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66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CED559-2ED3-4AC3-9FAB-540EAE675ABF}" type="doc">
      <dgm:prSet loTypeId="urn:microsoft.com/office/officeart/2005/8/layout/radial1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96025B9-6D46-4292-9D17-F3C45CEB7867}">
      <dgm:prSet phldrT="[Text]"/>
      <dgm:spPr/>
      <dgm:t>
        <a:bodyPr/>
        <a:lstStyle/>
        <a:p>
          <a:r>
            <a:rPr lang="bn-BD" smtClean="0">
              <a:latin typeface="NikoshBAN" pitchFamily="2" charset="0"/>
              <a:cs typeface="NikoshBAN" pitchFamily="2" charset="0"/>
            </a:rPr>
            <a:t>স্থানীয় সরকার গড়ে ওঠার কারণ </a:t>
          </a:r>
          <a:endParaRPr lang="en-US" dirty="0"/>
        </a:p>
      </dgm:t>
    </dgm:pt>
    <dgm:pt modelId="{3B592503-49DA-40F7-B6F2-433D028ECFD8}" type="parTrans" cxnId="{F4C62AD3-C59D-4144-B83C-301E9D4E0D5A}">
      <dgm:prSet/>
      <dgm:spPr/>
      <dgm:t>
        <a:bodyPr/>
        <a:lstStyle/>
        <a:p>
          <a:endParaRPr lang="en-US"/>
        </a:p>
      </dgm:t>
    </dgm:pt>
    <dgm:pt modelId="{AD9E8EA2-D9E2-417B-B3FE-5836B7621C64}" type="sibTrans" cxnId="{F4C62AD3-C59D-4144-B83C-301E9D4E0D5A}">
      <dgm:prSet/>
      <dgm:spPr/>
      <dgm:t>
        <a:bodyPr/>
        <a:lstStyle/>
        <a:p>
          <a:endParaRPr lang="en-US"/>
        </a:p>
      </dgm:t>
    </dgm:pt>
    <dgm:pt modelId="{63A82D3F-2218-4461-97DD-DC9E52EF66BF}">
      <dgm:prSet phldrT="[Text]"/>
      <dgm:spPr/>
      <dgm:t>
        <a:bodyPr/>
        <a:lstStyle/>
        <a:p>
          <a:r>
            <a:rPr lang="bn-BD" b="1" smtClean="0">
              <a:ln w="11430"/>
              <a:latin typeface="NikoshBAN" pitchFamily="2" charset="0"/>
              <a:cs typeface="NikoshBAN" pitchFamily="2" charset="0"/>
            </a:rPr>
            <a:t>লোক সংখ্যা বেশি </a:t>
          </a:r>
          <a:endParaRPr lang="en-US" dirty="0"/>
        </a:p>
      </dgm:t>
    </dgm:pt>
    <dgm:pt modelId="{68970DED-AD25-450F-B6B1-81D7D02F1452}" type="parTrans" cxnId="{2FD46A03-557E-43C1-97BB-BC38960D63C9}">
      <dgm:prSet/>
      <dgm:spPr/>
      <dgm:t>
        <a:bodyPr/>
        <a:lstStyle/>
        <a:p>
          <a:endParaRPr lang="en-US"/>
        </a:p>
      </dgm:t>
    </dgm:pt>
    <dgm:pt modelId="{1A7A03F3-ACC3-4D8A-AFED-A90FBFCD6E25}" type="sibTrans" cxnId="{2FD46A03-557E-43C1-97BB-BC38960D63C9}">
      <dgm:prSet/>
      <dgm:spPr/>
      <dgm:t>
        <a:bodyPr/>
        <a:lstStyle/>
        <a:p>
          <a:endParaRPr lang="en-US"/>
        </a:p>
      </dgm:t>
    </dgm:pt>
    <dgm:pt modelId="{C993C8ED-16B2-4DDE-8FFF-FA75678FE69C}">
      <dgm:prSet phldrT="[Text]"/>
      <dgm:spPr/>
      <dgm:t>
        <a:bodyPr/>
        <a:lstStyle/>
        <a:p>
          <a:r>
            <a:rPr lang="bn-BD" b="1" smtClean="0">
              <a:ln w="11430"/>
              <a:latin typeface="NikoshBAN" pitchFamily="2" charset="0"/>
              <a:cs typeface="NikoshBAN" pitchFamily="2" charset="0"/>
            </a:rPr>
            <a:t>স্থানীয় সমস্যার সমাধান করা </a:t>
          </a:r>
          <a:endParaRPr lang="en-US" dirty="0"/>
        </a:p>
      </dgm:t>
    </dgm:pt>
    <dgm:pt modelId="{BADB61D6-2723-48FE-8DBB-67B8C865ACE1}" type="parTrans" cxnId="{B093F807-AFEB-47F9-A621-C6B769836E9F}">
      <dgm:prSet/>
      <dgm:spPr/>
      <dgm:t>
        <a:bodyPr/>
        <a:lstStyle/>
        <a:p>
          <a:endParaRPr lang="en-US"/>
        </a:p>
      </dgm:t>
    </dgm:pt>
    <dgm:pt modelId="{3B0C394F-42B3-48CA-A345-5C134113B85A}" type="sibTrans" cxnId="{B093F807-AFEB-47F9-A621-C6B769836E9F}">
      <dgm:prSet/>
      <dgm:spPr/>
      <dgm:t>
        <a:bodyPr/>
        <a:lstStyle/>
        <a:p>
          <a:endParaRPr lang="en-US"/>
        </a:p>
      </dgm:t>
    </dgm:pt>
    <dgm:pt modelId="{E5A9BF78-B6DE-4D68-A239-B61B45EBE560}">
      <dgm:prSet phldrT="[Text]"/>
      <dgm:spPr/>
      <dgm:t>
        <a:bodyPr/>
        <a:lstStyle/>
        <a:p>
          <a:r>
            <a:rPr lang="bn-BD" b="1" smtClean="0">
              <a:ln w="11430"/>
              <a:latin typeface="NikoshBAN" pitchFamily="2" charset="0"/>
              <a:cs typeface="NikoshBAN" pitchFamily="2" charset="0"/>
            </a:rPr>
            <a:t>সুষম উন্নয়ন  করা </a:t>
          </a:r>
          <a:endParaRPr lang="en-US" dirty="0"/>
        </a:p>
      </dgm:t>
    </dgm:pt>
    <dgm:pt modelId="{785D7011-2D58-4E22-8239-63138A6FD7E3}" type="parTrans" cxnId="{27C865CE-66EF-414E-8DC8-6CB453862ECC}">
      <dgm:prSet/>
      <dgm:spPr/>
      <dgm:t>
        <a:bodyPr/>
        <a:lstStyle/>
        <a:p>
          <a:endParaRPr lang="en-US"/>
        </a:p>
      </dgm:t>
    </dgm:pt>
    <dgm:pt modelId="{6F832486-1A7A-4807-8BBC-772ADEC5F760}" type="sibTrans" cxnId="{27C865CE-66EF-414E-8DC8-6CB453862ECC}">
      <dgm:prSet/>
      <dgm:spPr/>
      <dgm:t>
        <a:bodyPr/>
        <a:lstStyle/>
        <a:p>
          <a:endParaRPr lang="en-US"/>
        </a:p>
      </dgm:t>
    </dgm:pt>
    <dgm:pt modelId="{A7DC8169-CBF4-4CE3-B134-D7C14AA5E911}">
      <dgm:prSet phldrT="[Text]"/>
      <dgm:spPr/>
      <dgm:t>
        <a:bodyPr/>
        <a:lstStyle/>
        <a:p>
          <a:r>
            <a:rPr lang="bn-BD" b="1" smtClean="0">
              <a:ln w="11430"/>
              <a:latin typeface="NikoshBAN" pitchFamily="2" charset="0"/>
              <a:cs typeface="NikoshBAN" pitchFamily="2" charset="0"/>
            </a:rPr>
            <a:t>রাষ্ট্র বিরাট আকারের </a:t>
          </a:r>
          <a:endParaRPr lang="en-US" dirty="0"/>
        </a:p>
      </dgm:t>
    </dgm:pt>
    <dgm:pt modelId="{E395FEE2-4270-4C87-B147-983CF72F3E02}" type="parTrans" cxnId="{400D8084-2531-4DCB-A844-7A3FDB99E41F}">
      <dgm:prSet/>
      <dgm:spPr/>
      <dgm:t>
        <a:bodyPr/>
        <a:lstStyle/>
        <a:p>
          <a:endParaRPr lang="en-US"/>
        </a:p>
      </dgm:t>
    </dgm:pt>
    <dgm:pt modelId="{94623E86-EE97-438A-987C-848F840F5B6A}" type="sibTrans" cxnId="{400D8084-2531-4DCB-A844-7A3FDB99E41F}">
      <dgm:prSet/>
      <dgm:spPr/>
      <dgm:t>
        <a:bodyPr/>
        <a:lstStyle/>
        <a:p>
          <a:endParaRPr lang="en-US"/>
        </a:p>
      </dgm:t>
    </dgm:pt>
    <dgm:pt modelId="{F69DA534-2A1A-430D-A68C-DA886AB89695}">
      <dgm:prSet/>
      <dgm:spPr/>
      <dgm:t>
        <a:bodyPr/>
        <a:lstStyle/>
        <a:p>
          <a:r>
            <a:rPr lang="bn-BD" b="1" smtClean="0">
              <a:ln w="11430"/>
              <a:latin typeface="NikoshBAN" pitchFamily="2" charset="0"/>
              <a:cs typeface="NikoshBAN" pitchFamily="2" charset="0"/>
            </a:rPr>
            <a:t>কেন্দ্রের উপর চাপ কমানো </a:t>
          </a:r>
          <a:endParaRPr lang="en-US" dirty="0"/>
        </a:p>
      </dgm:t>
    </dgm:pt>
    <dgm:pt modelId="{F6F98FB0-81B2-4D6C-A6FE-0AE1645DB645}" type="parTrans" cxnId="{8BB0B483-A1C8-4BE0-AC36-C6FA5B8A4543}">
      <dgm:prSet/>
      <dgm:spPr/>
      <dgm:t>
        <a:bodyPr/>
        <a:lstStyle/>
        <a:p>
          <a:endParaRPr lang="en-US"/>
        </a:p>
      </dgm:t>
    </dgm:pt>
    <dgm:pt modelId="{FB9A3357-11B0-47E5-A2F9-59355F35A941}" type="sibTrans" cxnId="{8BB0B483-A1C8-4BE0-AC36-C6FA5B8A4543}">
      <dgm:prSet/>
      <dgm:spPr/>
      <dgm:t>
        <a:bodyPr/>
        <a:lstStyle/>
        <a:p>
          <a:endParaRPr lang="en-US"/>
        </a:p>
      </dgm:t>
    </dgm:pt>
    <dgm:pt modelId="{BED1124E-2A52-4D11-B541-AF2E543D30F0}" type="pres">
      <dgm:prSet presAssocID="{77CED559-2ED3-4AC3-9FAB-540EAE675AB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733B89-EC75-4712-9433-939B1664C3C3}" type="pres">
      <dgm:prSet presAssocID="{696025B9-6D46-4292-9D17-F3C45CEB7867}" presName="centerShape" presStyleLbl="node0" presStyleIdx="0" presStyleCnt="1"/>
      <dgm:spPr/>
      <dgm:t>
        <a:bodyPr/>
        <a:lstStyle/>
        <a:p>
          <a:endParaRPr lang="en-US"/>
        </a:p>
      </dgm:t>
    </dgm:pt>
    <dgm:pt modelId="{565C4A64-E572-4BB6-842F-09473F820B62}" type="pres">
      <dgm:prSet presAssocID="{68970DED-AD25-450F-B6B1-81D7D02F1452}" presName="Name9" presStyleLbl="parChTrans1D2" presStyleIdx="0" presStyleCnt="5"/>
      <dgm:spPr/>
      <dgm:t>
        <a:bodyPr/>
        <a:lstStyle/>
        <a:p>
          <a:endParaRPr lang="en-US"/>
        </a:p>
      </dgm:t>
    </dgm:pt>
    <dgm:pt modelId="{7507FAC1-93BB-44EE-9269-C2EDF0ABFB50}" type="pres">
      <dgm:prSet presAssocID="{68970DED-AD25-450F-B6B1-81D7D02F1452}" presName="connTx" presStyleLbl="parChTrans1D2" presStyleIdx="0" presStyleCnt="5"/>
      <dgm:spPr/>
      <dgm:t>
        <a:bodyPr/>
        <a:lstStyle/>
        <a:p>
          <a:endParaRPr lang="en-US"/>
        </a:p>
      </dgm:t>
    </dgm:pt>
    <dgm:pt modelId="{3AFB59CE-137D-427A-8F60-53D1511098FB}" type="pres">
      <dgm:prSet presAssocID="{63A82D3F-2218-4461-97DD-DC9E52EF66B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04A121-F599-4B63-BAAB-3E8F327B4270}" type="pres">
      <dgm:prSet presAssocID="{F6F98FB0-81B2-4D6C-A6FE-0AE1645DB645}" presName="Name9" presStyleLbl="parChTrans1D2" presStyleIdx="1" presStyleCnt="5"/>
      <dgm:spPr/>
      <dgm:t>
        <a:bodyPr/>
        <a:lstStyle/>
        <a:p>
          <a:endParaRPr lang="en-US"/>
        </a:p>
      </dgm:t>
    </dgm:pt>
    <dgm:pt modelId="{CCD4633B-FD0F-4255-A775-BFA254329D42}" type="pres">
      <dgm:prSet presAssocID="{F6F98FB0-81B2-4D6C-A6FE-0AE1645DB645}" presName="connTx" presStyleLbl="parChTrans1D2" presStyleIdx="1" presStyleCnt="5"/>
      <dgm:spPr/>
      <dgm:t>
        <a:bodyPr/>
        <a:lstStyle/>
        <a:p>
          <a:endParaRPr lang="en-US"/>
        </a:p>
      </dgm:t>
    </dgm:pt>
    <dgm:pt modelId="{2D52ED9D-3BC1-4BDE-BBDA-4E9E25614328}" type="pres">
      <dgm:prSet presAssocID="{F69DA534-2A1A-430D-A68C-DA886AB8969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059D61-5C37-48E1-A903-DF5DDDF29F0F}" type="pres">
      <dgm:prSet presAssocID="{BADB61D6-2723-48FE-8DBB-67B8C865ACE1}" presName="Name9" presStyleLbl="parChTrans1D2" presStyleIdx="2" presStyleCnt="5"/>
      <dgm:spPr/>
      <dgm:t>
        <a:bodyPr/>
        <a:lstStyle/>
        <a:p>
          <a:endParaRPr lang="en-US"/>
        </a:p>
      </dgm:t>
    </dgm:pt>
    <dgm:pt modelId="{66225464-33CB-4F4A-BF2D-500147784E71}" type="pres">
      <dgm:prSet presAssocID="{BADB61D6-2723-48FE-8DBB-67B8C865ACE1}" presName="connTx" presStyleLbl="parChTrans1D2" presStyleIdx="2" presStyleCnt="5"/>
      <dgm:spPr/>
      <dgm:t>
        <a:bodyPr/>
        <a:lstStyle/>
        <a:p>
          <a:endParaRPr lang="en-US"/>
        </a:p>
      </dgm:t>
    </dgm:pt>
    <dgm:pt modelId="{0F8AA167-D2C6-45C0-80D8-233AC9063E24}" type="pres">
      <dgm:prSet presAssocID="{C993C8ED-16B2-4DDE-8FFF-FA75678FE69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96C367-C420-4F3F-A6AA-1DD26B1A2201}" type="pres">
      <dgm:prSet presAssocID="{785D7011-2D58-4E22-8239-63138A6FD7E3}" presName="Name9" presStyleLbl="parChTrans1D2" presStyleIdx="3" presStyleCnt="5"/>
      <dgm:spPr/>
      <dgm:t>
        <a:bodyPr/>
        <a:lstStyle/>
        <a:p>
          <a:endParaRPr lang="en-US"/>
        </a:p>
      </dgm:t>
    </dgm:pt>
    <dgm:pt modelId="{8284E20E-AC77-40FB-B87F-9974E032CD3D}" type="pres">
      <dgm:prSet presAssocID="{785D7011-2D58-4E22-8239-63138A6FD7E3}" presName="connTx" presStyleLbl="parChTrans1D2" presStyleIdx="3" presStyleCnt="5"/>
      <dgm:spPr/>
      <dgm:t>
        <a:bodyPr/>
        <a:lstStyle/>
        <a:p>
          <a:endParaRPr lang="en-US"/>
        </a:p>
      </dgm:t>
    </dgm:pt>
    <dgm:pt modelId="{4C186344-BBE1-41A2-B77E-0EDFB91893F4}" type="pres">
      <dgm:prSet presAssocID="{E5A9BF78-B6DE-4D68-A239-B61B45EBE56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EE8B0D-8686-404A-8CE8-818C66006486}" type="pres">
      <dgm:prSet presAssocID="{E395FEE2-4270-4C87-B147-983CF72F3E02}" presName="Name9" presStyleLbl="parChTrans1D2" presStyleIdx="4" presStyleCnt="5"/>
      <dgm:spPr/>
      <dgm:t>
        <a:bodyPr/>
        <a:lstStyle/>
        <a:p>
          <a:endParaRPr lang="en-US"/>
        </a:p>
      </dgm:t>
    </dgm:pt>
    <dgm:pt modelId="{7086734C-F969-4F63-B586-D708DE238173}" type="pres">
      <dgm:prSet presAssocID="{E395FEE2-4270-4C87-B147-983CF72F3E02}" presName="connTx" presStyleLbl="parChTrans1D2" presStyleIdx="4" presStyleCnt="5"/>
      <dgm:spPr/>
      <dgm:t>
        <a:bodyPr/>
        <a:lstStyle/>
        <a:p>
          <a:endParaRPr lang="en-US"/>
        </a:p>
      </dgm:t>
    </dgm:pt>
    <dgm:pt modelId="{4EAC0E6F-6529-414B-9043-9A6A17AF3040}" type="pres">
      <dgm:prSet presAssocID="{A7DC8169-CBF4-4CE3-B134-D7C14AA5E91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953BED-A0F0-49C8-A5E9-70066B7650B3}" type="presOf" srcId="{68970DED-AD25-450F-B6B1-81D7D02F1452}" destId="{565C4A64-E572-4BB6-842F-09473F820B62}" srcOrd="0" destOrd="0" presId="urn:microsoft.com/office/officeart/2005/8/layout/radial1"/>
    <dgm:cxn modelId="{F4C62AD3-C59D-4144-B83C-301E9D4E0D5A}" srcId="{77CED559-2ED3-4AC3-9FAB-540EAE675ABF}" destId="{696025B9-6D46-4292-9D17-F3C45CEB7867}" srcOrd="0" destOrd="0" parTransId="{3B592503-49DA-40F7-B6F2-433D028ECFD8}" sibTransId="{AD9E8EA2-D9E2-417B-B3FE-5836B7621C64}"/>
    <dgm:cxn modelId="{8FBD4117-2F63-4012-81B2-FB7334EC2BF1}" type="presOf" srcId="{BADB61D6-2723-48FE-8DBB-67B8C865ACE1}" destId="{7B059D61-5C37-48E1-A903-DF5DDDF29F0F}" srcOrd="0" destOrd="0" presId="urn:microsoft.com/office/officeart/2005/8/layout/radial1"/>
    <dgm:cxn modelId="{400D8084-2531-4DCB-A844-7A3FDB99E41F}" srcId="{696025B9-6D46-4292-9D17-F3C45CEB7867}" destId="{A7DC8169-CBF4-4CE3-B134-D7C14AA5E911}" srcOrd="4" destOrd="0" parTransId="{E395FEE2-4270-4C87-B147-983CF72F3E02}" sibTransId="{94623E86-EE97-438A-987C-848F840F5B6A}"/>
    <dgm:cxn modelId="{026AAD78-FD37-4673-A0C7-2AE8E45E5F70}" type="presOf" srcId="{C993C8ED-16B2-4DDE-8FFF-FA75678FE69C}" destId="{0F8AA167-D2C6-45C0-80D8-233AC9063E24}" srcOrd="0" destOrd="0" presId="urn:microsoft.com/office/officeart/2005/8/layout/radial1"/>
    <dgm:cxn modelId="{15FE8D9F-32D7-4FE8-96BA-99DA7D6D3F0A}" type="presOf" srcId="{63A82D3F-2218-4461-97DD-DC9E52EF66BF}" destId="{3AFB59CE-137D-427A-8F60-53D1511098FB}" srcOrd="0" destOrd="0" presId="urn:microsoft.com/office/officeart/2005/8/layout/radial1"/>
    <dgm:cxn modelId="{D41855DD-0DAD-4122-87EE-6C49542CD884}" type="presOf" srcId="{BADB61D6-2723-48FE-8DBB-67B8C865ACE1}" destId="{66225464-33CB-4F4A-BF2D-500147784E71}" srcOrd="1" destOrd="0" presId="urn:microsoft.com/office/officeart/2005/8/layout/radial1"/>
    <dgm:cxn modelId="{50C20785-3203-4C7A-B667-FB4612938CF5}" type="presOf" srcId="{F6F98FB0-81B2-4D6C-A6FE-0AE1645DB645}" destId="{CCD4633B-FD0F-4255-A775-BFA254329D42}" srcOrd="1" destOrd="0" presId="urn:microsoft.com/office/officeart/2005/8/layout/radial1"/>
    <dgm:cxn modelId="{5962E242-D884-4EAD-8A07-5D8B039D47A0}" type="presOf" srcId="{77CED559-2ED3-4AC3-9FAB-540EAE675ABF}" destId="{BED1124E-2A52-4D11-B541-AF2E543D30F0}" srcOrd="0" destOrd="0" presId="urn:microsoft.com/office/officeart/2005/8/layout/radial1"/>
    <dgm:cxn modelId="{476872F2-0B4E-4A88-B5E0-69A46DAB47C4}" type="presOf" srcId="{68970DED-AD25-450F-B6B1-81D7D02F1452}" destId="{7507FAC1-93BB-44EE-9269-C2EDF0ABFB50}" srcOrd="1" destOrd="0" presId="urn:microsoft.com/office/officeart/2005/8/layout/radial1"/>
    <dgm:cxn modelId="{2FD46A03-557E-43C1-97BB-BC38960D63C9}" srcId="{696025B9-6D46-4292-9D17-F3C45CEB7867}" destId="{63A82D3F-2218-4461-97DD-DC9E52EF66BF}" srcOrd="0" destOrd="0" parTransId="{68970DED-AD25-450F-B6B1-81D7D02F1452}" sibTransId="{1A7A03F3-ACC3-4D8A-AFED-A90FBFCD6E25}"/>
    <dgm:cxn modelId="{2F141DEA-81B2-4F1F-AC85-E9D8B4E47543}" type="presOf" srcId="{E395FEE2-4270-4C87-B147-983CF72F3E02}" destId="{7086734C-F969-4F63-B586-D708DE238173}" srcOrd="1" destOrd="0" presId="urn:microsoft.com/office/officeart/2005/8/layout/radial1"/>
    <dgm:cxn modelId="{1DABD7C3-A927-473F-AF18-26194533CC44}" type="presOf" srcId="{785D7011-2D58-4E22-8239-63138A6FD7E3}" destId="{E396C367-C420-4F3F-A6AA-1DD26B1A2201}" srcOrd="0" destOrd="0" presId="urn:microsoft.com/office/officeart/2005/8/layout/radial1"/>
    <dgm:cxn modelId="{49254142-B580-4A20-A514-325F36DCB1A0}" type="presOf" srcId="{F6F98FB0-81B2-4D6C-A6FE-0AE1645DB645}" destId="{FC04A121-F599-4B63-BAAB-3E8F327B4270}" srcOrd="0" destOrd="0" presId="urn:microsoft.com/office/officeart/2005/8/layout/radial1"/>
    <dgm:cxn modelId="{903ACA36-B4E5-44B4-AFC3-F1F59E7EB073}" type="presOf" srcId="{696025B9-6D46-4292-9D17-F3C45CEB7867}" destId="{80733B89-EC75-4712-9433-939B1664C3C3}" srcOrd="0" destOrd="0" presId="urn:microsoft.com/office/officeart/2005/8/layout/radial1"/>
    <dgm:cxn modelId="{59456764-EFB3-4EDC-A67E-C353C06FEFE2}" type="presOf" srcId="{F69DA534-2A1A-430D-A68C-DA886AB89695}" destId="{2D52ED9D-3BC1-4BDE-BBDA-4E9E25614328}" srcOrd="0" destOrd="0" presId="urn:microsoft.com/office/officeart/2005/8/layout/radial1"/>
    <dgm:cxn modelId="{DF54C0E2-1573-4C48-99EF-475B866AEDA2}" type="presOf" srcId="{E5A9BF78-B6DE-4D68-A239-B61B45EBE560}" destId="{4C186344-BBE1-41A2-B77E-0EDFB91893F4}" srcOrd="0" destOrd="0" presId="urn:microsoft.com/office/officeart/2005/8/layout/radial1"/>
    <dgm:cxn modelId="{B093F807-AFEB-47F9-A621-C6B769836E9F}" srcId="{696025B9-6D46-4292-9D17-F3C45CEB7867}" destId="{C993C8ED-16B2-4DDE-8FFF-FA75678FE69C}" srcOrd="2" destOrd="0" parTransId="{BADB61D6-2723-48FE-8DBB-67B8C865ACE1}" sibTransId="{3B0C394F-42B3-48CA-A345-5C134113B85A}"/>
    <dgm:cxn modelId="{3361EF24-DF54-42D3-A48F-C17B8C501631}" type="presOf" srcId="{785D7011-2D58-4E22-8239-63138A6FD7E3}" destId="{8284E20E-AC77-40FB-B87F-9974E032CD3D}" srcOrd="1" destOrd="0" presId="urn:microsoft.com/office/officeart/2005/8/layout/radial1"/>
    <dgm:cxn modelId="{1113E0C6-1CF8-4ABD-B7CD-D14B978781F9}" type="presOf" srcId="{A7DC8169-CBF4-4CE3-B134-D7C14AA5E911}" destId="{4EAC0E6F-6529-414B-9043-9A6A17AF3040}" srcOrd="0" destOrd="0" presId="urn:microsoft.com/office/officeart/2005/8/layout/radial1"/>
    <dgm:cxn modelId="{67B9E595-D683-45B4-B0BA-D6AE549876F6}" type="presOf" srcId="{E395FEE2-4270-4C87-B147-983CF72F3E02}" destId="{F0EE8B0D-8686-404A-8CE8-818C66006486}" srcOrd="0" destOrd="0" presId="urn:microsoft.com/office/officeart/2005/8/layout/radial1"/>
    <dgm:cxn modelId="{27C865CE-66EF-414E-8DC8-6CB453862ECC}" srcId="{696025B9-6D46-4292-9D17-F3C45CEB7867}" destId="{E5A9BF78-B6DE-4D68-A239-B61B45EBE560}" srcOrd="3" destOrd="0" parTransId="{785D7011-2D58-4E22-8239-63138A6FD7E3}" sibTransId="{6F832486-1A7A-4807-8BBC-772ADEC5F760}"/>
    <dgm:cxn modelId="{8BB0B483-A1C8-4BE0-AC36-C6FA5B8A4543}" srcId="{696025B9-6D46-4292-9D17-F3C45CEB7867}" destId="{F69DA534-2A1A-430D-A68C-DA886AB89695}" srcOrd="1" destOrd="0" parTransId="{F6F98FB0-81B2-4D6C-A6FE-0AE1645DB645}" sibTransId="{FB9A3357-11B0-47E5-A2F9-59355F35A941}"/>
    <dgm:cxn modelId="{47924864-65A5-4762-A668-5E30EF4145E5}" type="presParOf" srcId="{BED1124E-2A52-4D11-B541-AF2E543D30F0}" destId="{80733B89-EC75-4712-9433-939B1664C3C3}" srcOrd="0" destOrd="0" presId="urn:microsoft.com/office/officeart/2005/8/layout/radial1"/>
    <dgm:cxn modelId="{F8FBDA3D-2BE2-4717-BCD6-E69D0AFD06F6}" type="presParOf" srcId="{BED1124E-2A52-4D11-B541-AF2E543D30F0}" destId="{565C4A64-E572-4BB6-842F-09473F820B62}" srcOrd="1" destOrd="0" presId="urn:microsoft.com/office/officeart/2005/8/layout/radial1"/>
    <dgm:cxn modelId="{1E3E527D-A24E-472F-9C60-AD1473914E2B}" type="presParOf" srcId="{565C4A64-E572-4BB6-842F-09473F820B62}" destId="{7507FAC1-93BB-44EE-9269-C2EDF0ABFB50}" srcOrd="0" destOrd="0" presId="urn:microsoft.com/office/officeart/2005/8/layout/radial1"/>
    <dgm:cxn modelId="{20139A4A-222F-49B7-BE60-C1C959F9B873}" type="presParOf" srcId="{BED1124E-2A52-4D11-B541-AF2E543D30F0}" destId="{3AFB59CE-137D-427A-8F60-53D1511098FB}" srcOrd="2" destOrd="0" presId="urn:microsoft.com/office/officeart/2005/8/layout/radial1"/>
    <dgm:cxn modelId="{1D20A5F7-3107-473E-9096-6B3281E67615}" type="presParOf" srcId="{BED1124E-2A52-4D11-B541-AF2E543D30F0}" destId="{FC04A121-F599-4B63-BAAB-3E8F327B4270}" srcOrd="3" destOrd="0" presId="urn:microsoft.com/office/officeart/2005/8/layout/radial1"/>
    <dgm:cxn modelId="{E791B8AB-3796-4EE7-8E01-695081B84D2E}" type="presParOf" srcId="{FC04A121-F599-4B63-BAAB-3E8F327B4270}" destId="{CCD4633B-FD0F-4255-A775-BFA254329D42}" srcOrd="0" destOrd="0" presId="urn:microsoft.com/office/officeart/2005/8/layout/radial1"/>
    <dgm:cxn modelId="{2D45BCE0-8646-41EC-A75D-2D42768F5398}" type="presParOf" srcId="{BED1124E-2A52-4D11-B541-AF2E543D30F0}" destId="{2D52ED9D-3BC1-4BDE-BBDA-4E9E25614328}" srcOrd="4" destOrd="0" presId="urn:microsoft.com/office/officeart/2005/8/layout/radial1"/>
    <dgm:cxn modelId="{EAC45BFB-7831-4E72-AC01-6FDDEF1128D9}" type="presParOf" srcId="{BED1124E-2A52-4D11-B541-AF2E543D30F0}" destId="{7B059D61-5C37-48E1-A903-DF5DDDF29F0F}" srcOrd="5" destOrd="0" presId="urn:microsoft.com/office/officeart/2005/8/layout/radial1"/>
    <dgm:cxn modelId="{DD1FB1EF-0E37-4130-81F9-68DDF6A8A98D}" type="presParOf" srcId="{7B059D61-5C37-48E1-A903-DF5DDDF29F0F}" destId="{66225464-33CB-4F4A-BF2D-500147784E71}" srcOrd="0" destOrd="0" presId="urn:microsoft.com/office/officeart/2005/8/layout/radial1"/>
    <dgm:cxn modelId="{5C311179-6F99-4308-A59A-076FD920EB5F}" type="presParOf" srcId="{BED1124E-2A52-4D11-B541-AF2E543D30F0}" destId="{0F8AA167-D2C6-45C0-80D8-233AC9063E24}" srcOrd="6" destOrd="0" presId="urn:microsoft.com/office/officeart/2005/8/layout/radial1"/>
    <dgm:cxn modelId="{4E670477-73EC-4350-831B-452083B1ECF4}" type="presParOf" srcId="{BED1124E-2A52-4D11-B541-AF2E543D30F0}" destId="{E396C367-C420-4F3F-A6AA-1DD26B1A2201}" srcOrd="7" destOrd="0" presId="urn:microsoft.com/office/officeart/2005/8/layout/radial1"/>
    <dgm:cxn modelId="{D6A40EE8-05EC-4CB2-8D04-0F8197A6BD8E}" type="presParOf" srcId="{E396C367-C420-4F3F-A6AA-1DD26B1A2201}" destId="{8284E20E-AC77-40FB-B87F-9974E032CD3D}" srcOrd="0" destOrd="0" presId="urn:microsoft.com/office/officeart/2005/8/layout/radial1"/>
    <dgm:cxn modelId="{E46859F4-12CD-49A6-B2EC-F4ED5B6F6854}" type="presParOf" srcId="{BED1124E-2A52-4D11-B541-AF2E543D30F0}" destId="{4C186344-BBE1-41A2-B77E-0EDFB91893F4}" srcOrd="8" destOrd="0" presId="urn:microsoft.com/office/officeart/2005/8/layout/radial1"/>
    <dgm:cxn modelId="{9FF664F8-2F8A-49A6-B3CA-F66121BDEF2C}" type="presParOf" srcId="{BED1124E-2A52-4D11-B541-AF2E543D30F0}" destId="{F0EE8B0D-8686-404A-8CE8-818C66006486}" srcOrd="9" destOrd="0" presId="urn:microsoft.com/office/officeart/2005/8/layout/radial1"/>
    <dgm:cxn modelId="{0427F260-243F-4BD7-B525-93AADD9F49C8}" type="presParOf" srcId="{F0EE8B0D-8686-404A-8CE8-818C66006486}" destId="{7086734C-F969-4F63-B586-D708DE238173}" srcOrd="0" destOrd="0" presId="urn:microsoft.com/office/officeart/2005/8/layout/radial1"/>
    <dgm:cxn modelId="{633EAFA5-CCE8-4705-A4F6-4D6269599491}" type="presParOf" srcId="{BED1124E-2A52-4D11-B541-AF2E543D30F0}" destId="{4EAC0E6F-6529-414B-9043-9A6A17AF3040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733B89-EC75-4712-9433-939B1664C3C3}">
      <dsp:nvSpPr>
        <dsp:cNvPr id="0" name=""/>
        <dsp:cNvSpPr/>
      </dsp:nvSpPr>
      <dsp:spPr>
        <a:xfrm>
          <a:off x="3160551" y="2188212"/>
          <a:ext cx="1679897" cy="167989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smtClean="0">
              <a:latin typeface="NikoshBAN" pitchFamily="2" charset="0"/>
              <a:cs typeface="NikoshBAN" pitchFamily="2" charset="0"/>
            </a:rPr>
            <a:t>স্থানীয় সরকার গড়ে ওঠার কারণ </a:t>
          </a:r>
          <a:endParaRPr lang="en-US" sz="2400" kern="1200" dirty="0"/>
        </a:p>
      </dsp:txBody>
      <dsp:txXfrm>
        <a:off x="3406566" y="2434227"/>
        <a:ext cx="1187867" cy="1187867"/>
      </dsp:txXfrm>
    </dsp:sp>
    <dsp:sp modelId="{565C4A64-E572-4BB6-842F-09473F820B62}">
      <dsp:nvSpPr>
        <dsp:cNvPr id="0" name=""/>
        <dsp:cNvSpPr/>
      </dsp:nvSpPr>
      <dsp:spPr>
        <a:xfrm rot="16200000">
          <a:off x="3747362" y="1916178"/>
          <a:ext cx="506274" cy="37792"/>
        </a:xfrm>
        <a:custGeom>
          <a:avLst/>
          <a:gdLst/>
          <a:ahLst/>
          <a:cxnLst/>
          <a:rect l="0" t="0" r="0" b="0"/>
          <a:pathLst>
            <a:path>
              <a:moveTo>
                <a:pt x="0" y="18896"/>
              </a:moveTo>
              <a:lnTo>
                <a:pt x="506274" y="1889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987843" y="1922418"/>
        <a:ext cx="25313" cy="25313"/>
      </dsp:txXfrm>
    </dsp:sp>
    <dsp:sp modelId="{3AFB59CE-137D-427A-8F60-53D1511098FB}">
      <dsp:nvSpPr>
        <dsp:cNvPr id="0" name=""/>
        <dsp:cNvSpPr/>
      </dsp:nvSpPr>
      <dsp:spPr>
        <a:xfrm>
          <a:off x="3160551" y="2040"/>
          <a:ext cx="1679897" cy="167989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300" b="1" kern="1200" smtClean="0">
              <a:ln w="11430"/>
              <a:latin typeface="NikoshBAN" pitchFamily="2" charset="0"/>
              <a:cs typeface="NikoshBAN" pitchFamily="2" charset="0"/>
            </a:rPr>
            <a:t>লোক সংখ্যা বেশি </a:t>
          </a:r>
          <a:endParaRPr lang="en-US" sz="2300" kern="1200" dirty="0"/>
        </a:p>
      </dsp:txBody>
      <dsp:txXfrm>
        <a:off x="3406566" y="248055"/>
        <a:ext cx="1187867" cy="1187867"/>
      </dsp:txXfrm>
    </dsp:sp>
    <dsp:sp modelId="{FC04A121-F599-4B63-BAAB-3E8F327B4270}">
      <dsp:nvSpPr>
        <dsp:cNvPr id="0" name=""/>
        <dsp:cNvSpPr/>
      </dsp:nvSpPr>
      <dsp:spPr>
        <a:xfrm rot="20520000">
          <a:off x="4786949" y="2671482"/>
          <a:ext cx="506274" cy="37792"/>
        </a:xfrm>
        <a:custGeom>
          <a:avLst/>
          <a:gdLst/>
          <a:ahLst/>
          <a:cxnLst/>
          <a:rect l="0" t="0" r="0" b="0"/>
          <a:pathLst>
            <a:path>
              <a:moveTo>
                <a:pt x="0" y="18896"/>
              </a:moveTo>
              <a:lnTo>
                <a:pt x="506274" y="1889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27429" y="2677721"/>
        <a:ext cx="25313" cy="25313"/>
      </dsp:txXfrm>
    </dsp:sp>
    <dsp:sp modelId="{2D52ED9D-3BC1-4BDE-BBDA-4E9E25614328}">
      <dsp:nvSpPr>
        <dsp:cNvPr id="0" name=""/>
        <dsp:cNvSpPr/>
      </dsp:nvSpPr>
      <dsp:spPr>
        <a:xfrm>
          <a:off x="5239724" y="1512647"/>
          <a:ext cx="1679897" cy="167989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300" b="1" kern="1200" smtClean="0">
              <a:ln w="11430"/>
              <a:latin typeface="NikoshBAN" pitchFamily="2" charset="0"/>
              <a:cs typeface="NikoshBAN" pitchFamily="2" charset="0"/>
            </a:rPr>
            <a:t>কেন্দ্রের উপর চাপ কমানো </a:t>
          </a:r>
          <a:endParaRPr lang="en-US" sz="2300" kern="1200" dirty="0"/>
        </a:p>
      </dsp:txBody>
      <dsp:txXfrm>
        <a:off x="5485739" y="1758662"/>
        <a:ext cx="1187867" cy="1187867"/>
      </dsp:txXfrm>
    </dsp:sp>
    <dsp:sp modelId="{7B059D61-5C37-48E1-A903-DF5DDDF29F0F}">
      <dsp:nvSpPr>
        <dsp:cNvPr id="0" name=""/>
        <dsp:cNvSpPr/>
      </dsp:nvSpPr>
      <dsp:spPr>
        <a:xfrm rot="3240000">
          <a:off x="4389862" y="3893589"/>
          <a:ext cx="506274" cy="37792"/>
        </a:xfrm>
        <a:custGeom>
          <a:avLst/>
          <a:gdLst/>
          <a:ahLst/>
          <a:cxnLst/>
          <a:rect l="0" t="0" r="0" b="0"/>
          <a:pathLst>
            <a:path>
              <a:moveTo>
                <a:pt x="0" y="18896"/>
              </a:moveTo>
              <a:lnTo>
                <a:pt x="506274" y="1889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630342" y="3899828"/>
        <a:ext cx="25313" cy="25313"/>
      </dsp:txXfrm>
    </dsp:sp>
    <dsp:sp modelId="{0F8AA167-D2C6-45C0-80D8-233AC9063E24}">
      <dsp:nvSpPr>
        <dsp:cNvPr id="0" name=""/>
        <dsp:cNvSpPr/>
      </dsp:nvSpPr>
      <dsp:spPr>
        <a:xfrm>
          <a:off x="4445550" y="3956862"/>
          <a:ext cx="1679897" cy="167989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4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300" b="1" kern="1200" smtClean="0">
              <a:ln w="11430"/>
              <a:latin typeface="NikoshBAN" pitchFamily="2" charset="0"/>
              <a:cs typeface="NikoshBAN" pitchFamily="2" charset="0"/>
            </a:rPr>
            <a:t>স্থানীয় সমস্যার সমাধান করা </a:t>
          </a:r>
          <a:endParaRPr lang="en-US" sz="2300" kern="1200" dirty="0"/>
        </a:p>
      </dsp:txBody>
      <dsp:txXfrm>
        <a:off x="4691565" y="4202877"/>
        <a:ext cx="1187867" cy="1187867"/>
      </dsp:txXfrm>
    </dsp:sp>
    <dsp:sp modelId="{E396C367-C420-4F3F-A6AA-1DD26B1A2201}">
      <dsp:nvSpPr>
        <dsp:cNvPr id="0" name=""/>
        <dsp:cNvSpPr/>
      </dsp:nvSpPr>
      <dsp:spPr>
        <a:xfrm rot="7560000">
          <a:off x="3104863" y="3893589"/>
          <a:ext cx="506274" cy="37792"/>
        </a:xfrm>
        <a:custGeom>
          <a:avLst/>
          <a:gdLst/>
          <a:ahLst/>
          <a:cxnLst/>
          <a:rect l="0" t="0" r="0" b="0"/>
          <a:pathLst>
            <a:path>
              <a:moveTo>
                <a:pt x="0" y="18896"/>
              </a:moveTo>
              <a:lnTo>
                <a:pt x="506274" y="1889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345343" y="3899828"/>
        <a:ext cx="25313" cy="25313"/>
      </dsp:txXfrm>
    </dsp:sp>
    <dsp:sp modelId="{4C186344-BBE1-41A2-B77E-0EDFB91893F4}">
      <dsp:nvSpPr>
        <dsp:cNvPr id="0" name=""/>
        <dsp:cNvSpPr/>
      </dsp:nvSpPr>
      <dsp:spPr>
        <a:xfrm>
          <a:off x="1875551" y="3956862"/>
          <a:ext cx="1679897" cy="167989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5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300" b="1" kern="1200" smtClean="0">
              <a:ln w="11430"/>
              <a:latin typeface="NikoshBAN" pitchFamily="2" charset="0"/>
              <a:cs typeface="NikoshBAN" pitchFamily="2" charset="0"/>
            </a:rPr>
            <a:t>সুষম উন্নয়ন  করা </a:t>
          </a:r>
          <a:endParaRPr lang="en-US" sz="2300" kern="1200" dirty="0"/>
        </a:p>
      </dsp:txBody>
      <dsp:txXfrm>
        <a:off x="2121566" y="4202877"/>
        <a:ext cx="1187867" cy="1187867"/>
      </dsp:txXfrm>
    </dsp:sp>
    <dsp:sp modelId="{F0EE8B0D-8686-404A-8CE8-818C66006486}">
      <dsp:nvSpPr>
        <dsp:cNvPr id="0" name=""/>
        <dsp:cNvSpPr/>
      </dsp:nvSpPr>
      <dsp:spPr>
        <a:xfrm rot="11880000">
          <a:off x="2707776" y="2671482"/>
          <a:ext cx="506274" cy="37792"/>
        </a:xfrm>
        <a:custGeom>
          <a:avLst/>
          <a:gdLst/>
          <a:ahLst/>
          <a:cxnLst/>
          <a:rect l="0" t="0" r="0" b="0"/>
          <a:pathLst>
            <a:path>
              <a:moveTo>
                <a:pt x="0" y="18896"/>
              </a:moveTo>
              <a:lnTo>
                <a:pt x="506274" y="1889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948256" y="2677721"/>
        <a:ext cx="25313" cy="25313"/>
      </dsp:txXfrm>
    </dsp:sp>
    <dsp:sp modelId="{4EAC0E6F-6529-414B-9043-9A6A17AF3040}">
      <dsp:nvSpPr>
        <dsp:cNvPr id="0" name=""/>
        <dsp:cNvSpPr/>
      </dsp:nvSpPr>
      <dsp:spPr>
        <a:xfrm>
          <a:off x="1081378" y="1512647"/>
          <a:ext cx="1679897" cy="167989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6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6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6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300" b="1" kern="1200" smtClean="0">
              <a:ln w="11430"/>
              <a:latin typeface="NikoshBAN" pitchFamily="2" charset="0"/>
              <a:cs typeface="NikoshBAN" pitchFamily="2" charset="0"/>
            </a:rPr>
            <a:t>রাষ্ট্র বিরাট আকারের </a:t>
          </a:r>
          <a:endParaRPr lang="en-US" sz="2300" kern="1200" dirty="0"/>
        </a:p>
      </dsp:txBody>
      <dsp:txXfrm>
        <a:off x="1327393" y="1758662"/>
        <a:ext cx="1187867" cy="11878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457200"/>
            <a:ext cx="8991600" cy="6317425"/>
            <a:chOff x="0" y="457200"/>
            <a:chExt cx="9144000" cy="6317425"/>
          </a:xfrm>
        </p:grpSpPr>
        <p:sp>
          <p:nvSpPr>
            <p:cNvPr id="3" name="TextBox 2"/>
            <p:cNvSpPr txBox="1"/>
            <p:nvPr/>
          </p:nvSpPr>
          <p:spPr>
            <a:xfrm>
              <a:off x="990600" y="457200"/>
              <a:ext cx="7543800" cy="156966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600" b="1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সবাইকে</a:t>
              </a:r>
              <a:r>
                <a:rPr lang="en-US" sz="96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9600" b="1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শুভেচ্ছা</a:t>
              </a:r>
              <a:r>
                <a:rPr lang="en-US" sz="96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9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26641"/>
              <a:ext cx="9144000" cy="5547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205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2057400"/>
            <a:ext cx="1751805" cy="76200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1 </a:t>
            </a:r>
            <a:r>
              <a:rPr lang="bn-BD" sz="20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জেলা পরিষদ সংখ্যা</a:t>
            </a:r>
            <a:endParaRPr lang="en-US" sz="2000" dirty="0" smtClean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4800" y="3200400"/>
            <a:ext cx="1751805" cy="68580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2 </a:t>
            </a:r>
            <a:r>
              <a:rPr lang="bn-BD" sz="20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মোট সদস্য সংখ্যা </a:t>
            </a:r>
            <a:endParaRPr lang="en-US" sz="2000" dirty="0" smtClean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4800" y="4267200"/>
            <a:ext cx="1751805" cy="68580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3 </a:t>
            </a:r>
            <a:r>
              <a:rPr lang="bn-BD" sz="20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সংরক্ষিত আসন</a:t>
            </a:r>
            <a:endParaRPr lang="en-US" sz="2000" dirty="0" smtClean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304800" y="228600"/>
            <a:ext cx="1751805" cy="1676400"/>
          </a:xfrm>
          <a:prstGeom prst="downArrow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বাটনসমূহে ক্লিক করুন </a:t>
            </a:r>
            <a:endParaRPr lang="en-US" sz="2000" b="1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132686" y="838200"/>
            <a:ext cx="119" cy="57912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286000" y="228600"/>
            <a:ext cx="5943600" cy="609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50403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জেলা পরিষদ নির্বাচন</a:t>
            </a:r>
            <a:endParaRPr lang="en-US" sz="2800" b="1" dirty="0" smtClean="0">
              <a:ln w="11430"/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895600" y="1080233"/>
            <a:ext cx="4495800" cy="5091967"/>
            <a:chOff x="3352800" y="1295400"/>
            <a:chExt cx="4267200" cy="4887219"/>
          </a:xfrm>
        </p:grpSpPr>
        <p:sp>
          <p:nvSpPr>
            <p:cNvPr id="12" name="Rectangle 11"/>
            <p:cNvSpPr/>
            <p:nvPr/>
          </p:nvSpPr>
          <p:spPr>
            <a:xfrm>
              <a:off x="3352800" y="1295400"/>
              <a:ext cx="4267200" cy="48768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map &amp;population.jpg"/>
            <p:cNvPicPr>
              <a:picLocks noChangeAspect="1"/>
            </p:cNvPicPr>
            <p:nvPr/>
          </p:nvPicPr>
          <p:blipFill>
            <a:blip r:embed="rId2"/>
            <a:srcRect b="3333"/>
            <a:stretch>
              <a:fillRect/>
            </a:stretch>
          </p:blipFill>
          <p:spPr>
            <a:xfrm>
              <a:off x="4114800" y="1371600"/>
              <a:ext cx="2590800" cy="3577772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3352800" y="5105401"/>
              <a:ext cx="4191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বর্তমানে দেশে ৬১টি জেলায় একটি</a:t>
              </a:r>
              <a:r>
                <a:rPr lang="bn-BD" sz="3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করে জেলা পরিষদ রয়েছ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884714" y="1071768"/>
            <a:ext cx="4517571" cy="5062091"/>
            <a:chOff x="3276600" y="1371600"/>
            <a:chExt cx="4267200" cy="4876800"/>
          </a:xfrm>
        </p:grpSpPr>
        <p:sp>
          <p:nvSpPr>
            <p:cNvPr id="16" name="Rectangle 15"/>
            <p:cNvSpPr/>
            <p:nvPr/>
          </p:nvSpPr>
          <p:spPr>
            <a:xfrm>
              <a:off x="3276600" y="1371600"/>
              <a:ext cx="4267200" cy="48768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 descr="_49746377_pandora11-85b-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52800" y="1524000"/>
              <a:ext cx="4114800" cy="3352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" name="TextBox 17"/>
            <p:cNvSpPr txBox="1"/>
            <p:nvPr/>
          </p:nvSpPr>
          <p:spPr>
            <a:xfrm>
              <a:off x="3276600" y="5065693"/>
              <a:ext cx="42672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জেলা পরিষদে মোট ২০ জন সদস্য রয়েছেন। 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906485" y="995237"/>
            <a:ext cx="4532539" cy="5256884"/>
            <a:chOff x="3200400" y="1295400"/>
            <a:chExt cx="4419600" cy="4953000"/>
          </a:xfrm>
        </p:grpSpPr>
        <p:sp>
          <p:nvSpPr>
            <p:cNvPr id="20" name="Rectangle 19"/>
            <p:cNvSpPr/>
            <p:nvPr/>
          </p:nvSpPr>
          <p:spPr>
            <a:xfrm>
              <a:off x="3200400" y="1295400"/>
              <a:ext cx="4419600" cy="4953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276600" y="5181600"/>
              <a:ext cx="4343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সংরক্ষিত আসনে ৫ জন মহিলা সদস্য রয়েছেন। </a:t>
              </a:r>
            </a:p>
          </p:txBody>
        </p:sp>
        <p:pic>
          <p:nvPicPr>
            <p:cNvPr id="22" name="Picture 3" descr="C:\Users\AB\Desktop\asia-5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3352800" y="1562231"/>
              <a:ext cx="4109917" cy="3085969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23" name="Rounded Rectangle 22"/>
          <p:cNvSpPr/>
          <p:nvPr/>
        </p:nvSpPr>
        <p:spPr>
          <a:xfrm>
            <a:off x="304800" y="5273191"/>
            <a:ext cx="1751805" cy="68580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4 </a:t>
            </a:r>
            <a:r>
              <a:rPr lang="bn-BD" sz="24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উপদেষ্টা </a:t>
            </a:r>
            <a:endParaRPr lang="en-US" sz="2400" dirty="0" smtClean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920028" y="1065681"/>
            <a:ext cx="4555872" cy="5226041"/>
            <a:chOff x="6713169" y="1578224"/>
            <a:chExt cx="5384802" cy="5105400"/>
          </a:xfrm>
        </p:grpSpPr>
        <p:pic>
          <p:nvPicPr>
            <p:cNvPr id="25" name="Picture 24" descr="24300879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13171" y="1578224"/>
              <a:ext cx="5384800" cy="5105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6" name="TextBox 25"/>
            <p:cNvSpPr txBox="1"/>
            <p:nvPr/>
          </p:nvSpPr>
          <p:spPr>
            <a:xfrm>
              <a:off x="6713169" y="5701862"/>
              <a:ext cx="5384802" cy="932082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জেলার </a:t>
              </a:r>
              <a:r>
                <a:rPr lang="bn-IN" sz="28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অ</a:t>
              </a:r>
              <a:r>
                <a:rPr lang="bn-BD" sz="28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ন্তর্গত সংসদ সদস্যগণ হবেন জেলা পরিষদের উপদেষ্টা।</a:t>
              </a:r>
              <a:endParaRPr lang="en-US" dirty="0" smtClean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11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174869" y="2133600"/>
            <a:ext cx="1676400" cy="76200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পৌরসভা সংখ্যা 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174869" y="3458524"/>
            <a:ext cx="1676400" cy="68580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মেয়র সংখ্যা 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167612" y="4679786"/>
            <a:ext cx="1676400" cy="68580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সদস্য সংখ্যা 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7185755" y="381000"/>
            <a:ext cx="1676400" cy="1676400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বাটনসমূহে ক্লিক করুন </a:t>
            </a:r>
            <a:endParaRPr lang="en-US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465627" y="304800"/>
            <a:ext cx="6087573" cy="5334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rgbClr val="05040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পৌরসভা নির্বাচন</a:t>
            </a:r>
            <a:endParaRPr lang="en-US" sz="2800" b="1" dirty="0" smtClean="0">
              <a:ln w="11430"/>
              <a:solidFill>
                <a:srgbClr val="05040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56348" y="1277257"/>
            <a:ext cx="5517874" cy="4724400"/>
            <a:chOff x="2590800" y="1219200"/>
            <a:chExt cx="5517874" cy="4343400"/>
          </a:xfrm>
        </p:grpSpPr>
        <p:pic>
          <p:nvPicPr>
            <p:cNvPr id="12" name="Picture 11" descr="22_big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90800" y="1219200"/>
              <a:ext cx="5517874" cy="43434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2590800" y="4977825"/>
              <a:ext cx="5486400" cy="53761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marL="457200" indent="-457200">
                <a:buFont typeface="Wingdings" pitchFamily="2" charset="2"/>
                <a:buChar char="q"/>
              </a:pP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বর্তমানে দেশে ৩১৬টি পৌরসভা রয়েছ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58413" y="1325550"/>
            <a:ext cx="5515809" cy="4676107"/>
            <a:chOff x="1950106" y="1487517"/>
            <a:chExt cx="5515809" cy="4676107"/>
          </a:xfrm>
        </p:grpSpPr>
        <p:pic>
          <p:nvPicPr>
            <p:cNvPr id="16" name="Picture 15" descr="DSC04069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50106" y="1487517"/>
              <a:ext cx="5515809" cy="467610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" name="TextBox 1"/>
            <p:cNvSpPr txBox="1"/>
            <p:nvPr/>
          </p:nvSpPr>
          <p:spPr>
            <a:xfrm>
              <a:off x="3138904" y="5506029"/>
              <a:ext cx="3200400" cy="52322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একজন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মেয়র</a:t>
              </a:r>
              <a:endParaRPr lang="en-US" sz="28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56348" y="1219201"/>
            <a:ext cx="5696852" cy="5029200"/>
            <a:chOff x="1905000" y="838200"/>
            <a:chExt cx="5867400" cy="5333999"/>
          </a:xfrm>
        </p:grpSpPr>
        <p:sp>
          <p:nvSpPr>
            <p:cNvPr id="21" name="Rectangle 20"/>
            <p:cNvSpPr/>
            <p:nvPr/>
          </p:nvSpPr>
          <p:spPr>
            <a:xfrm>
              <a:off x="1905000" y="838200"/>
              <a:ext cx="5867400" cy="533399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bn-BD" sz="2400" dirty="0" smtClean="0">
                <a:latin typeface="NikoshBAN" pitchFamily="2" charset="0"/>
                <a:cs typeface="NikoshBAN" pitchFamily="2" charset="0"/>
              </a:endParaRPr>
            </a:p>
            <a:p>
              <a:endParaRPr lang="bn-BD" sz="2400" dirty="0" smtClean="0">
                <a:latin typeface="NikoshBAN" pitchFamily="2" charset="0"/>
                <a:cs typeface="NikoshBAN" pitchFamily="2" charset="0"/>
              </a:endParaRPr>
            </a:p>
            <a:p>
              <a:endParaRPr lang="bn-BD" sz="2400" dirty="0" smtClean="0">
                <a:latin typeface="NikoshBAN" pitchFamily="2" charset="0"/>
                <a:cs typeface="NikoshBAN" pitchFamily="2" charset="0"/>
              </a:endParaRPr>
            </a:p>
            <a:p>
              <a:endParaRPr lang="bn-BD" sz="2400" dirty="0" smtClean="0">
                <a:latin typeface="NikoshBAN" pitchFamily="2" charset="0"/>
                <a:cs typeface="NikoshBAN" pitchFamily="2" charset="0"/>
              </a:endParaRPr>
            </a:p>
            <a:p>
              <a:endParaRPr lang="bn-BD" sz="2400" dirty="0" smtClean="0">
                <a:latin typeface="NikoshBAN" pitchFamily="2" charset="0"/>
                <a:cs typeface="NikoshBAN" pitchFamily="2" charset="0"/>
              </a:endParaRPr>
            </a:p>
            <a:p>
              <a:endParaRPr lang="bn-BD" sz="2400" dirty="0" smtClean="0">
                <a:latin typeface="NikoshBAN" pitchFamily="2" charset="0"/>
                <a:cs typeface="NikoshBAN" pitchFamily="2" charset="0"/>
              </a:endParaRPr>
            </a:p>
            <a:p>
              <a:endParaRPr lang="bn-BD" sz="2400" dirty="0" smtClean="0">
                <a:latin typeface="NikoshBAN" pitchFamily="2" charset="0"/>
                <a:cs typeface="NikoshBAN" pitchFamily="2" charset="0"/>
              </a:endParaRPr>
            </a:p>
            <a:p>
              <a:endParaRPr lang="bn-BD" sz="24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এক জন মেয়র, কয়েকজন কাউন্সিলর, সংরক্ষিত আসনে কয়েকজন মহিলা কাউন্সিলর রয়েছে। আয়তন ও </a:t>
              </a:r>
              <a:r>
                <a:rPr lang="bn-BD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জনসংখ্যা অনুযায়ী </a:t>
              </a:r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কাউন্সিলর সংখ্যা কমবেশি হতে পারে।  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pic>
          <p:nvPicPr>
            <p:cNvPr id="22" name="Picture 21" descr="13725272768452.png"/>
            <p:cNvPicPr>
              <a:picLocks noChangeAspect="1"/>
            </p:cNvPicPr>
            <p:nvPr/>
          </p:nvPicPr>
          <p:blipFill>
            <a:blip r:embed="rId4"/>
            <a:srcRect l="12353" t="20909" r="45294"/>
            <a:stretch>
              <a:fillRect/>
            </a:stretch>
          </p:blipFill>
          <p:spPr>
            <a:xfrm>
              <a:off x="2721973" y="990600"/>
              <a:ext cx="4233454" cy="327986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91870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8" b="1732"/>
          <a:stretch/>
        </p:blipFill>
        <p:spPr>
          <a:xfrm>
            <a:off x="0" y="101600"/>
            <a:ext cx="5829652" cy="6527800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6096000" y="101600"/>
            <a:ext cx="2286000" cy="2108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মানচিত্রে</a:t>
            </a:r>
            <a:r>
              <a:rPr lang="bn-BD" sz="2000" b="1" dirty="0">
                <a:solidFill>
                  <a:srgbClr val="C00000"/>
                </a:solidFill>
              </a:rPr>
              <a:t> </a:t>
            </a:r>
            <a:r>
              <a:rPr lang="bn-BD" sz="2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বাংলাদেশের সিটি কর্পোরেশন চিনে নিই</a:t>
            </a:r>
            <a:endParaRPr lang="en-US" sz="2000" b="1" dirty="0">
              <a:solidFill>
                <a:srgbClr val="C00000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134100" y="2971800"/>
            <a:ext cx="12954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Rajsahai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84900" y="3750124"/>
            <a:ext cx="1295400" cy="457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Comilla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34100" y="5236029"/>
            <a:ext cx="1295400" cy="457200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B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arisal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34300" y="4479471"/>
            <a:ext cx="1295400" cy="457200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Gazipur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34300" y="5236029"/>
            <a:ext cx="12954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Sylhet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84900" y="6019800"/>
            <a:ext cx="1295400" cy="457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Chattragram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80300" y="2227943"/>
            <a:ext cx="1549400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Dhaka U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84900" y="4477656"/>
            <a:ext cx="1295400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Khulna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00" y="2971800"/>
            <a:ext cx="1409700" cy="457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NikoshBAN" pitchFamily="2" charset="0"/>
                <a:cs typeface="NikoshBAN" pitchFamily="2" charset="0"/>
              </a:rPr>
              <a:t>Dhaka D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00" y="3751939"/>
            <a:ext cx="1409700" cy="457200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NikoshBAN" pitchFamily="2" charset="0"/>
                <a:cs typeface="NikoshBAN" pitchFamily="2" charset="0"/>
              </a:rPr>
              <a:t>N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Gonj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734300" y="6019800"/>
            <a:ext cx="1295400" cy="45720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Rogpur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6-Point Star 15"/>
          <p:cNvSpPr/>
          <p:nvPr/>
        </p:nvSpPr>
        <p:spPr>
          <a:xfrm>
            <a:off x="2289629" y="2813957"/>
            <a:ext cx="457200" cy="393700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6-Point Star 16"/>
          <p:cNvSpPr/>
          <p:nvPr/>
        </p:nvSpPr>
        <p:spPr>
          <a:xfrm>
            <a:off x="2289629" y="3200400"/>
            <a:ext cx="457200" cy="3810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6-Point Star 17"/>
          <p:cNvSpPr/>
          <p:nvPr/>
        </p:nvSpPr>
        <p:spPr>
          <a:xfrm>
            <a:off x="587829" y="2342243"/>
            <a:ext cx="478971" cy="515257"/>
          </a:xfrm>
          <a:prstGeom prst="star6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6-Point Star 18"/>
          <p:cNvSpPr/>
          <p:nvPr/>
        </p:nvSpPr>
        <p:spPr>
          <a:xfrm>
            <a:off x="3352800" y="3561439"/>
            <a:ext cx="457200" cy="381000"/>
          </a:xfrm>
          <a:prstGeom prst="star6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6-Point Star 19"/>
          <p:cNvSpPr/>
          <p:nvPr/>
        </p:nvSpPr>
        <p:spPr>
          <a:xfrm>
            <a:off x="1828801" y="4477656"/>
            <a:ext cx="609600" cy="457200"/>
          </a:xfrm>
          <a:prstGeom prst="star6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6-Point Star 20"/>
          <p:cNvSpPr/>
          <p:nvPr/>
        </p:nvSpPr>
        <p:spPr>
          <a:xfrm>
            <a:off x="2761344" y="3559624"/>
            <a:ext cx="457200" cy="381000"/>
          </a:xfrm>
          <a:prstGeom prst="star6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6-Point Star 21"/>
          <p:cNvSpPr/>
          <p:nvPr/>
        </p:nvSpPr>
        <p:spPr>
          <a:xfrm>
            <a:off x="3962400" y="1640114"/>
            <a:ext cx="457200" cy="381000"/>
          </a:xfrm>
          <a:prstGeom prst="star6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6-Point Star 22"/>
          <p:cNvSpPr/>
          <p:nvPr/>
        </p:nvSpPr>
        <p:spPr>
          <a:xfrm>
            <a:off x="1346202" y="1094014"/>
            <a:ext cx="457200" cy="381000"/>
          </a:xfrm>
          <a:prstGeom prst="star6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6-Point Star 23"/>
          <p:cNvSpPr/>
          <p:nvPr/>
        </p:nvSpPr>
        <p:spPr>
          <a:xfrm>
            <a:off x="2746829" y="2697843"/>
            <a:ext cx="457200" cy="381000"/>
          </a:xfrm>
          <a:prstGeom prst="star6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6-Point Star 24"/>
          <p:cNvSpPr/>
          <p:nvPr/>
        </p:nvSpPr>
        <p:spPr>
          <a:xfrm>
            <a:off x="2670629" y="4479471"/>
            <a:ext cx="457200" cy="381000"/>
          </a:xfrm>
          <a:prstGeom prst="star6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6-Point Star 25"/>
          <p:cNvSpPr/>
          <p:nvPr/>
        </p:nvSpPr>
        <p:spPr>
          <a:xfrm>
            <a:off x="4419600" y="4822372"/>
            <a:ext cx="457200" cy="3810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5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8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5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96686" y="5229679"/>
            <a:ext cx="8196942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সিটি কর্পোরেশ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 গঠনের কারন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ব্যাখ্যা কর।    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2819400" y="304800"/>
            <a:ext cx="3581400" cy="533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03" y="1143000"/>
            <a:ext cx="8239125" cy="3733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8778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68401" y="171450"/>
            <a:ext cx="1856014" cy="647700"/>
          </a:xfrm>
          <a:prstGeom prst="ellipse">
            <a:avLst/>
          </a:prstGeom>
          <a:solidFill>
            <a:srgbClr val="94BCFE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979713" y="3167538"/>
            <a:ext cx="7312479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২। জেলা পরিষদের চেয়ারম্যান ও সদস্যগণ </a:t>
            </a:r>
            <a:r>
              <a:rPr lang="en-US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কিভাবে </a:t>
            </a:r>
            <a:r>
              <a:rPr lang="bn-BD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নির্বাচন হন</a:t>
            </a:r>
            <a:r>
              <a:rPr lang="bn-IN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bn-BD" sz="28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29693" y="304800"/>
            <a:ext cx="38862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প্রশ্নঃ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34193" y="1663780"/>
            <a:ext cx="6494235" cy="1141710"/>
            <a:chOff x="1434193" y="1663780"/>
            <a:chExt cx="6494235" cy="1141710"/>
          </a:xfrm>
        </p:grpSpPr>
        <p:sp>
          <p:nvSpPr>
            <p:cNvPr id="21" name="Rectangle 20"/>
            <p:cNvSpPr/>
            <p:nvPr/>
          </p:nvSpPr>
          <p:spPr>
            <a:xfrm>
              <a:off x="1434193" y="1703249"/>
              <a:ext cx="3124200" cy="416109"/>
            </a:xfrm>
            <a:prstGeom prst="rect">
              <a:avLst/>
            </a:prstGeom>
            <a:solidFill>
              <a:srgbClr val="94BCFE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(ক</a:t>
              </a:r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) ছয়</a:t>
              </a:r>
              <a:endParaRPr lang="en-US" sz="28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109028" y="1663780"/>
              <a:ext cx="2819400" cy="416109"/>
            </a:xfrm>
            <a:prstGeom prst="rect">
              <a:avLst/>
            </a:prstGeom>
            <a:solidFill>
              <a:srgbClr val="94BCFE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(খ</a:t>
              </a:r>
              <a:r>
                <a:rPr lang="bn-BD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) পাঁচ</a:t>
              </a:r>
              <a:endParaRPr lang="en-US" sz="28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483179" y="2356138"/>
              <a:ext cx="3075214" cy="41610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(গ</a:t>
              </a:r>
              <a:r>
                <a:rPr lang="bn-BD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) </a:t>
              </a:r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চার</a:t>
              </a:r>
              <a:endParaRPr lang="en-US" sz="28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109028" y="2389381"/>
              <a:ext cx="2819400" cy="41610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(ঘ</a:t>
              </a:r>
              <a:r>
                <a:rPr lang="bn-BD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) </a:t>
              </a:r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তিন</a:t>
              </a:r>
              <a:endParaRPr lang="en-US" sz="2800" dirty="0"/>
            </a:p>
          </p:txBody>
        </p:sp>
      </p:grpSp>
      <p:sp>
        <p:nvSpPr>
          <p:cNvPr id="25" name="Half Frame 24"/>
          <p:cNvSpPr/>
          <p:nvPr/>
        </p:nvSpPr>
        <p:spPr>
          <a:xfrm rot="14014148">
            <a:off x="8285911" y="2279264"/>
            <a:ext cx="200990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79714" y="968046"/>
            <a:ext cx="7170267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BD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বাংলাদেশে গ্রামাঞ্চলে স্থানীয় সরকার কাঠামো কয় স্তর বিশিষ্ট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441450" y="3810000"/>
            <a:ext cx="61785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i.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ইউনিয়ন পরিষদের চেয়ারম্যান ও সদস্যগণ দ্বারা</a:t>
            </a:r>
          </a:p>
          <a:p>
            <a:pPr lvl="0"/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 উপজেলা পরিষদের চেয়ারম্যান ও সদস্যগণ দ্বারা</a:t>
            </a:r>
          </a:p>
          <a:p>
            <a:pPr lvl="0"/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 পৌরসভার চেয়ারম্যান ও সদস্যগণ দ্বারা </a:t>
            </a:r>
          </a:p>
          <a:p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434193" y="5379660"/>
            <a:ext cx="6858000" cy="949510"/>
            <a:chOff x="1434193" y="5379660"/>
            <a:chExt cx="6858000" cy="949510"/>
          </a:xfrm>
        </p:grpSpPr>
        <p:sp>
          <p:nvSpPr>
            <p:cNvPr id="28" name="Rectangle 27"/>
            <p:cNvSpPr/>
            <p:nvPr/>
          </p:nvSpPr>
          <p:spPr>
            <a:xfrm>
              <a:off x="1434193" y="5379660"/>
              <a:ext cx="3124200" cy="416109"/>
            </a:xfrm>
            <a:prstGeom prst="rect">
              <a:avLst/>
            </a:prstGeom>
            <a:solidFill>
              <a:srgbClr val="94BCFE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(ক</a:t>
              </a:r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) </a:t>
              </a:r>
              <a:r>
                <a:rPr lang="bn-BD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(ঘ) 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i</a:t>
              </a:r>
              <a:r>
                <a:rPr lang="bn-BD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ও 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ii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.</a:t>
              </a:r>
              <a:endParaRPr lang="en-US" sz="28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472793" y="5379660"/>
              <a:ext cx="2819400" cy="416109"/>
            </a:xfrm>
            <a:prstGeom prst="rect">
              <a:avLst/>
            </a:prstGeom>
            <a:solidFill>
              <a:srgbClr val="94BCFE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(খ) 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i</a:t>
              </a:r>
              <a:r>
                <a:rPr lang="bn-BD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ও 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iii.</a:t>
              </a:r>
              <a:endParaRPr lang="en-US" sz="28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434193" y="5913061"/>
              <a:ext cx="3124200" cy="416109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(গ</a:t>
              </a:r>
              <a:r>
                <a:rPr lang="bn-BD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) </a:t>
              </a:r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ii</a:t>
              </a:r>
              <a:r>
                <a:rPr lang="bn-BD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iii.</a:t>
              </a:r>
              <a:endParaRPr lang="en-US" sz="28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472793" y="5913061"/>
              <a:ext cx="2819400" cy="416109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(ঘ</a:t>
              </a:r>
              <a:r>
                <a:rPr lang="bn-BD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) 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i</a:t>
              </a:r>
              <a:r>
                <a:rPr lang="bn-BD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ii</a:t>
              </a:r>
              <a:r>
                <a:rPr lang="bn-BD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iii.</a:t>
              </a:r>
              <a:endParaRPr lang="en-US" sz="2800" dirty="0"/>
            </a:p>
          </p:txBody>
        </p:sp>
      </p:grpSp>
      <p:sp>
        <p:nvSpPr>
          <p:cNvPr id="32" name="Half Frame 31"/>
          <p:cNvSpPr/>
          <p:nvPr/>
        </p:nvSpPr>
        <p:spPr>
          <a:xfrm rot="14014148">
            <a:off x="8659184" y="5779161"/>
            <a:ext cx="200990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95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25" grpId="0" animBg="1"/>
      <p:bldP spid="26" grpId="0" animBg="1"/>
      <p:bldP spid="27" grpId="0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3733800"/>
            <a:ext cx="7924800" cy="168354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 এলাকার ইউনিয়ন পরিষদ/ পৌরসভা পর্যবেক্ষণ করে নিচের নির্দেশনা অনুযায়ী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পৃষ্ঠার একটি প্রতিবেদন লিখে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নিয়ে আসবে।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66800" y="377373"/>
            <a:ext cx="7414260" cy="3051627"/>
            <a:chOff x="1066800" y="377373"/>
            <a:chExt cx="7414260" cy="3051627"/>
          </a:xfrm>
        </p:grpSpPr>
        <p:sp>
          <p:nvSpPr>
            <p:cNvPr id="2" name="Rectangle 1"/>
            <p:cNvSpPr/>
            <p:nvPr/>
          </p:nvSpPr>
          <p:spPr>
            <a:xfrm>
              <a:off x="1066800" y="1643743"/>
              <a:ext cx="3048000" cy="6096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বাড়ির কাজ </a:t>
              </a:r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377373"/>
              <a:ext cx="4137660" cy="3051627"/>
            </a:xfrm>
            <a:prstGeom prst="roundRect">
              <a:avLst>
                <a:gd name="adj" fmla="val 16667"/>
              </a:avLst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77872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11741" y="457200"/>
            <a:ext cx="7946459" cy="5867400"/>
            <a:chOff x="511741" y="457200"/>
            <a:chExt cx="7946459" cy="58674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741" y="457200"/>
              <a:ext cx="7946459" cy="58674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3" name="TextBox 2"/>
            <p:cNvSpPr txBox="1"/>
            <p:nvPr/>
          </p:nvSpPr>
          <p:spPr>
            <a:xfrm>
              <a:off x="4724400" y="834571"/>
              <a:ext cx="2514600" cy="70788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4000" dirty="0" smtClean="0">
                  <a:latin typeface="NikoshBAN" pitchFamily="2" charset="0"/>
                  <a:cs typeface="NikoshBAN" pitchFamily="2" charset="0"/>
                </a:rPr>
                <a:t>ধন্যবাদ</a:t>
              </a:r>
              <a:r>
                <a:rPr lang="bn-IN" sz="4000" dirty="0" smtClean="0"/>
                <a:t> 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867628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228600" y="235857"/>
            <a:ext cx="4862535" cy="6248400"/>
            <a:chOff x="-228600" y="235857"/>
            <a:chExt cx="4862535" cy="6248400"/>
          </a:xfrm>
        </p:grpSpPr>
        <p:grpSp>
          <p:nvGrpSpPr>
            <p:cNvPr id="6" name="Group 5"/>
            <p:cNvGrpSpPr/>
            <p:nvPr/>
          </p:nvGrpSpPr>
          <p:grpSpPr>
            <a:xfrm>
              <a:off x="-228600" y="235857"/>
              <a:ext cx="4862535" cy="6248400"/>
              <a:chOff x="505755" y="996821"/>
              <a:chExt cx="3697087" cy="4268188"/>
            </a:xfrm>
          </p:grpSpPr>
          <p:sp>
            <p:nvSpPr>
              <p:cNvPr id="4" name="Vertical Scroll 3"/>
              <p:cNvSpPr/>
              <p:nvPr/>
            </p:nvSpPr>
            <p:spPr>
              <a:xfrm>
                <a:off x="505755" y="996821"/>
                <a:ext cx="3697087" cy="4268188"/>
              </a:xfrm>
              <a:prstGeom prst="verticalScroll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bn-BD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bn-BD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bn-BD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bn-BD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bn-BD" sz="24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en-US" sz="24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en-US" sz="28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2800" dirty="0" err="1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নামঃ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আক্তারুজ্জামান</a:t>
                </a:r>
                <a:endParaRPr lang="en-US" sz="28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2800" dirty="0" err="1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সহকারী</a:t>
                </a:r>
                <a:r>
                  <a:rPr lang="en-US" sz="2800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শিক্ষক</a:t>
                </a:r>
                <a:r>
                  <a:rPr lang="en-US" sz="2800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( </a:t>
                </a:r>
                <a:r>
                  <a:rPr lang="en-US" sz="2800" dirty="0" err="1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আইসিটি</a:t>
                </a:r>
                <a:r>
                  <a:rPr lang="en-US" sz="2800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)</a:t>
                </a:r>
              </a:p>
              <a:p>
                <a:pPr algn="ctr"/>
                <a:r>
                  <a:rPr lang="en-US" sz="2400" dirty="0" err="1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ঘুগরাকাটী</a:t>
                </a:r>
                <a:r>
                  <a:rPr lang="en-US" sz="2400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ফাজিল</a:t>
                </a:r>
                <a:r>
                  <a:rPr lang="en-US" sz="2400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(</a:t>
                </a:r>
                <a:r>
                  <a:rPr lang="en-US" sz="2400" dirty="0" err="1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ডিগ্রী</a:t>
                </a:r>
                <a:r>
                  <a:rPr lang="en-US" sz="2400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) </a:t>
                </a:r>
                <a:r>
                  <a:rPr lang="en-US" sz="2400" dirty="0" err="1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মাদরাসা</a:t>
                </a:r>
                <a:endParaRPr lang="en-US" sz="24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2800" dirty="0" err="1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কয়রা</a:t>
                </a:r>
                <a:r>
                  <a:rPr lang="en-US" sz="2800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2800" dirty="0" err="1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খুলনা</a:t>
                </a:r>
                <a:r>
                  <a:rPr lang="en-US" sz="2800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:pPr algn="ctr"/>
                <a:r>
                  <a:rPr lang="bn-BD" sz="2800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মোবা. ০১৯১১৭১৭৫০০ </a:t>
                </a:r>
                <a:r>
                  <a:rPr lang="en-US" sz="2400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</p:txBody>
          </p:sp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99083" y="1883565"/>
                <a:ext cx="1303862" cy="1329662"/>
              </a:xfrm>
              <a:prstGeom prst="rect">
                <a:avLst/>
              </a:prstGeom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1242195" y="909976"/>
              <a:ext cx="2438400" cy="52322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শিক্ষক পরিচিতি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249057" y="235857"/>
            <a:ext cx="5090886" cy="6103257"/>
            <a:chOff x="4267200" y="395514"/>
            <a:chExt cx="5090886" cy="6088743"/>
          </a:xfrm>
        </p:grpSpPr>
        <p:sp>
          <p:nvSpPr>
            <p:cNvPr id="12" name="Vertical Scroll 11"/>
            <p:cNvSpPr/>
            <p:nvPr/>
          </p:nvSpPr>
          <p:spPr>
            <a:xfrm>
              <a:off x="4267200" y="395514"/>
              <a:ext cx="5090886" cy="6088743"/>
            </a:xfrm>
            <a:prstGeom prst="verticalScroll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rgbClr val="050403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3733800"/>
              <a:ext cx="2362200" cy="24384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593443" y="1144157"/>
              <a:ext cx="2438400" cy="52322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28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পাঠ </a:t>
              </a:r>
              <a:r>
                <a:rPr lang="bn-BD" sz="28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পরিচিতি</a:t>
              </a:r>
              <a:endPara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486400" y="1676400"/>
              <a:ext cx="31242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solidFill>
                    <a:srgbClr val="050403"/>
                  </a:solidFill>
                  <a:latin typeface="NikoshBAN" pitchFamily="2" charset="0"/>
                  <a:cs typeface="NikoshBAN" pitchFamily="2" charset="0"/>
                </a:rPr>
                <a:t>বিষয়ঃ বাংলাদেশ ও বিশ্বপরিচয়</a:t>
              </a:r>
            </a:p>
            <a:p>
              <a:r>
                <a:rPr lang="bn-BD" sz="2400" dirty="0">
                  <a:solidFill>
                    <a:srgbClr val="050403"/>
                  </a:solidFill>
                  <a:latin typeface="NikoshBAN" pitchFamily="2" charset="0"/>
                  <a:cs typeface="NikoshBAN" pitchFamily="2" charset="0"/>
                </a:rPr>
                <a:t>শ্রেণিঃ অষ্টম</a:t>
              </a:r>
              <a:endParaRPr lang="en-US" sz="2400" dirty="0">
                <a:solidFill>
                  <a:srgbClr val="050403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bn-BD" sz="2400" dirty="0">
                  <a:solidFill>
                    <a:srgbClr val="050403"/>
                  </a:solidFill>
                  <a:latin typeface="NikoshBAN" pitchFamily="2" charset="0"/>
                  <a:cs typeface="NikoshBAN" pitchFamily="2" charset="0"/>
                </a:rPr>
                <a:t>অধ্যায়ঃ </a:t>
              </a:r>
              <a:r>
                <a:rPr lang="en-US" sz="2400" dirty="0">
                  <a:solidFill>
                    <a:srgbClr val="050403"/>
                  </a:solidFill>
                  <a:latin typeface="NikoshBAN" pitchFamily="2" charset="0"/>
                  <a:cs typeface="NikoshBAN" pitchFamily="2" charset="0"/>
                </a:rPr>
                <a:t>৭</a:t>
              </a:r>
              <a:endParaRPr lang="bn-BD" sz="2400" dirty="0">
                <a:solidFill>
                  <a:srgbClr val="050403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bn-BD" sz="2400" dirty="0">
                  <a:solidFill>
                    <a:srgbClr val="050403"/>
                  </a:solidFill>
                  <a:latin typeface="NikoshBAN" pitchFamily="2" charset="0"/>
                  <a:cs typeface="NikoshBAN" pitchFamily="2" charset="0"/>
                </a:rPr>
                <a:t>পাঠ-</a:t>
              </a:r>
              <a:r>
                <a:rPr lang="en-US" sz="2400" dirty="0">
                  <a:solidFill>
                    <a:srgbClr val="050403"/>
                  </a:solidFill>
                  <a:latin typeface="NikoshBAN" pitchFamily="2" charset="0"/>
                  <a:cs typeface="NikoshBAN" pitchFamily="2" charset="0"/>
                </a:rPr>
                <a:t>: ৬, </a:t>
              </a:r>
              <a:r>
                <a:rPr lang="bn-BD" sz="2400" dirty="0">
                  <a:solidFill>
                    <a:srgbClr val="050403"/>
                  </a:solidFill>
                  <a:latin typeface="NikoshBAN" pitchFamily="2" charset="0"/>
                  <a:cs typeface="NikoshBAN" pitchFamily="2" charset="0"/>
                </a:rPr>
                <a:t> সময়ঃ ৪০ মিনিট</a:t>
              </a:r>
              <a:endParaRPr lang="en-US" sz="2400" dirty="0">
                <a:solidFill>
                  <a:srgbClr val="050403"/>
                </a:solidFill>
                <a:latin typeface="NikoshBAN" pitchFamily="2" charset="0"/>
                <a:cs typeface="NikoshBAN" pitchFamily="2" charset="0"/>
              </a:endParaRPr>
            </a:p>
            <a:p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5665716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b="22933"/>
          <a:stretch/>
        </p:blipFill>
        <p:spPr>
          <a:xfrm>
            <a:off x="340838" y="304800"/>
            <a:ext cx="4267200" cy="2438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1924"/>
            <a:ext cx="3581400" cy="25812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95" y="2971800"/>
            <a:ext cx="4267200" cy="21621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3" b="15089"/>
          <a:stretch/>
        </p:blipFill>
        <p:spPr>
          <a:xfrm>
            <a:off x="4897582" y="2971800"/>
            <a:ext cx="3676650" cy="21621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5334000"/>
            <a:ext cx="7696200" cy="70788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স্থানীয় সরকার</a:t>
            </a:r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কাঠামো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7692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286000" y="381000"/>
            <a:ext cx="3886200" cy="1143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17526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3600" dirty="0"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…………….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25146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স্থানীয় </a:t>
            </a:r>
            <a:r>
              <a:rPr lang="bn-BD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 </a:t>
            </a:r>
            <a:r>
              <a:rPr lang="bn-I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 </a:t>
            </a:r>
            <a:r>
              <a:rPr lang="bn-BD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পারবে। 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3099375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স্থানীয় </a:t>
            </a:r>
            <a:r>
              <a:rPr lang="bn-BD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সরকারের কাঠামো </a:t>
            </a:r>
            <a:r>
              <a:rPr lang="bn-IN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bn-BD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পারবে।  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360538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স্থানীয় </a:t>
            </a:r>
            <a:r>
              <a:rPr lang="bn-BD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সরকারের গঠন বিশ্লেষণ করতে </a:t>
            </a:r>
            <a:r>
              <a:rPr lang="bn-BD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</a:t>
            </a:r>
            <a:r>
              <a:rPr lang="bn-IN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 </a:t>
            </a:r>
            <a:r>
              <a:rPr lang="bn-BD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447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3" grpId="0"/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209800" y="304800"/>
            <a:ext cx="4114800" cy="1752600"/>
            <a:chOff x="2209800" y="304800"/>
            <a:chExt cx="4114800" cy="1752600"/>
          </a:xfrm>
        </p:grpSpPr>
        <p:sp>
          <p:nvSpPr>
            <p:cNvPr id="2" name="Rectangle 1"/>
            <p:cNvSpPr/>
            <p:nvPr/>
          </p:nvSpPr>
          <p:spPr>
            <a:xfrm>
              <a:off x="2628900" y="304800"/>
              <a:ext cx="3390900" cy="609600"/>
            </a:xfrm>
            <a:prstGeom prst="rect">
              <a:avLst/>
            </a:prstGeom>
            <a:solidFill>
              <a:srgbClr val="99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স্থানীয় সরকার কাঠামো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2209800" y="914400"/>
              <a:ext cx="4114800" cy="1143000"/>
              <a:chOff x="2209800" y="1422400"/>
              <a:chExt cx="4114800" cy="1143000"/>
            </a:xfrm>
          </p:grpSpPr>
          <p:cxnSp>
            <p:nvCxnSpPr>
              <p:cNvPr id="4" name="Straight Connector 3"/>
              <p:cNvCxnSpPr/>
              <p:nvPr/>
            </p:nvCxnSpPr>
            <p:spPr>
              <a:xfrm>
                <a:off x="2209800" y="1879600"/>
                <a:ext cx="4114800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/>
              <p:cNvCxnSpPr/>
              <p:nvPr/>
            </p:nvCxnSpPr>
            <p:spPr>
              <a:xfrm>
                <a:off x="2209800" y="1879600"/>
                <a:ext cx="0" cy="685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6324600" y="1879600"/>
                <a:ext cx="0" cy="685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/>
              <p:cNvCxnSpPr/>
              <p:nvPr/>
            </p:nvCxnSpPr>
            <p:spPr>
              <a:xfrm>
                <a:off x="4267200" y="1422400"/>
                <a:ext cx="0" cy="457200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Group 22"/>
          <p:cNvGrpSpPr/>
          <p:nvPr/>
        </p:nvGrpSpPr>
        <p:grpSpPr>
          <a:xfrm>
            <a:off x="914400" y="2057400"/>
            <a:ext cx="6781800" cy="609600"/>
            <a:chOff x="914400" y="2057400"/>
            <a:chExt cx="6781800" cy="609600"/>
          </a:xfrm>
        </p:grpSpPr>
        <p:sp>
          <p:nvSpPr>
            <p:cNvPr id="8" name="Rectangle 7"/>
            <p:cNvSpPr/>
            <p:nvPr/>
          </p:nvSpPr>
          <p:spPr>
            <a:xfrm>
              <a:off x="914400" y="2057400"/>
              <a:ext cx="2667000" cy="6096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গ্রামাঞ্চল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029200" y="2057400"/>
              <a:ext cx="2667000" cy="6096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শহরাঞ্চল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14400" y="2667000"/>
            <a:ext cx="2667000" cy="1066800"/>
            <a:chOff x="1066800" y="2667000"/>
            <a:chExt cx="2667000" cy="1066800"/>
          </a:xfrm>
          <a:solidFill>
            <a:srgbClr val="FFFF99"/>
          </a:solidFill>
        </p:grpSpPr>
        <p:cxnSp>
          <p:nvCxnSpPr>
            <p:cNvPr id="11" name="Straight Arrow Connector 10"/>
            <p:cNvCxnSpPr/>
            <p:nvPr/>
          </p:nvCxnSpPr>
          <p:spPr>
            <a:xfrm>
              <a:off x="2362200" y="2667000"/>
              <a:ext cx="0" cy="457200"/>
            </a:xfrm>
            <a:prstGeom prst="straightConnector1">
              <a:avLst/>
            </a:prstGeom>
            <a:grpFill/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1066800" y="3124200"/>
              <a:ext cx="2667000" cy="609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ইউনিয়ন পরিষদ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14400" y="3733800"/>
            <a:ext cx="2667000" cy="1066800"/>
            <a:chOff x="1066800" y="2667000"/>
            <a:chExt cx="2667000" cy="1066800"/>
          </a:xfrm>
          <a:solidFill>
            <a:srgbClr val="FFFF99"/>
          </a:solidFill>
        </p:grpSpPr>
        <p:cxnSp>
          <p:nvCxnSpPr>
            <p:cNvPr id="17" name="Straight Arrow Connector 16"/>
            <p:cNvCxnSpPr/>
            <p:nvPr/>
          </p:nvCxnSpPr>
          <p:spPr>
            <a:xfrm>
              <a:off x="2362200" y="2667000"/>
              <a:ext cx="0" cy="457200"/>
            </a:xfrm>
            <a:prstGeom prst="straightConnector1">
              <a:avLst/>
            </a:prstGeom>
            <a:grpFill/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1066800" y="3124200"/>
              <a:ext cx="2667000" cy="609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উপজেলা </a:t>
              </a:r>
              <a:r>
                <a:rPr lang="bn-BD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পরিষদ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14400" y="4800600"/>
            <a:ext cx="2667000" cy="1066800"/>
            <a:chOff x="1066800" y="2667000"/>
            <a:chExt cx="2667000" cy="1066800"/>
          </a:xfrm>
          <a:solidFill>
            <a:srgbClr val="FFFF99"/>
          </a:solidFill>
        </p:grpSpPr>
        <p:cxnSp>
          <p:nvCxnSpPr>
            <p:cNvPr id="20" name="Straight Arrow Connector 19"/>
            <p:cNvCxnSpPr/>
            <p:nvPr/>
          </p:nvCxnSpPr>
          <p:spPr>
            <a:xfrm>
              <a:off x="2362200" y="2667000"/>
              <a:ext cx="0" cy="457200"/>
            </a:xfrm>
            <a:prstGeom prst="straightConnector1">
              <a:avLst/>
            </a:prstGeom>
            <a:grpFill/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1066800" y="3124200"/>
              <a:ext cx="2667000" cy="609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জেলা </a:t>
              </a:r>
              <a:r>
                <a:rPr lang="bn-BD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পরিষদ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029200" y="2667000"/>
            <a:ext cx="2667000" cy="1676400"/>
            <a:chOff x="5029200" y="2667000"/>
            <a:chExt cx="2667000" cy="1676400"/>
          </a:xfrm>
        </p:grpSpPr>
        <p:sp>
          <p:nvSpPr>
            <p:cNvPr id="13" name="Rectangle 12"/>
            <p:cNvSpPr/>
            <p:nvPr/>
          </p:nvSpPr>
          <p:spPr>
            <a:xfrm>
              <a:off x="5029200" y="3124200"/>
              <a:ext cx="2667000" cy="1219200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পৌরসভা</a:t>
              </a:r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/</a:t>
              </a:r>
              <a:endPara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সিটি কর্পোরেশন 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6324600" y="2667000"/>
              <a:ext cx="0" cy="45720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2608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14189192"/>
              </p:ext>
            </p:extLst>
          </p:nvPr>
        </p:nvGraphicFramePr>
        <p:xfrm>
          <a:off x="685800" y="457200"/>
          <a:ext cx="80010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379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0733B89-EC75-4712-9433-939B1664C3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80733B89-EC75-4712-9433-939B1664C3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80733B89-EC75-4712-9433-939B1664C3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graphicEl>
                                              <a:dgm id="{80733B89-EC75-4712-9433-939B1664C3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65C4A64-E572-4BB6-842F-09473F820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565C4A64-E572-4BB6-842F-09473F820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graphicEl>
                                              <a:dgm id="{565C4A64-E572-4BB6-842F-09473F820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565C4A64-E572-4BB6-842F-09473F820B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AFB59CE-137D-427A-8F60-53D1511098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3AFB59CE-137D-427A-8F60-53D1511098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3AFB59CE-137D-427A-8F60-53D1511098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3AFB59CE-137D-427A-8F60-53D1511098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04A121-F599-4B63-BAAB-3E8F327B42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dgm id="{FC04A121-F599-4B63-BAAB-3E8F327B42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FC04A121-F599-4B63-BAAB-3E8F327B42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FC04A121-F599-4B63-BAAB-3E8F327B42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52ED9D-3BC1-4BDE-BBDA-4E9E25614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2D52ED9D-3BC1-4BDE-BBDA-4E9E25614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2D52ED9D-3BC1-4BDE-BBDA-4E9E25614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graphicEl>
                                              <a:dgm id="{2D52ED9D-3BC1-4BDE-BBDA-4E9E256143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B059D61-5C37-48E1-A903-DF5DDDF29F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7B059D61-5C37-48E1-A903-DF5DDDF29F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graphicEl>
                                              <a:dgm id="{7B059D61-5C37-48E1-A903-DF5DDDF29F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7B059D61-5C37-48E1-A903-DF5DDDF29F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F8AA167-D2C6-45C0-80D8-233AC9063E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graphicEl>
                                              <a:dgm id="{0F8AA167-D2C6-45C0-80D8-233AC9063E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graphicEl>
                                              <a:dgm id="{0F8AA167-D2C6-45C0-80D8-233AC9063E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0F8AA167-D2C6-45C0-80D8-233AC9063E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396C367-C420-4F3F-A6AA-1DD26B1A2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graphicEl>
                                              <a:dgm id="{E396C367-C420-4F3F-A6AA-1DD26B1A2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>
                                            <p:graphicEl>
                                              <a:dgm id="{E396C367-C420-4F3F-A6AA-1DD26B1A2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E396C367-C420-4F3F-A6AA-1DD26B1A22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C186344-BBE1-41A2-B77E-0EDFB91893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graphicEl>
                                              <a:dgm id="{4C186344-BBE1-41A2-B77E-0EDFB91893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graphicEl>
                                              <a:dgm id="{4C186344-BBE1-41A2-B77E-0EDFB91893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graphicEl>
                                              <a:dgm id="{4C186344-BBE1-41A2-B77E-0EDFB91893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0EE8B0D-8686-404A-8CE8-818C660064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graphicEl>
                                              <a:dgm id="{F0EE8B0D-8686-404A-8CE8-818C660064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graphicEl>
                                              <a:dgm id="{F0EE8B0D-8686-404A-8CE8-818C660064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>
                                            <p:graphicEl>
                                              <a:dgm id="{F0EE8B0D-8686-404A-8CE8-818C660064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EAC0E6F-6529-414B-9043-9A6A17AF30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graphicEl>
                                              <a:dgm id="{4EAC0E6F-6529-414B-9043-9A6A17AF30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graphicEl>
                                              <a:dgm id="{4EAC0E6F-6529-414B-9043-9A6A17AF30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>
                                            <p:graphicEl>
                                              <a:dgm id="{4EAC0E6F-6529-414B-9043-9A6A17AF30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9466" y="304800"/>
            <a:ext cx="8284934" cy="1219200"/>
            <a:chOff x="249466" y="304800"/>
            <a:chExt cx="8284934" cy="1219200"/>
          </a:xfrm>
        </p:grpSpPr>
        <p:sp>
          <p:nvSpPr>
            <p:cNvPr id="3" name="Rectangle 2"/>
            <p:cNvSpPr/>
            <p:nvPr/>
          </p:nvSpPr>
          <p:spPr>
            <a:xfrm>
              <a:off x="3886200" y="304800"/>
              <a:ext cx="4648200" cy="12192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3200" b="1" dirty="0" smtClean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ইউনিয়ন পরিষদ</a:t>
              </a:r>
              <a:endParaRPr lang="en-US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466" y="304800"/>
              <a:ext cx="3583838" cy="1219200"/>
            </a:xfrm>
            <a:prstGeom prst="rect">
              <a:avLst/>
            </a:prstGeom>
          </p:spPr>
        </p:pic>
      </p:grpSp>
      <p:sp>
        <p:nvSpPr>
          <p:cNvPr id="5" name="Right Arrow 4"/>
          <p:cNvSpPr/>
          <p:nvPr/>
        </p:nvSpPr>
        <p:spPr>
          <a:xfrm>
            <a:off x="457200" y="1905000"/>
            <a:ext cx="2743200" cy="114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ইউনিয়ন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57600" y="1828800"/>
            <a:ext cx="49530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bn-BD" sz="2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কয়েকটি  গ্রাম নিয়ে ইউনিয়ন পরিষদ গঠিত </a:t>
            </a:r>
          </a:p>
          <a:p>
            <a:pPr algn="ctr">
              <a:buFont typeface="Wingdings" pitchFamily="2" charset="2"/>
              <a:buChar char="Ø"/>
            </a:pPr>
            <a:r>
              <a:rPr lang="bn-BD" sz="2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মোট  ইউনিয়ন পরিষদ সংখ্যা =৪,৫৫০টি</a:t>
            </a:r>
            <a:endParaRPr lang="en-US" sz="2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57200" y="3886200"/>
            <a:ext cx="2743200" cy="1219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চেয়ারম্যান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33304" y="3505200"/>
            <a:ext cx="4701096" cy="2171700"/>
            <a:chOff x="2819400" y="1981200"/>
            <a:chExt cx="4724400" cy="3733800"/>
          </a:xfrm>
        </p:grpSpPr>
        <p:pic>
          <p:nvPicPr>
            <p:cNvPr id="9" name="Picture 8" descr="hqdefault.jpg"/>
            <p:cNvPicPr>
              <a:picLocks noChangeAspect="1"/>
            </p:cNvPicPr>
            <p:nvPr/>
          </p:nvPicPr>
          <p:blipFill>
            <a:blip r:embed="rId3">
              <a:lum bright="-3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2819400" y="1981200"/>
              <a:ext cx="4724400" cy="37084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0" name="Rectangle 9"/>
            <p:cNvSpPr/>
            <p:nvPr/>
          </p:nvSpPr>
          <p:spPr>
            <a:xfrm>
              <a:off x="2819400" y="4800600"/>
              <a:ext cx="4724400" cy="9144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একজন চেয়ারম্যান</a:t>
              </a:r>
              <a:endParaRPr 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9123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513098" y="362320"/>
            <a:ext cx="4890674" cy="2112368"/>
            <a:chOff x="3900714" y="362320"/>
            <a:chExt cx="4503057" cy="2112368"/>
          </a:xfrm>
        </p:grpSpPr>
        <p:sp>
          <p:nvSpPr>
            <p:cNvPr id="6" name="Rectangle 5"/>
            <p:cNvSpPr/>
            <p:nvPr/>
          </p:nvSpPr>
          <p:spPr>
            <a:xfrm>
              <a:off x="3907971" y="2053236"/>
              <a:ext cx="4495800" cy="4214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নয় জন সাধারণ সদস্য 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0714" y="362320"/>
              <a:ext cx="4481286" cy="1701800"/>
            </a:xfrm>
            <a:prstGeom prst="rect">
              <a:avLst/>
            </a:prstGeom>
          </p:spPr>
        </p:pic>
      </p:grpSp>
      <p:sp>
        <p:nvSpPr>
          <p:cNvPr id="10" name="Notched Right Arrow 9"/>
          <p:cNvSpPr/>
          <p:nvPr/>
        </p:nvSpPr>
        <p:spPr>
          <a:xfrm>
            <a:off x="725714" y="899350"/>
            <a:ext cx="2514600" cy="1143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সদস্য সংখ্যা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Notched Right Arrow 10"/>
          <p:cNvSpPr/>
          <p:nvPr/>
        </p:nvSpPr>
        <p:spPr>
          <a:xfrm>
            <a:off x="649514" y="2819401"/>
            <a:ext cx="2590800" cy="12954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সংরক্ষিত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আসন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505200" y="2590801"/>
            <a:ext cx="4876800" cy="1924110"/>
            <a:chOff x="3900714" y="2590801"/>
            <a:chExt cx="4481286" cy="192411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07971" y="2590801"/>
              <a:ext cx="4474029" cy="15240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3900714" y="4114801"/>
              <a:ext cx="4481286" cy="4001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2000" dirty="0">
                  <a:latin typeface="NikoshBAN" pitchFamily="2" charset="0"/>
                  <a:cs typeface="NikoshBAN" pitchFamily="2" charset="0"/>
                </a:rPr>
                <a:t>সংরক্ষিত আসনে  তিন জন মহিলা সদস্য রয়েছেন </a:t>
              </a:r>
              <a:endParaRPr lang="en-US" sz="2000" dirty="0"/>
            </a:p>
          </p:txBody>
        </p:sp>
      </p:grpSp>
      <p:sp>
        <p:nvSpPr>
          <p:cNvPr id="17" name="Notched Right Arrow 16"/>
          <p:cNvSpPr/>
          <p:nvPr/>
        </p:nvSpPr>
        <p:spPr>
          <a:xfrm>
            <a:off x="605972" y="4992914"/>
            <a:ext cx="2590800" cy="125548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 লক্ষ্য </a:t>
            </a:r>
            <a:endParaRPr lang="en-US" sz="2800" dirty="0"/>
          </a:p>
        </p:txBody>
      </p:sp>
      <p:sp>
        <p:nvSpPr>
          <p:cNvPr id="18" name="Rectangle 17"/>
          <p:cNvSpPr/>
          <p:nvPr/>
        </p:nvSpPr>
        <p:spPr>
          <a:xfrm>
            <a:off x="3505200" y="4715968"/>
            <a:ext cx="4898571" cy="17694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গ্রামীণ সমস্যা দূরীকরণ, স্থানীয় পর্যায়ে নেতৃত্ব বিকাশ ও গণসচেতনতা বৃদ্ধি করাই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ইউনিয়ন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পরিষদের মূল লক্ষ্য।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83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09600" y="304800"/>
            <a:ext cx="8001000" cy="6096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উপজেলা পরিষদ </a:t>
            </a:r>
            <a:endParaRPr lang="en-US" sz="2800" b="1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20914" y="1353453"/>
            <a:ext cx="1524000" cy="81280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উপজেলা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গঠন 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2013858" y="4419598"/>
            <a:ext cx="6858000" cy="18158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উপজেলা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পরিষদ গঠিত হয় ১ জন চেয়ারম্যান, ২ জন ভাইস চেয়ারম্যান, উপজেলার অন্তর্গত সব ইউনিয়ন পরিষদ ও পৌরসভার চেয়ারম্যান  এবং সব মহিলা সদস্যের এক তৃতীয়াংশকে নিয়ে। </a:t>
            </a:r>
            <a:endParaRPr lang="en-US" sz="2800" dirty="0"/>
          </a:p>
        </p:txBody>
      </p:sp>
      <p:sp>
        <p:nvSpPr>
          <p:cNvPr id="15" name="Rounded Rectangle 14"/>
          <p:cNvSpPr/>
          <p:nvPr/>
        </p:nvSpPr>
        <p:spPr>
          <a:xfrm>
            <a:off x="420914" y="2803984"/>
            <a:ext cx="1524000" cy="9906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উপজেলা সংখ্যা </a:t>
            </a:r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57400" y="1295401"/>
            <a:ext cx="6553200" cy="970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কয়েকটি ইউনিয়ন নিয়ে একটি উপজেলা পরিষদ গঠিত হয়।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57400" y="2559968"/>
            <a:ext cx="6553200" cy="14786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q"/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কয়েকটি ইউনিয়ন নিয়ে একটি উপজেলা পরিষদ গঠিত হয়। </a:t>
            </a:r>
          </a:p>
          <a:p>
            <a:pPr marL="457200" indent="-457200" algn="ctr">
              <a:buFont typeface="Wingdings" pitchFamily="2" charset="2"/>
              <a:buChar char="q"/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বর্তমানে দেশে ৪৮৭টি উপজেলা রয়েছে।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20914" y="4648200"/>
            <a:ext cx="1524000" cy="120032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সদস্য সংখ্যা 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82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495</TotalTime>
  <Words>485</Words>
  <Application>Microsoft Office PowerPoint</Application>
  <PresentationFormat>On-screen Show (4:3)</PresentationFormat>
  <Paragraphs>119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Gill Sans MT</vt:lpstr>
      <vt:lpstr>NikoshBAN</vt:lpstr>
      <vt:lpstr>Verdana</vt:lpstr>
      <vt:lpstr>Vrinda</vt:lpstr>
      <vt:lpstr>Wingdings</vt:lpstr>
      <vt:lpstr>Wingdings 2</vt:lpstr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USER</cp:lastModifiedBy>
  <cp:revision>85</cp:revision>
  <dcterms:created xsi:type="dcterms:W3CDTF">2006-08-16T00:00:00Z</dcterms:created>
  <dcterms:modified xsi:type="dcterms:W3CDTF">2019-10-11T15:23:20Z</dcterms:modified>
</cp:coreProperties>
</file>