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62" r:id="rId2"/>
    <p:sldId id="264" r:id="rId3"/>
    <p:sldId id="283" r:id="rId4"/>
    <p:sldId id="270" r:id="rId5"/>
    <p:sldId id="271" r:id="rId6"/>
    <p:sldId id="281" r:id="rId7"/>
    <p:sldId id="272" r:id="rId8"/>
    <p:sldId id="277" r:id="rId9"/>
    <p:sldId id="278" r:id="rId10"/>
    <p:sldId id="273" r:id="rId11"/>
    <p:sldId id="275" r:id="rId12"/>
    <p:sldId id="27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0033CC"/>
    <a:srgbClr val="CCFFCC"/>
    <a:srgbClr val="FFE7FF"/>
    <a:srgbClr val="E1FFFF"/>
    <a:srgbClr val="99FFCC"/>
    <a:srgbClr val="F3FFF3"/>
    <a:srgbClr val="FFCCFF"/>
    <a:srgbClr val="F1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1" autoAdjust="0"/>
    <p:restoredTop sz="94434" autoAdjust="0"/>
  </p:normalViewPr>
  <p:slideViewPr>
    <p:cSldViewPr>
      <p:cViewPr varScale="1">
        <p:scale>
          <a:sx n="75" d="100"/>
          <a:sy n="75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19913-C5EA-40EF-8837-11E326574A4D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F4F62-3C76-4EB7-B99E-6C0D7D675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0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ঠের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প্রতি শিক্ষার্থীদের মনোযোগ আকর্ষন করা যেতে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baseline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09D6F-F503-4B86-9064-24D27D0B851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69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সময়----৮ মিনিট। </a:t>
            </a:r>
            <a:r>
              <a:rPr lang="bn-IN" baseline="0" dirty="0" smtClean="0"/>
              <a:t> </a:t>
            </a:r>
            <a:r>
              <a:rPr lang="bn-IN" dirty="0" smtClean="0"/>
              <a:t>শিক্ষক</a:t>
            </a:r>
            <a:r>
              <a:rPr lang="bn-IN" baseline="0" dirty="0" smtClean="0"/>
              <a:t> সঠিক সমাধান শিক্ষার্থী দ্বারা বোর্ডে নির্ণয় করতে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2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সময়----৮</a:t>
            </a:r>
            <a:r>
              <a:rPr lang="bn-IN" baseline="0" dirty="0" smtClean="0"/>
              <a:t> মিনিট। </a:t>
            </a:r>
            <a:r>
              <a:rPr lang="bn-IN" dirty="0" smtClean="0"/>
              <a:t>শিক্ষক</a:t>
            </a:r>
            <a:r>
              <a:rPr lang="bn-IN" baseline="0" dirty="0" smtClean="0"/>
              <a:t> সঠিক উত্তর শিক্ষার্থী দ্বারা বোর্ডে লেখাতে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0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</a:t>
            </a:r>
            <a:r>
              <a:rPr lang="bn-IN" dirty="0" smtClean="0"/>
              <a:t>সমাধান</a:t>
            </a:r>
            <a:r>
              <a:rPr lang="bn-IN" baseline="0" dirty="0" smtClean="0"/>
              <a:t> করার প্রাথমিক ধার</a:t>
            </a:r>
            <a:r>
              <a:rPr lang="en-US" baseline="0" dirty="0" err="1" smtClean="0"/>
              <a:t>ণা</a:t>
            </a:r>
            <a:r>
              <a:rPr lang="bn-IN" baseline="0" dirty="0" smtClean="0"/>
              <a:t> শিক্ষার্থীদের জানাতে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32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ধন্যবাদ</a:t>
            </a:r>
            <a:r>
              <a:rPr lang="bn-IN" baseline="0" dirty="0" smtClean="0"/>
              <a:t> জ্ঞাপনের মাধ্যমে শ্রেণীর কার্যক্রম শেষ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স্লাইডটি হাইড করে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রাখা হয়েছে।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6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শাপলা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চ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ত্ব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রে কয়টি রাস্তা একত্রে মিলেছে?২য় চিত্রে কয়টি রাস্তা একত্রে মিলেছে? রেখা দু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টি একে অপরের উপর কীভাবে মিলিত হয়ছে?রেখা দু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টির ছেদবিন্দুকে কী বলে? আনুভূমিক রেখাকে কী বলে? খাড়া রেখাকে কী বলে?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45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 ১ম চিত্রে কী দে</a:t>
            </a:r>
            <a:r>
              <a:rPr lang="en-US" dirty="0" smtClean="0"/>
              <a:t>খ</a:t>
            </a:r>
            <a:r>
              <a:rPr lang="bn-IN" dirty="0" smtClean="0"/>
              <a:t>তে পাই? ২য়</a:t>
            </a:r>
            <a:r>
              <a:rPr lang="bn-IN" baseline="0" dirty="0" smtClean="0"/>
              <a:t> </a:t>
            </a:r>
            <a:r>
              <a:rPr lang="bn-IN" dirty="0" smtClean="0"/>
              <a:t> চিত্রে কী দে</a:t>
            </a:r>
            <a:r>
              <a:rPr lang="en-US" dirty="0" smtClean="0"/>
              <a:t>খ</a:t>
            </a:r>
            <a:r>
              <a:rPr lang="bn-IN" dirty="0" smtClean="0"/>
              <a:t>তে পাই?</a:t>
            </a:r>
            <a:r>
              <a:rPr lang="en-US" dirty="0" smtClean="0"/>
              <a:t> </a:t>
            </a:r>
            <a:r>
              <a:rPr lang="en-US" dirty="0" err="1" smtClean="0"/>
              <a:t>কয়টি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সরলরেখা</a:t>
            </a:r>
            <a:r>
              <a:rPr lang="en-US" baseline="0" dirty="0" smtClean="0"/>
              <a:t>?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কয়টি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সমীকরণ</a:t>
            </a:r>
            <a:r>
              <a:rPr lang="en-US" baseline="0" dirty="0" smtClean="0"/>
              <a:t>? </a:t>
            </a:r>
            <a:r>
              <a:rPr lang="bn-IN" baseline="0" dirty="0" smtClean="0"/>
              <a:t>৩য়</a:t>
            </a:r>
            <a:r>
              <a:rPr lang="bn-IN" dirty="0" smtClean="0"/>
              <a:t> চিত্রে কী দে</a:t>
            </a:r>
            <a:r>
              <a:rPr lang="en-US" dirty="0" smtClean="0"/>
              <a:t>খ</a:t>
            </a:r>
            <a:r>
              <a:rPr lang="bn-IN" dirty="0" smtClean="0"/>
              <a:t>তে পাই?</a:t>
            </a:r>
            <a:r>
              <a:rPr lang="bn-IN" baseline="0" dirty="0" smtClean="0"/>
              <a:t> </a:t>
            </a:r>
            <a:r>
              <a:rPr lang="en-US" dirty="0" err="1" smtClean="0"/>
              <a:t>কয়টি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সরলরেখা</a:t>
            </a:r>
            <a:r>
              <a:rPr lang="en-US" baseline="0" dirty="0" smtClean="0"/>
              <a:t>?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কয়টি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সমীকরণ</a:t>
            </a:r>
            <a:r>
              <a:rPr lang="en-US" baseline="0" dirty="0" smtClean="0"/>
              <a:t>? </a:t>
            </a:r>
            <a:r>
              <a:rPr lang="bn-IN" baseline="0" dirty="0" smtClean="0"/>
              <a:t>৪র্থ</a:t>
            </a:r>
            <a:r>
              <a:rPr lang="bn-IN" dirty="0" smtClean="0"/>
              <a:t> চিত্রে কী দে</a:t>
            </a:r>
            <a:r>
              <a:rPr lang="en-US" dirty="0" smtClean="0"/>
              <a:t>খ</a:t>
            </a:r>
            <a:r>
              <a:rPr lang="bn-IN" dirty="0" smtClean="0"/>
              <a:t>তে পাই? </a:t>
            </a:r>
            <a:r>
              <a:rPr lang="en-US" dirty="0" err="1" smtClean="0"/>
              <a:t>কয়টি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সরলরেখা</a:t>
            </a:r>
            <a:r>
              <a:rPr lang="en-US" baseline="0" dirty="0" smtClean="0"/>
              <a:t>?</a:t>
            </a:r>
            <a:r>
              <a:rPr lang="bn-IN" baseline="0" dirty="0" smtClean="0"/>
              <a:t> </a:t>
            </a:r>
            <a:r>
              <a:rPr lang="en-US" baseline="0" dirty="0" err="1" smtClean="0"/>
              <a:t>কয়টি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সমীকরণ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কিভাবে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আছে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স্মাধান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? </a:t>
            </a:r>
            <a:r>
              <a:rPr lang="bn-IN" dirty="0" smtClean="0"/>
              <a:t> পাঠ</a:t>
            </a:r>
            <a:r>
              <a:rPr lang="bn-IN" baseline="0" dirty="0" smtClean="0"/>
              <a:t> ঘোষণা।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স্লাইডটি হাইড করে</a:t>
            </a:r>
            <a:r>
              <a:rPr lang="bn-IN" baseline="0" dirty="0" smtClean="0"/>
              <a:t> রাখা হতে পারে অথবা দেখানো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8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এটি কী? এর কয়টি মূল?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২য়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টি কী? এর কয়টি মূল? কোন মূল দ্বারা উভয় সমীকরণ সিদ্ধ? সমীকর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ণদ্ব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য়কে কী বলে? চলক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দ্ব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য় কয়  ঘাতবিশিষ্ট? সমীকর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ণদ্ব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য়কে  কী বলে? সমীকরণের মূল কাকে বলে?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9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১ম চিত্রে কোন সমীকরণের লেখ? ২য় চিত্রে কোন সমীকরণের লেখ? ছেদবিন্দুর মানকে কী বলা হয়?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অক্ষের মানকে কী বলা হয়? 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অক্ষের মানকে কী বলা হয়?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66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সময়------৫ মিনিট।</a:t>
            </a:r>
            <a:r>
              <a:rPr lang="en-US" dirty="0" smtClean="0"/>
              <a:t> </a:t>
            </a:r>
            <a:r>
              <a:rPr lang="bn-IN" dirty="0" smtClean="0"/>
              <a:t>শিক্ষক</a:t>
            </a:r>
            <a:r>
              <a:rPr lang="bn-IN" baseline="0" dirty="0" smtClean="0"/>
              <a:t> সঠিক সমাধান শিক্ষার্থী দ্বারা বোর্ডে নির্ণয় করতে সহায়তা করতে পারেন।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74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১নং সমীকরণ থেকে কী নির্ধার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করা হল? ২নং সমীকরণ থেকে কী নির্ধার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করা হল?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1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mail-shabujnamuri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-76200"/>
            <a:ext cx="48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93769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6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219200"/>
            <a:ext cx="3733801" cy="769441"/>
          </a:xfrm>
          <a:prstGeom prst="rect">
            <a:avLst/>
          </a:prstGeom>
          <a:solidFill>
            <a:srgbClr val="F1FFD5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1" y="2743200"/>
            <a:ext cx="7772400" cy="1569660"/>
          </a:xfrm>
          <a:prstGeom prst="rect">
            <a:avLst/>
          </a:prstGeom>
          <a:solidFill>
            <a:srgbClr val="E1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5x </a:t>
            </a:r>
            <a:r>
              <a:rPr lang="en-US" sz="3200" dirty="0">
                <a:latin typeface="Times New Roman"/>
                <a:cs typeface="Times New Roman"/>
              </a:rPr>
              <a:t>+</a:t>
            </a:r>
            <a:r>
              <a:rPr lang="en-US" sz="3200" dirty="0" smtClean="0">
                <a:latin typeface="Times New Roman"/>
                <a:cs typeface="Times New Roman"/>
              </a:rPr>
              <a:t> 4y = 9</a:t>
            </a:r>
            <a:r>
              <a:rPr lang="bn-IN" sz="3200" dirty="0" smtClean="0">
                <a:latin typeface="Times New Roman"/>
                <a:cs typeface="Times New Roman"/>
              </a:rPr>
              <a:t>------------------(</a:t>
            </a:r>
            <a:r>
              <a:rPr lang="en-US" sz="3200" dirty="0" smtClean="0">
                <a:latin typeface="Times New Roman"/>
                <a:cs typeface="Times New Roman"/>
              </a:rPr>
              <a:t>i</a:t>
            </a:r>
            <a:r>
              <a:rPr lang="bn-IN" sz="3200" dirty="0" smtClean="0">
                <a:latin typeface="Times New Roman"/>
                <a:cs typeface="Times New Roman"/>
              </a:rPr>
              <a:t>)</a:t>
            </a:r>
            <a:r>
              <a:rPr lang="en-US" sz="3200" dirty="0" smtClean="0">
                <a:latin typeface="Times New Roman"/>
                <a:cs typeface="Times New Roman"/>
              </a:rPr>
              <a:t>  </a:t>
            </a:r>
            <a:endParaRPr lang="bn-IN" sz="3200" dirty="0" smtClean="0">
              <a:latin typeface="Times New Roman"/>
              <a:cs typeface="Times New Roman"/>
            </a:endParaRPr>
          </a:p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2x − 3y = −1</a:t>
            </a:r>
            <a:r>
              <a:rPr lang="bn-IN" sz="3200" dirty="0" smtClean="0">
                <a:latin typeface="Times New Roman"/>
                <a:cs typeface="Times New Roman"/>
              </a:rPr>
              <a:t>----------------(</a:t>
            </a:r>
            <a:r>
              <a:rPr lang="en-US" sz="3200" dirty="0" smtClean="0">
                <a:latin typeface="Times New Roman"/>
                <a:cs typeface="Times New Roman"/>
              </a:rPr>
              <a:t>ii</a:t>
            </a:r>
            <a:r>
              <a:rPr lang="bn-IN" sz="3200" dirty="0" smtClean="0">
                <a:latin typeface="Times New Roman"/>
                <a:cs typeface="Times New Roman"/>
              </a:rPr>
              <a:t>)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লেখ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সাহায্যে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প্রদত্ত সরল সহসমীকর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ণে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সমাধান কর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572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" t="2403" r="2890" b="3303"/>
          <a:stretch/>
        </p:blipFill>
        <p:spPr>
          <a:xfrm>
            <a:off x="435522" y="914400"/>
            <a:ext cx="5127078" cy="510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522" y="381000"/>
            <a:ext cx="8175078" cy="584775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1" y="6015335"/>
            <a:ext cx="5257800" cy="46166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প্রতি ক্ষুদ্রতম ঘরের বাহুর দৈর্ঘ্য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ধরা হয়েছে।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>
            <a:stCxn id="3" idx="1"/>
          </p:cNvCxnSpPr>
          <p:nvPr/>
        </p:nvCxnSpPr>
        <p:spPr>
          <a:xfrm>
            <a:off x="435522" y="3467100"/>
            <a:ext cx="5050878" cy="14111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92005" y="914400"/>
            <a:ext cx="7056" cy="5050877"/>
          </a:xfrm>
          <a:prstGeom prst="line">
            <a:avLst/>
          </a:prstGeom>
          <a:ln w="571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685800" y="996819"/>
            <a:ext cx="4720168" cy="34989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64356" y="996819"/>
            <a:ext cx="3612444" cy="496845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69390" y="3200401"/>
            <a:ext cx="4936578" cy="276487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624534" y="1027837"/>
            <a:ext cx="2986066" cy="584775"/>
          </a:xfrm>
          <a:prstGeom prst="rect">
            <a:avLst/>
          </a:prstGeom>
          <a:solidFill>
            <a:srgbClr val="E1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x, y) = 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630178" y="2453921"/>
            <a:ext cx="2980422" cy="584775"/>
          </a:xfrm>
          <a:prstGeom prst="rect">
            <a:avLst/>
          </a:prstGeom>
          <a:solidFill>
            <a:srgbClr val="E1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,y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= 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77145" y="1339981"/>
            <a:ext cx="95731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IN" sz="3200" b="1" dirty="0" smtClean="0">
                <a:latin typeface="Times New Roman" pitchFamily="18" charset="0"/>
              </a:rPr>
              <a:t>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75848" y="5380502"/>
            <a:ext cx="119135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IN" sz="2800" b="1" dirty="0" smtClean="0">
                <a:latin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,y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23745" y="29204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62400" y="2920425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624534" y="1752600"/>
            <a:ext cx="298606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x, y) = (</a:t>
            </a:r>
            <a:r>
              <a:rPr lang="en-US" sz="3200" b="1" dirty="0" smtClean="0">
                <a:latin typeface="Times New Roman"/>
                <a:cs typeface="Times New Roman"/>
              </a:rPr>
              <a:t>–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2, 3)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16067" y="3147450"/>
            <a:ext cx="299453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,y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= (3, </a:t>
            </a:r>
            <a:r>
              <a:rPr lang="en-US" sz="3200" b="1" dirty="0" smtClean="0">
                <a:latin typeface="Times New Roman"/>
                <a:cs typeface="Times New Roman"/>
              </a:rPr>
              <a:t>–4)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16067" y="3834825"/>
            <a:ext cx="3073085" cy="584775"/>
          </a:xfrm>
          <a:prstGeom prst="rect">
            <a:avLst/>
          </a:prstGeom>
          <a:solidFill>
            <a:srgbClr val="E1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ন্দু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 স্থানাঙ্ক কত?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2600" y="4520625"/>
            <a:ext cx="311853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IN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/>
                <a:cs typeface="Times New Roman"/>
              </a:rPr>
              <a:t>– 4, 0 )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62600" y="5181726"/>
            <a:ext cx="3118537" cy="584775"/>
          </a:xfrm>
          <a:prstGeom prst="rect">
            <a:avLst/>
          </a:prstGeom>
          <a:solidFill>
            <a:srgbClr val="E1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ন্দু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স্থানাঙ্ক কত?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44945" y="5867400"/>
            <a:ext cx="313619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bn-IN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/>
                <a:cs typeface="Times New Roman"/>
              </a:rPr>
              <a:t>2</a:t>
            </a:r>
            <a:r>
              <a:rPr lang="en-US" sz="3200" dirty="0" smtClean="0">
                <a:latin typeface="Times New Roman"/>
                <a:cs typeface="Times New Roman"/>
              </a:rPr>
              <a:t>, 0 )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4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7" grpId="0" animBg="1"/>
      <p:bldP spid="49" grpId="0" animBg="1"/>
      <p:bldP spid="50" grpId="0" animBg="1"/>
      <p:bldP spid="51" grpId="0" animBg="1"/>
      <p:bldP spid="52" grpId="0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371600"/>
            <a:ext cx="6019801" cy="646331"/>
          </a:xfrm>
          <a:prstGeom prst="rect">
            <a:avLst/>
          </a:prstGeom>
          <a:solidFill>
            <a:srgbClr val="E2FEF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100" y="2362200"/>
            <a:ext cx="6125635" cy="3539430"/>
          </a:xfrm>
          <a:prstGeom prst="rect">
            <a:avLst/>
          </a:prstGeom>
          <a:solidFill>
            <a:srgbClr val="F3FFF3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n-IN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4x + 3y =18</a:t>
            </a:r>
            <a:r>
              <a:rPr lang="bn-I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-----------------------(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bn-IN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lang="bn-IN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3x 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2y = 5</a:t>
            </a:r>
            <a:r>
              <a:rPr lang="bn-I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------------------------(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ii</a:t>
            </a:r>
            <a:r>
              <a:rPr lang="bn-IN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লেখচিত্র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ের সাহায্যে উক্ত সরল সহসমীকরণদ্বয়ের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1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1800" y="5030450"/>
            <a:ext cx="27622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endParaRPr lang="en-US" sz="8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3089" y="228600"/>
            <a:ext cx="25010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dirty="0" smtClean="0">
                <a:solidFill>
                  <a:srgbClr val="0033CC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0033CC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48740"/>
            <a:ext cx="5791200" cy="39090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" y="381000"/>
            <a:ext cx="8229600" cy="609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6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3000" y="2133600"/>
            <a:ext cx="3834074" cy="4031873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পরিকল্পনাঃ শ্রেণির কাজ</a:t>
            </a:r>
            <a:endParaRPr lang="en-US" sz="3200" dirty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অষ্ট</a:t>
            </a:r>
            <a:r>
              <a:rPr lang="bn-BD" sz="32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bn-IN" sz="3200" dirty="0" smtClean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sz="32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32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ষষ্ঠ</a:t>
            </a:r>
          </a:p>
          <a:p>
            <a:pPr algn="ctr"/>
            <a:r>
              <a:rPr lang="bn-IN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নামঃ </a:t>
            </a:r>
            <a:r>
              <a:rPr lang="bn-BD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লেখচিত্র</a:t>
            </a:r>
            <a:endParaRPr lang="bn-BD" sz="2800" dirty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bn-BD" sz="2800" dirty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1905"/>
                <a:solidFill>
                  <a:srgbClr val="66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লেখচিত্রের সাহায্যে সরল সহসমীকরণের সমাধান</a:t>
            </a:r>
            <a:endParaRPr lang="bn-IN" sz="2800" dirty="0" smtClean="0">
              <a:ln w="1905"/>
              <a:solidFill>
                <a:srgbClr val="66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2133600"/>
            <a:ext cx="4343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solidFill>
                  <a:srgbClr val="0000FF"/>
                </a:solidFill>
              </a:rPr>
              <a:t>শিক্ষক পরিচিতি</a:t>
            </a:r>
          </a:p>
          <a:p>
            <a:pPr algn="ctr"/>
            <a:r>
              <a:rPr lang="bn-IN" sz="2800" dirty="0">
                <a:solidFill>
                  <a:srgbClr val="C00000"/>
                </a:solidFill>
              </a:rPr>
              <a:t>মোঃআনিছুর রহমান(</a:t>
            </a:r>
            <a:r>
              <a:rPr lang="bn-IN" sz="2800" dirty="0">
                <a:solidFill>
                  <a:srgbClr val="00B050"/>
                </a:solidFill>
              </a:rPr>
              <a:t>সবুজ</a:t>
            </a:r>
            <a:r>
              <a:rPr lang="bn-IN" sz="2800" dirty="0">
                <a:solidFill>
                  <a:srgbClr val="C00000"/>
                </a:solidFill>
              </a:rPr>
              <a:t>) </a:t>
            </a:r>
          </a:p>
          <a:p>
            <a:pPr algn="ctr"/>
            <a:r>
              <a:rPr lang="bn-IN" sz="2800" dirty="0">
                <a:solidFill>
                  <a:srgbClr val="7030A0"/>
                </a:solidFill>
              </a:rPr>
              <a:t>সহকারী শিক্ষক (বি এস সি)</a:t>
            </a:r>
          </a:p>
          <a:p>
            <a:pPr algn="ctr"/>
            <a:r>
              <a:rPr lang="bn-IN" sz="2800" dirty="0">
                <a:solidFill>
                  <a:srgbClr val="002060"/>
                </a:solidFill>
              </a:rPr>
              <a:t>গোড়ল দাখিল মাদরাসা</a:t>
            </a:r>
          </a:p>
          <a:p>
            <a:pPr algn="ctr"/>
            <a:r>
              <a:rPr lang="bn-IN" sz="2800" dirty="0">
                <a:solidFill>
                  <a:srgbClr val="00B0F0"/>
                </a:solidFill>
              </a:rPr>
              <a:t>কালীগঞ্জ,লালমনিরহাট</a:t>
            </a:r>
          </a:p>
          <a:p>
            <a:pPr algn="ctr"/>
            <a:r>
              <a:rPr lang="bn-IN" sz="2400" dirty="0">
                <a:solidFill>
                  <a:srgbClr val="C00000"/>
                </a:solidFill>
              </a:rPr>
              <a:t>মোবাইল নং-০১৭২৩৩১৪১৩৮</a:t>
            </a:r>
          </a:p>
          <a:p>
            <a:pPr algn="ctr"/>
            <a:r>
              <a:rPr lang="en-US" sz="2400" dirty="0">
                <a:solidFill>
                  <a:srgbClr val="7030A0"/>
                </a:solidFill>
                <a:hlinkClick r:id="rId3"/>
              </a:rPr>
              <a:t>gmail-shabujnamuri@gmail.com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8300"/>
            <a:ext cx="1968500" cy="1752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3353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68" y="762000"/>
            <a:ext cx="7891632" cy="5257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76701"/>
            <a:ext cx="8001000" cy="5334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28650" y="676701"/>
            <a:ext cx="7962900" cy="533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4419600" y="667602"/>
            <a:ext cx="79688" cy="5343099"/>
          </a:xfrm>
          <a:prstGeom prst="line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3267501"/>
            <a:ext cx="8001000" cy="0"/>
          </a:xfrm>
          <a:prstGeom prst="line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76600" y="3339151"/>
            <a:ext cx="113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মূলবিন্দু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1219200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অক্ষ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2590800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অক্ষ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317291" y="3207890"/>
            <a:ext cx="152400" cy="19087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4" grpId="0"/>
      <p:bldP spid="16" grpId="0"/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97" y="3848454"/>
            <a:ext cx="2844603" cy="187174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97" y="1252445"/>
            <a:ext cx="2838397" cy="20996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355" y="3832137"/>
            <a:ext cx="2614245" cy="188806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15007"/>
            <a:ext cx="2743200" cy="223664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17222" y="457200"/>
            <a:ext cx="7400064" cy="523220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লেখচিত্রের সাহায্যে সরল সহসমীকরণের সমাধান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199" y="1447800"/>
            <a:ext cx="7483139" cy="3785652"/>
          </a:xfrm>
          <a:prstGeom prst="rect">
            <a:avLst/>
          </a:prstGeom>
          <a:solidFill>
            <a:srgbClr val="E1FFFF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 পাঠ থেকে শিক্ষার্থীরা----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সরল সহসমীকরণের মূল ব্যাখ্যা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280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পারবে;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সরল সহসমীকরণের লেখচিত্র অঙ্কন করতে পারবে;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লেখচিত্রের সাহায্যে সরল সহসমীকরণের সমাধান করতে পারবে।</a:t>
            </a: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0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078" y="961460"/>
            <a:ext cx="8148355" cy="40934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+ y = 5----------------------------------------</a:t>
            </a:r>
            <a:endParaRPr lang="bn-I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bn-IN" sz="4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smtClean="0"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---------------------------------------</a:t>
            </a:r>
            <a:endParaRPr lang="bn-IN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bn-IN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উ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ভয় সমীকরণের চলকদ্বয় একঘাতবিশিষ্ট </a:t>
            </a:r>
            <a:r>
              <a:rPr lang="en-US" sz="3200" dirty="0" smtClean="0">
                <a:latin typeface="Times New Roman"/>
                <a:cs typeface="Times New Roman"/>
              </a:rPr>
              <a:t>→</a:t>
            </a:r>
            <a:endParaRPr lang="bn-IN" sz="3200" dirty="0" smtClean="0">
              <a:latin typeface="Times New Roman"/>
              <a:cs typeface="Times New Roman"/>
            </a:endParaRPr>
          </a:p>
          <a:p>
            <a:endParaRPr lang="en-US" sz="2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257800"/>
            <a:ext cx="814553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চলকদ্বয়ের যে মান দ্বারা সরল সহসমীকরণ যুগপৎ সিদ্ধ হয়, তাকে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সরল সহসমীকরণের </a:t>
            </a:r>
            <a:r>
              <a:rPr lang="bn-IN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 </a:t>
            </a:r>
            <a:r>
              <a:rPr lang="bn-IN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বলা 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32023" y="4168361"/>
            <a:ext cx="2366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সরল সহসমীকরণ</a:t>
            </a:r>
            <a:endParaRPr lang="en-US" sz="3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0" y="685800"/>
            <a:ext cx="1287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03420" y="1853625"/>
            <a:ext cx="12875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0468" y="1298336"/>
            <a:ext cx="1996059" cy="523220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536527" y="1305580"/>
            <a:ext cx="1996059" cy="523220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4495800" y="1298336"/>
            <a:ext cx="2085827" cy="523220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3</a:t>
            </a:r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553200" y="1298336"/>
            <a:ext cx="1996059" cy="523220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6553200" y="2599480"/>
            <a:ext cx="2049533" cy="523220"/>
          </a:xfrm>
          <a:prstGeom prst="rect">
            <a:avLst/>
          </a:prstGeom>
          <a:solidFill>
            <a:srgbClr val="E1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54580" y="2600980"/>
            <a:ext cx="1960020" cy="523220"/>
          </a:xfrm>
          <a:prstGeom prst="rect">
            <a:avLst/>
          </a:prstGeom>
          <a:solidFill>
            <a:srgbClr val="E1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)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14600" y="2600980"/>
            <a:ext cx="2017986" cy="523220"/>
          </a:xfrm>
          <a:prstGeom prst="rect">
            <a:avLst/>
          </a:prstGeom>
          <a:solidFill>
            <a:srgbClr val="E1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)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32587" y="2600979"/>
            <a:ext cx="2020614" cy="523220"/>
          </a:xfrm>
          <a:prstGeom prst="rect">
            <a:avLst/>
          </a:prstGeom>
          <a:solidFill>
            <a:srgbClr val="E1FF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6,y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3</a:t>
            </a:r>
          </a:p>
        </p:txBody>
      </p:sp>
    </p:spTree>
    <p:extLst>
      <p:ext uri="{BB962C8B-B14F-4D97-AF65-F5344CB8AC3E}">
        <p14:creationId xmlns:p14="http://schemas.microsoft.com/office/powerpoint/2010/main" val="44863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8" grpId="0" build="p" animBg="1"/>
      <p:bldP spid="10" grpId="0"/>
      <p:bldP spid="11" grpId="0" uiExpand="1"/>
      <p:bldP spid="12" grpId="0" uiExpand="1"/>
      <p:bldP spid="13" grpId="0" uiExpand="1" animBg="1"/>
      <p:bldP spid="14" grpId="0" uiExpand="1" animBg="1"/>
      <p:bldP spid="15" grpId="0" uiExpand="1" animBg="1"/>
      <p:bldP spid="16" grpId="0" uiExpand="1" animBg="1"/>
      <p:bldP spid="17" grpId="0" uiExpand="1" animBg="1"/>
      <p:bldP spid="18" grpId="0" uiExpand="1" animBg="1"/>
      <p:bldP spid="19" grpId="0" uiExpand="1" animBg="1"/>
      <p:bldP spid="20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0px-Linear_Function_Graph.svg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551413" y="685800"/>
            <a:ext cx="4114800" cy="375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1" t="13334" r="23334" b="12592"/>
          <a:stretch/>
        </p:blipFill>
        <p:spPr>
          <a:xfrm>
            <a:off x="584200" y="685800"/>
            <a:ext cx="3835400" cy="37592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51413" y="4724400"/>
            <a:ext cx="4114800" cy="584775"/>
          </a:xfrm>
          <a:prstGeom prst="rect">
            <a:avLst/>
          </a:prstGeom>
          <a:solidFill>
            <a:srgbClr val="99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সরল সহসমীকরণ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142213" y="2070100"/>
            <a:ext cx="0" cy="762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08813" y="2070100"/>
            <a:ext cx="5334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99413" y="2242810"/>
            <a:ext cx="782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130558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4200" y="4724401"/>
            <a:ext cx="3835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সরল সমীকরণ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5562600"/>
            <a:ext cx="8178800" cy="58477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ছেদবিন্দুর স্থানাঙ্ক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ভুজ, কোটি)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1019" y="1808490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53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  <p:bldP spid="18" grpId="0"/>
      <p:bldP spid="24" grpId="0" animBg="1"/>
      <p:bldP spid="25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762000"/>
            <a:ext cx="3384902" cy="769441"/>
          </a:xfrm>
          <a:prstGeom prst="rect">
            <a:avLst/>
          </a:prstGeom>
          <a:solidFill>
            <a:srgbClr val="FFE7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199" y="2057400"/>
            <a:ext cx="6432903" cy="2554545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n-IN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4x 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3y =</a:t>
            </a:r>
            <a:r>
              <a:rPr lang="bn-I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n-I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-----------------------(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bn-IN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lang="bn-IN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3x 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2y = 0</a:t>
            </a:r>
            <a:r>
              <a:rPr lang="bn-IN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------------------------(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ii</a:t>
            </a:r>
            <a:r>
              <a:rPr lang="bn-IN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প্রদত্ত সরল সহসমীকরণের লেখচিত্র অঙ্কন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কর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7214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609600"/>
            <a:ext cx="7848600" cy="1569660"/>
          </a:xfrm>
          <a:prstGeom prst="rect">
            <a:avLst/>
          </a:prstGeom>
          <a:solidFill>
            <a:srgbClr val="F1FFD5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4x 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3y 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18----------------</a:t>
            </a:r>
            <a:r>
              <a:rPr lang="bn-BD" sz="3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(</a:t>
            </a:r>
            <a:r>
              <a:rPr lang="en-US" sz="3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)</a:t>
            </a:r>
          </a:p>
          <a:p>
            <a:pPr lvl="0" algn="ctr">
              <a:defRPr/>
            </a:pP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 pitchFamily="18" charset="0"/>
              </a:rPr>
              <a:t>3x </a:t>
            </a:r>
            <a:r>
              <a:rPr lang="en-US" sz="32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2y </a:t>
            </a:r>
            <a:r>
              <a:rPr lang="en-US" sz="32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en-US" sz="32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5------------------(i)</a:t>
            </a:r>
            <a:endParaRPr lang="bn-IN" sz="32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ctr">
              <a:defRPr/>
            </a:pP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লেখচিত্রের সাহায্যে সমাধান নির্ণয় কর।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9600" y="2209800"/>
                <a:ext cx="3657600" cy="2379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bn-IN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সমীকরণ(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i</a:t>
                </a:r>
                <a:r>
                  <a:rPr lang="bn-IN" sz="32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)</a:t>
                </a:r>
                <a:r>
                  <a:rPr lang="bn-IN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থেকে পাই,</a:t>
                </a:r>
                <a:endParaRPr lang="en-US" sz="32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>
                  <a:defRPr/>
                </a:pP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4x + 3y = 18</a:t>
                </a:r>
              </a:p>
              <a:p>
                <a:pPr algn="ctr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r, 3y = 18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– 4x</a:t>
                </a: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8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y</m:t>
                      </m:r>
                      <m:r>
                        <a:rPr lang="en-US" sz="2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18</m:t>
                          </m:r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x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bn-IN" sz="2800" b="0" dirty="0" smtClean="0">
                  <a:solidFill>
                    <a:prstClr val="black"/>
                  </a:solidFill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09800"/>
                <a:ext cx="3657600" cy="2379113"/>
              </a:xfrm>
              <a:prstGeom prst="rect">
                <a:avLst/>
              </a:prstGeom>
              <a:blipFill rotWithShape="1">
                <a:blip r:embed="rId3"/>
                <a:stretch>
                  <a:fillRect t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496818"/>
              </p:ext>
            </p:extLst>
          </p:nvPr>
        </p:nvGraphicFramePr>
        <p:xfrm>
          <a:off x="609601" y="5029200"/>
          <a:ext cx="3657600" cy="11430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453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4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-6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>
            <a:stCxn id="7" idx="2"/>
          </p:cNvCxnSpPr>
          <p:nvPr/>
        </p:nvCxnSpPr>
        <p:spPr>
          <a:xfrm>
            <a:off x="4533900" y="2179260"/>
            <a:ext cx="0" cy="406914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34467" y="2192887"/>
                <a:ext cx="3657600" cy="2379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bn-IN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সমীকরণ(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ii</a:t>
                </a:r>
                <a:r>
                  <a:rPr lang="bn-IN" sz="32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)</a:t>
                </a:r>
                <a:r>
                  <a:rPr lang="bn-IN" sz="3200" dirty="0" smtClean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থেকে পাই,</a:t>
                </a:r>
                <a:endParaRPr lang="en-US" sz="32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>
                  <a:defRPr/>
                </a:pP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–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y =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3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lang="en-US" sz="2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r, 2y = 3x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Times New Roman"/>
                    <a:cs typeface="Times New Roman"/>
                  </a:rPr>
                  <a:t>– 5</a:t>
                </a: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8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∴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y</m:t>
                      </m:r>
                      <m:r>
                        <a:rPr lang="en-US" sz="28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bn-IN" sz="2800" b="0" dirty="0" smtClean="0">
                  <a:solidFill>
                    <a:prstClr val="black"/>
                  </a:solidFill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467" y="2192887"/>
                <a:ext cx="3657600" cy="2379113"/>
              </a:xfrm>
              <a:prstGeom prst="rect">
                <a:avLst/>
              </a:prstGeom>
              <a:blipFill rotWithShape="1">
                <a:blip r:embed="rId4"/>
                <a:stretch>
                  <a:fillRect t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35854"/>
              </p:ext>
            </p:extLst>
          </p:nvPr>
        </p:nvGraphicFramePr>
        <p:xfrm>
          <a:off x="4755444" y="5029200"/>
          <a:ext cx="3657600" cy="11430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9453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46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EA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83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6" grpId="0" build="p"/>
      <p:bldP spid="2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2408</TotalTime>
  <Words>783</Words>
  <Application>Microsoft Office PowerPoint</Application>
  <PresentationFormat>On-screen Show (4:3)</PresentationFormat>
  <Paragraphs>140</Paragraphs>
  <Slides>13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Cambria Math</vt:lpstr>
      <vt:lpstr>NikoshBAN</vt:lpstr>
      <vt:lpstr>Times New Roman</vt:lpstr>
      <vt:lpstr>Verdana</vt:lpstr>
      <vt:lpstr>Vrinda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SHABUJ</cp:lastModifiedBy>
  <cp:revision>320</cp:revision>
  <dcterms:created xsi:type="dcterms:W3CDTF">2006-08-16T00:00:00Z</dcterms:created>
  <dcterms:modified xsi:type="dcterms:W3CDTF">2019-12-02T17:35:56Z</dcterms:modified>
</cp:coreProperties>
</file>