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sldIdLst>
    <p:sldId id="311" r:id="rId2"/>
    <p:sldId id="313" r:id="rId3"/>
    <p:sldId id="259" r:id="rId4"/>
    <p:sldId id="261" r:id="rId5"/>
    <p:sldId id="263" r:id="rId6"/>
    <p:sldId id="264" r:id="rId7"/>
    <p:sldId id="267" r:id="rId8"/>
    <p:sldId id="269" r:id="rId9"/>
    <p:sldId id="273" r:id="rId10"/>
    <p:sldId id="296" r:id="rId11"/>
    <p:sldId id="298" r:id="rId12"/>
    <p:sldId id="274" r:id="rId13"/>
    <p:sldId id="305" r:id="rId14"/>
    <p:sldId id="304" r:id="rId15"/>
    <p:sldId id="276" r:id="rId16"/>
    <p:sldId id="278" r:id="rId17"/>
    <p:sldId id="281" r:id="rId18"/>
    <p:sldId id="280" r:id="rId19"/>
    <p:sldId id="287" r:id="rId20"/>
    <p:sldId id="290" r:id="rId21"/>
    <p:sldId id="306" r:id="rId22"/>
    <p:sldId id="292" r:id="rId23"/>
    <p:sldId id="308" r:id="rId24"/>
    <p:sldId id="309" r:id="rId25"/>
    <p:sldId id="300" r:id="rId26"/>
    <p:sldId id="30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66FF66"/>
    <a:srgbClr val="66FFFF"/>
    <a:srgbClr val="FE3412"/>
    <a:srgbClr val="FA3C16"/>
    <a:srgbClr val="F824DF"/>
    <a:srgbClr val="99CC00"/>
    <a:srgbClr val="E52A05"/>
    <a:srgbClr val="FB67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2" d="100"/>
        <a:sy n="6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A1ADB3-C8BB-4A82-9D11-758DE250B76B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9E9048-AF4E-4543-A4E9-362590D2AA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9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1869DF-490A-4B62-B1BB-A46431502DB1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360459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E9048-AF4E-4543-A4E9-362590D2AA0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66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mtClean="0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E9048-AF4E-4543-A4E9-362590D2AA0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03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mtClean="0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E9048-AF4E-4543-A4E9-362590D2AA0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040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mtClean="0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E9048-AF4E-4543-A4E9-362590D2AA0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463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mtClean="0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E9048-AF4E-4543-A4E9-362590D2AA0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6963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mtClean="0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E9048-AF4E-4543-A4E9-362590D2AA0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708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hdayj.gif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3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0200" y="1505803"/>
            <a:ext cx="6019800" cy="3810000"/>
          </a:xfrm>
          <a:prstGeom prst="ellipse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0" y="2350450"/>
            <a:ext cx="5105400" cy="212070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01CC8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শুভেচ্ছা </a:t>
            </a:r>
            <a:endParaRPr lang="en-US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01CC8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039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gradFill>
            <a:gsLst>
              <a:gs pos="0">
                <a:srgbClr val="00B050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88392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4800" y="6477000"/>
            <a:ext cx="88392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1905000" y="1143000"/>
            <a:ext cx="5257800" cy="1524000"/>
          </a:xfrm>
          <a:prstGeom prst="roundRect">
            <a:avLst/>
          </a:prstGeom>
          <a:solidFill>
            <a:srgbClr val="FF99CC"/>
          </a:solidFill>
          <a:ln>
            <a:solidFill>
              <a:srgbClr val="C0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rightRoom" dir="t"/>
          </a:scene3d>
          <a:sp3d extrusionH="76200" prstMaterial="clear">
            <a:bevelT h="63500"/>
            <a:extrusionClr>
              <a:srgbClr val="FFC000"/>
            </a:extrusion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বাস্তব পর্যায়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Down Arrow 37"/>
          <p:cNvSpPr/>
          <p:nvPr/>
        </p:nvSpPr>
        <p:spPr>
          <a:xfrm>
            <a:off x="4267200" y="2743200"/>
            <a:ext cx="609600" cy="978408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066800" y="3886200"/>
            <a:ext cx="7543800" cy="1323439"/>
          </a:xfrm>
          <a:prstGeom prst="rect">
            <a:avLst/>
          </a:prstGeom>
          <a:noFill/>
          <a:ln>
            <a:solidFill>
              <a:srgbClr val="E52A0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কলা, কাগজ, পাউরুটি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এগুলোর মাধ্যমে ভগ্নাংশের ধারণা প্রদান।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gradFill>
            <a:gsLst>
              <a:gs pos="0">
                <a:srgbClr val="00B050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88392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4800" y="6477000"/>
            <a:ext cx="88392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loud 37"/>
          <p:cNvSpPr/>
          <p:nvPr/>
        </p:nvSpPr>
        <p:spPr>
          <a:xfrm>
            <a:off x="1524000" y="533400"/>
            <a:ext cx="6096000" cy="46482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অর্ধবাস্তব ও 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নিরপেক্ষ 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পর্যায়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Down Arrow 41"/>
          <p:cNvSpPr/>
          <p:nvPr/>
        </p:nvSpPr>
        <p:spPr>
          <a:xfrm>
            <a:off x="4267200" y="5257800"/>
            <a:ext cx="685800" cy="978408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gradFill>
            <a:gsLst>
              <a:gs pos="0">
                <a:srgbClr val="00B050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88392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4800" y="6477000"/>
            <a:ext cx="88392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9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25997" r="51958" b="35598"/>
          <a:stretch>
            <a:fillRect/>
          </a:stretch>
        </p:blipFill>
        <p:spPr>
          <a:xfrm>
            <a:off x="3369216" y="1211221"/>
            <a:ext cx="990600" cy="1825059"/>
          </a:xfrm>
          <a:prstGeom prst="rect">
            <a:avLst/>
          </a:prstGeom>
        </p:spPr>
      </p:pic>
      <p:pic>
        <p:nvPicPr>
          <p:cNvPr id="59" name="Picture 58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8043" t="25997" r="31112" b="35598"/>
          <a:stretch>
            <a:fillRect/>
          </a:stretch>
        </p:blipFill>
        <p:spPr>
          <a:xfrm>
            <a:off x="4359816" y="1211221"/>
            <a:ext cx="990600" cy="1825059"/>
          </a:xfrm>
          <a:prstGeom prst="rect">
            <a:avLst/>
          </a:prstGeom>
        </p:spPr>
      </p:pic>
      <p:grpSp>
        <p:nvGrpSpPr>
          <p:cNvPr id="71" name="Group 70"/>
          <p:cNvGrpSpPr/>
          <p:nvPr/>
        </p:nvGrpSpPr>
        <p:grpSpPr>
          <a:xfrm>
            <a:off x="3703164" y="3002284"/>
            <a:ext cx="1145500" cy="1367694"/>
            <a:chOff x="913150" y="2840796"/>
            <a:chExt cx="1145500" cy="1367694"/>
          </a:xfrm>
        </p:grpSpPr>
        <p:sp>
          <p:nvSpPr>
            <p:cNvPr id="72" name="TextBox 71"/>
            <p:cNvSpPr txBox="1"/>
            <p:nvPr/>
          </p:nvSpPr>
          <p:spPr>
            <a:xfrm>
              <a:off x="913150" y="284079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>
                  <a:latin typeface="NikoshBAN" pitchFamily="2" charset="0"/>
                  <a:cs typeface="NikoshBAN" pitchFamily="2" charset="0"/>
                </a:rPr>
                <a:t>১</a:t>
              </a:r>
              <a:endParaRPr lang="en-US" sz="5000" dirty="0">
                <a:latin typeface="Nikosh2" pitchFamily="2" charset="0"/>
                <a:cs typeface="Nikosh2" pitchFamily="2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915650" y="33467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>
                  <a:latin typeface="NikoshBAN" pitchFamily="2" charset="0"/>
                  <a:cs typeface="NikoshBAN" pitchFamily="2" charset="0"/>
                </a:rPr>
                <a:t>2</a:t>
              </a:r>
              <a:endParaRPr lang="en-US" sz="50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TextBox 75"/>
          <p:cNvSpPr txBox="1"/>
          <p:nvPr/>
        </p:nvSpPr>
        <p:spPr>
          <a:xfrm>
            <a:off x="1854588" y="4688246"/>
            <a:ext cx="54864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অর্ধেক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ভাগের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ভাগ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56059E-6 L 0.26077 -4.5605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gradFill>
            <a:gsLst>
              <a:gs pos="0">
                <a:srgbClr val="00B050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88392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4800" y="6477000"/>
            <a:ext cx="88392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7680" t="25997" r="31112" b="53521"/>
          <a:stretch>
            <a:fillRect/>
          </a:stretch>
        </p:blipFill>
        <p:spPr>
          <a:xfrm>
            <a:off x="4323847" y="1600200"/>
            <a:ext cx="705353" cy="729942"/>
          </a:xfrm>
          <a:prstGeom prst="rect">
            <a:avLst/>
          </a:prstGeom>
        </p:spPr>
      </p:pic>
      <p:pic>
        <p:nvPicPr>
          <p:cNvPr id="42" name="Picture 41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26627" r="51595" b="52891"/>
          <a:stretch>
            <a:fillRect/>
          </a:stretch>
        </p:blipFill>
        <p:spPr>
          <a:xfrm>
            <a:off x="3579803" y="1600200"/>
            <a:ext cx="705353" cy="729942"/>
          </a:xfrm>
          <a:prstGeom prst="rect">
            <a:avLst/>
          </a:prstGeom>
        </p:spPr>
      </p:pic>
      <p:pic>
        <p:nvPicPr>
          <p:cNvPr id="43" name="Picture 42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7901" t="46522" r="31112" b="35598"/>
          <a:stretch>
            <a:fillRect/>
          </a:stretch>
        </p:blipFill>
        <p:spPr>
          <a:xfrm>
            <a:off x="4318659" y="2349588"/>
            <a:ext cx="697981" cy="637203"/>
          </a:xfrm>
          <a:prstGeom prst="rect">
            <a:avLst/>
          </a:prstGeom>
        </p:spPr>
      </p:pic>
      <p:pic>
        <p:nvPicPr>
          <p:cNvPr id="44" name="Picture 43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46689" r="51721" b="35598"/>
          <a:stretch>
            <a:fillRect/>
          </a:stretch>
        </p:blipFill>
        <p:spPr>
          <a:xfrm>
            <a:off x="3585778" y="2348091"/>
            <a:ext cx="701164" cy="631220"/>
          </a:xfrm>
          <a:prstGeom prst="rect">
            <a:avLst/>
          </a:prstGeom>
        </p:spPr>
      </p:pic>
      <p:grpSp>
        <p:nvGrpSpPr>
          <p:cNvPr id="47" name="Group 46"/>
          <p:cNvGrpSpPr/>
          <p:nvPr/>
        </p:nvGrpSpPr>
        <p:grpSpPr>
          <a:xfrm>
            <a:off x="3618756" y="2763128"/>
            <a:ext cx="1145500" cy="1367694"/>
            <a:chOff x="913150" y="2840796"/>
            <a:chExt cx="1145500" cy="1367694"/>
          </a:xfrm>
        </p:grpSpPr>
        <p:sp>
          <p:nvSpPr>
            <p:cNvPr id="48" name="TextBox 47"/>
            <p:cNvSpPr txBox="1"/>
            <p:nvPr/>
          </p:nvSpPr>
          <p:spPr>
            <a:xfrm>
              <a:off x="913150" y="284079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>
                  <a:latin typeface="NikoshBAN" pitchFamily="2" charset="0"/>
                  <a:cs typeface="NikoshBAN" pitchFamily="2" charset="0"/>
                </a:rPr>
                <a:t>৩</a:t>
              </a:r>
              <a:endParaRPr lang="en-US" sz="5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15650" y="33467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>
                  <a:latin typeface="NikoshBAN" pitchFamily="2" charset="0"/>
                  <a:cs typeface="NikoshBAN" pitchFamily="2" charset="0"/>
                </a:rPr>
                <a:t>৪</a:t>
              </a:r>
              <a:endParaRPr lang="en-US" sz="50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Box 51"/>
          <p:cNvSpPr txBox="1"/>
          <p:nvPr/>
        </p:nvSpPr>
        <p:spPr>
          <a:xfrm>
            <a:off x="1439592" y="4088018"/>
            <a:ext cx="599401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চ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তুর্থাংশ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ভাগের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ভাগ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04800" y="5334000"/>
            <a:ext cx="8534400" cy="11172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 বস্তুকে কয়েকটি সমান অংশে ভাগ করে তার কতগুলো অংশ নেয়া হল, তা প্রকাশ করার মাধ্যম হল ভগ্নাংশ।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0.00231 L -0.075 -0.0666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0" y="-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-0.01989 L 0.07187 -0.06429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0" y="-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95E-6 L -0.07205 0.04486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0" y="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7362E-19 8.32562E-7 L 0.075 0.0444 " pathEditMode="relative" ptsTypes="AA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0.00208 L -0.07656 -0.06661 " pathEditMode="relative" rAng="0" ptsTypes="AA">
                                      <p:cBhvr>
                                        <p:cTn id="22" dur="5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0" y="-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231 L 0.06719 -0.04903 " pathEditMode="relative" rAng="0" ptsTypes="AA">
                                      <p:cBhvr>
                                        <p:cTn id="26" dur="5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0" y="-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-0.00093 L -0.06371 0.03237 " pathEditMode="relative" rAng="0" ptsTypes="AA">
                                      <p:cBhvr>
                                        <p:cTn id="30" dur="5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0" y="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gradFill>
            <a:gsLst>
              <a:gs pos="0">
                <a:srgbClr val="00B050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88392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4800" y="6477000"/>
            <a:ext cx="88392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09600" y="5334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নিচের চিত্রগুলো লক্ষ করঃ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533400" y="1676400"/>
          <a:ext cx="3505200" cy="68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8400"/>
                <a:gridCol w="1168400"/>
                <a:gridCol w="1168400"/>
              </a:tblGrid>
              <a:tr h="685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45" name="Straight Connector 44"/>
          <p:cNvCxnSpPr/>
          <p:nvPr/>
        </p:nvCxnSpPr>
        <p:spPr>
          <a:xfrm>
            <a:off x="457200" y="2362200"/>
            <a:ext cx="3276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57200" y="1676400"/>
            <a:ext cx="3276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3390106" y="2019300"/>
            <a:ext cx="686594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115094" y="2019300"/>
            <a:ext cx="685006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cxnSp>
        <p:nvCxnSpPr>
          <p:cNvPr id="66" name="Straight Connector 65"/>
          <p:cNvCxnSpPr/>
          <p:nvPr/>
        </p:nvCxnSpPr>
        <p:spPr>
          <a:xfrm rot="5400000">
            <a:off x="2324894" y="2018506"/>
            <a:ext cx="685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cxnSp>
        <p:nvCxnSpPr>
          <p:cNvPr id="67" name="Straight Connector 66"/>
          <p:cNvCxnSpPr/>
          <p:nvPr/>
        </p:nvCxnSpPr>
        <p:spPr>
          <a:xfrm rot="5400000">
            <a:off x="1181894" y="2018506"/>
            <a:ext cx="685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sp>
        <p:nvSpPr>
          <p:cNvPr id="73" name="Rectangle 72"/>
          <p:cNvSpPr/>
          <p:nvPr/>
        </p:nvSpPr>
        <p:spPr>
          <a:xfrm>
            <a:off x="457200" y="1676400"/>
            <a:ext cx="2209800" cy="685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Connector 80"/>
          <p:cNvCxnSpPr/>
          <p:nvPr/>
        </p:nvCxnSpPr>
        <p:spPr>
          <a:xfrm rot="16200000" flipH="1">
            <a:off x="1181894" y="2018506"/>
            <a:ext cx="685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3962400" y="20574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858000" y="457200"/>
            <a:ext cx="1752600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পৃষ্ঠা নং-৬০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971800" y="2819400"/>
            <a:ext cx="41148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দুই তৃতীয়াংশ বা তিনভাগের দুইভাগ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315200" y="1828800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>
            <a:off x="7543800" y="2057400"/>
            <a:ext cx="762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7391400" y="1447800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381000" y="4114800"/>
            <a:ext cx="3581400" cy="6858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Straight Connector 94"/>
          <p:cNvCxnSpPr/>
          <p:nvPr/>
        </p:nvCxnSpPr>
        <p:spPr>
          <a:xfrm rot="16200000" flipH="1">
            <a:off x="2172494" y="4456906"/>
            <a:ext cx="685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rot="16200000" flipH="1">
            <a:off x="2858294" y="4456906"/>
            <a:ext cx="685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rot="16200000" flipH="1">
            <a:off x="1486694" y="4456906"/>
            <a:ext cx="685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rot="16200000" flipH="1">
            <a:off x="724694" y="4456906"/>
            <a:ext cx="685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>
            <a:off x="4343400" y="44196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2895600" y="5410200"/>
            <a:ext cx="48006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তিন পঞ্চমাংশ বা পাঁচভাগের তিনভাগ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7620000" y="4191000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৫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4" name="Straight Connector 113"/>
          <p:cNvCxnSpPr/>
          <p:nvPr/>
        </p:nvCxnSpPr>
        <p:spPr>
          <a:xfrm>
            <a:off x="7543800" y="4343400"/>
            <a:ext cx="457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7543800" y="3733800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৩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381000" y="4114800"/>
            <a:ext cx="2209800" cy="685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5" name="Straight Connector 124"/>
          <p:cNvCxnSpPr/>
          <p:nvPr/>
        </p:nvCxnSpPr>
        <p:spPr>
          <a:xfrm rot="5400000">
            <a:off x="4610100" y="5219700"/>
            <a:ext cx="7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rot="5400000">
            <a:off x="724694" y="4457700"/>
            <a:ext cx="685006" cy="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rot="5400000">
            <a:off x="1486694" y="4457700"/>
            <a:ext cx="685006" cy="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4953000" y="1447800"/>
            <a:ext cx="1371600" cy="1219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Pie 36"/>
          <p:cNvSpPr/>
          <p:nvPr/>
        </p:nvSpPr>
        <p:spPr>
          <a:xfrm>
            <a:off x="4953000" y="1447800"/>
            <a:ext cx="1371600" cy="1219200"/>
          </a:xfrm>
          <a:prstGeom prst="pie">
            <a:avLst>
              <a:gd name="adj1" fmla="val 900663"/>
              <a:gd name="adj2" fmla="val 15028242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rot="5400000">
            <a:off x="5181600" y="2057400"/>
            <a:ext cx="457200" cy="457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5181600" y="3657600"/>
            <a:ext cx="1295400" cy="12954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Pie 46"/>
          <p:cNvSpPr/>
          <p:nvPr/>
        </p:nvSpPr>
        <p:spPr>
          <a:xfrm>
            <a:off x="5181600" y="3657600"/>
            <a:ext cx="1295400" cy="1295400"/>
          </a:xfrm>
          <a:prstGeom prst="pie">
            <a:avLst>
              <a:gd name="adj1" fmla="val 4358390"/>
              <a:gd name="adj2" fmla="val 1682196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5867400" y="4267200"/>
            <a:ext cx="609600" cy="76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10800000" flipV="1">
            <a:off x="5334000" y="4343400"/>
            <a:ext cx="533400" cy="381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257800" y="3962400"/>
            <a:ext cx="609600" cy="381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6629400" y="43434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6629400" y="20574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10800000">
            <a:off x="5638800" y="2057400"/>
            <a:ext cx="685800" cy="228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6200000" flipV="1">
            <a:off x="5219700" y="1638300"/>
            <a:ext cx="609600" cy="228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5400000">
            <a:off x="5524500" y="3924300"/>
            <a:ext cx="685800" cy="152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6200000" flipH="1">
            <a:off x="5600700" y="4533900"/>
            <a:ext cx="609600" cy="228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69" grpId="0" animBg="1"/>
      <p:bldP spid="88" grpId="0"/>
      <p:bldP spid="93" grpId="0"/>
      <p:bldP spid="111" grpId="0" animBg="1"/>
      <p:bldP spid="112" grpId="0"/>
      <p:bldP spid="117" grpId="0"/>
      <p:bldP spid="119" grpId="0" animBg="1"/>
      <p:bldP spid="37" grpId="0" animBg="1"/>
      <p:bldP spid="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gradFill>
            <a:gsLst>
              <a:gs pos="0">
                <a:srgbClr val="00B050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88392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4800" y="6477000"/>
            <a:ext cx="88392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09600" y="5334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নিচের চিত্রগুলো লক্ষ করঃ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58000" y="457200"/>
            <a:ext cx="1752600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পৃষ্ঠা নং-৬০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57200" y="1735020"/>
            <a:ext cx="5029200" cy="838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 rot="5400000" flipH="1" flipV="1">
            <a:off x="2324497" y="2306123"/>
            <a:ext cx="532606" cy="1588"/>
          </a:xfrm>
          <a:prstGeom prst="lin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3010694" y="2305726"/>
            <a:ext cx="533400" cy="1588"/>
          </a:xfrm>
          <a:prstGeom prst="lin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sp>
        <p:nvSpPr>
          <p:cNvPr id="65" name="Rectangle 64"/>
          <p:cNvSpPr/>
          <p:nvPr/>
        </p:nvSpPr>
        <p:spPr>
          <a:xfrm>
            <a:off x="457200" y="1735020"/>
            <a:ext cx="3657600" cy="838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/>
          <p:cNvCxnSpPr/>
          <p:nvPr/>
        </p:nvCxnSpPr>
        <p:spPr>
          <a:xfrm rot="16200000" flipV="1">
            <a:off x="4305307" y="2154113"/>
            <a:ext cx="838200" cy="14"/>
          </a:xfrm>
          <a:prstGeom prst="lin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155" name="Straight Connector 154"/>
          <p:cNvCxnSpPr/>
          <p:nvPr/>
        </p:nvCxnSpPr>
        <p:spPr>
          <a:xfrm rot="16200000" flipV="1">
            <a:off x="914407" y="2268413"/>
            <a:ext cx="609600" cy="14"/>
          </a:xfrm>
          <a:prstGeom prst="lin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156" name="Straight Connector 155"/>
          <p:cNvCxnSpPr/>
          <p:nvPr/>
        </p:nvCxnSpPr>
        <p:spPr>
          <a:xfrm rot="16200000" flipV="1">
            <a:off x="1600207" y="2268413"/>
            <a:ext cx="609600" cy="14"/>
          </a:xfrm>
          <a:prstGeom prst="lin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157" name="Straight Connector 156"/>
          <p:cNvCxnSpPr/>
          <p:nvPr/>
        </p:nvCxnSpPr>
        <p:spPr>
          <a:xfrm rot="16200000" flipV="1">
            <a:off x="2171707" y="2154113"/>
            <a:ext cx="838200" cy="14"/>
          </a:xfrm>
          <a:prstGeom prst="lin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158" name="Straight Connector 157"/>
          <p:cNvCxnSpPr/>
          <p:nvPr/>
        </p:nvCxnSpPr>
        <p:spPr>
          <a:xfrm rot="16200000" flipV="1">
            <a:off x="2857507" y="2154113"/>
            <a:ext cx="838200" cy="14"/>
          </a:xfrm>
          <a:prstGeom prst="lin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159" name="Straight Connector 158"/>
          <p:cNvCxnSpPr/>
          <p:nvPr/>
        </p:nvCxnSpPr>
        <p:spPr>
          <a:xfrm rot="16200000" flipV="1">
            <a:off x="3619507" y="2154113"/>
            <a:ext cx="838200" cy="14"/>
          </a:xfrm>
          <a:prstGeom prst="lin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167" name="Straight Connector 166"/>
          <p:cNvCxnSpPr/>
          <p:nvPr/>
        </p:nvCxnSpPr>
        <p:spPr>
          <a:xfrm rot="16200000" flipV="1">
            <a:off x="1485907" y="2154113"/>
            <a:ext cx="838200" cy="14"/>
          </a:xfrm>
          <a:prstGeom prst="lin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168" name="Straight Connector 167"/>
          <p:cNvCxnSpPr/>
          <p:nvPr/>
        </p:nvCxnSpPr>
        <p:spPr>
          <a:xfrm rot="16200000" flipV="1">
            <a:off x="800107" y="2154113"/>
            <a:ext cx="838200" cy="14"/>
          </a:xfrm>
          <a:prstGeom prst="lin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170" name="Straight Arrow Connector 169"/>
          <p:cNvCxnSpPr/>
          <p:nvPr/>
        </p:nvCxnSpPr>
        <p:spPr>
          <a:xfrm rot="5400000">
            <a:off x="3467894" y="2839126"/>
            <a:ext cx="380206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5" name="TextBox 174"/>
          <p:cNvSpPr txBox="1"/>
          <p:nvPr/>
        </p:nvSpPr>
        <p:spPr>
          <a:xfrm>
            <a:off x="1327358" y="3526490"/>
            <a:ext cx="6794112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পাঁচ সপ্তমাংশ বা সাত ভাগের পাঁচ ভাগ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7772400" y="219222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৭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8" name="Straight Connector 177"/>
          <p:cNvCxnSpPr/>
          <p:nvPr/>
        </p:nvCxnSpPr>
        <p:spPr>
          <a:xfrm>
            <a:off x="8001000" y="2268420"/>
            <a:ext cx="609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1" name="TextBox 180"/>
          <p:cNvSpPr txBox="1"/>
          <p:nvPr/>
        </p:nvSpPr>
        <p:spPr>
          <a:xfrm>
            <a:off x="8077200" y="1658820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82" name="Rectangle 181"/>
          <p:cNvSpPr/>
          <p:nvPr/>
        </p:nvSpPr>
        <p:spPr>
          <a:xfrm>
            <a:off x="533400" y="4495800"/>
            <a:ext cx="7924800" cy="1295400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rightRoom" dir="t"/>
          </a:scene3d>
          <a:sp3d prstMaterial="clear">
            <a:bevelT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TextBox 182"/>
          <p:cNvSpPr txBox="1"/>
          <p:nvPr/>
        </p:nvSpPr>
        <p:spPr>
          <a:xfrm>
            <a:off x="152400" y="50292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৩,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4" name="Straight Connector 183"/>
          <p:cNvCxnSpPr/>
          <p:nvPr/>
        </p:nvCxnSpPr>
        <p:spPr>
          <a:xfrm>
            <a:off x="533400" y="5105400"/>
            <a:ext cx="457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5" name="TextBox 184"/>
          <p:cNvSpPr txBox="1"/>
          <p:nvPr/>
        </p:nvSpPr>
        <p:spPr>
          <a:xfrm>
            <a:off x="228600" y="46482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1143000" y="50292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৫,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1" name="Straight Connector 190"/>
          <p:cNvCxnSpPr/>
          <p:nvPr/>
        </p:nvCxnSpPr>
        <p:spPr>
          <a:xfrm>
            <a:off x="1066800" y="5105400"/>
            <a:ext cx="457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2" name="TextBox 191"/>
          <p:cNvSpPr txBox="1"/>
          <p:nvPr/>
        </p:nvSpPr>
        <p:spPr>
          <a:xfrm>
            <a:off x="1143000" y="46482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1447800" y="51054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৭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4" name="Straight Connector 193"/>
          <p:cNvCxnSpPr/>
          <p:nvPr/>
        </p:nvCxnSpPr>
        <p:spPr>
          <a:xfrm>
            <a:off x="1676400" y="5105400"/>
            <a:ext cx="381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5" name="TextBox 194"/>
          <p:cNvSpPr txBox="1"/>
          <p:nvPr/>
        </p:nvSpPr>
        <p:spPr>
          <a:xfrm>
            <a:off x="1600200" y="4648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1100" dirty="0" smtClean="0"/>
              <a:t> </a:t>
            </a:r>
            <a:endParaRPr lang="en-US" sz="1100" dirty="0"/>
          </a:p>
        </p:txBody>
      </p:sp>
      <p:sp>
        <p:nvSpPr>
          <p:cNvPr id="199" name="TextBox 198"/>
          <p:cNvSpPr txBox="1"/>
          <p:nvPr/>
        </p:nvSpPr>
        <p:spPr>
          <a:xfrm>
            <a:off x="2209800" y="4648200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এগুলো সবই ভগ্নাংশ। একটি ভগ্নাংশের </a:t>
            </a:r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সংখ্যাটি হল </a:t>
            </a:r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লব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এবং </a:t>
            </a:r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সংখ্যাটি হল </a:t>
            </a:r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হর। 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5562600" y="2268420"/>
            <a:ext cx="45640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6248400" y="1506420"/>
            <a:ext cx="1600200" cy="1447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Pie 79"/>
          <p:cNvSpPr/>
          <p:nvPr/>
        </p:nvSpPr>
        <p:spPr>
          <a:xfrm>
            <a:off x="6248400" y="1506420"/>
            <a:ext cx="1600200" cy="1447800"/>
          </a:xfrm>
          <a:prstGeom prst="pie">
            <a:avLst>
              <a:gd name="adj1" fmla="val 500541"/>
              <a:gd name="adj2" fmla="val 162000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 rot="10800000" flipV="1">
            <a:off x="7086600" y="1735020"/>
            <a:ext cx="527656" cy="457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6324600" y="2192220"/>
            <a:ext cx="762000" cy="246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16200000" flipH="1">
            <a:off x="6887310" y="2391510"/>
            <a:ext cx="703380" cy="304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10800000">
            <a:off x="6400800" y="1828800"/>
            <a:ext cx="685800" cy="3634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80" idx="3"/>
          </p:cNvCxnSpPr>
          <p:nvPr/>
        </p:nvCxnSpPr>
        <p:spPr>
          <a:xfrm rot="16200000" flipH="1">
            <a:off x="6724650" y="1830270"/>
            <a:ext cx="685800" cy="381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10800000">
            <a:off x="7086600" y="2192220"/>
            <a:ext cx="762000" cy="152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 flipH="1" flipV="1">
            <a:off x="6553200" y="2362200"/>
            <a:ext cx="685800" cy="381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175" grpId="0" animBg="1"/>
      <p:bldP spid="176" grpId="0"/>
      <p:bldP spid="181" grpId="0"/>
      <p:bldP spid="182" grpId="0" animBg="1"/>
      <p:bldP spid="183" grpId="0"/>
      <p:bldP spid="185" grpId="0"/>
      <p:bldP spid="190" grpId="0"/>
      <p:bldP spid="192" grpId="0"/>
      <p:bldP spid="193" grpId="0"/>
      <p:bldP spid="195" grpId="0"/>
      <p:bldP spid="199" grpId="0"/>
      <p:bldP spid="8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gradFill>
            <a:gsLst>
              <a:gs pos="0">
                <a:srgbClr val="00B050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88392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4800" y="6477000"/>
            <a:ext cx="88392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09600" y="5334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নিচের লেখাগুলো লক্ষ করঃ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58000" y="457200"/>
            <a:ext cx="1752600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পৃষ্ঠা নং-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61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Cloud 43"/>
          <p:cNvSpPr/>
          <p:nvPr/>
        </p:nvSpPr>
        <p:spPr>
          <a:xfrm>
            <a:off x="381000" y="2362200"/>
            <a:ext cx="3352800" cy="2057400"/>
          </a:xfrm>
          <a:prstGeom prst="cloud">
            <a:avLst/>
          </a:prstGeom>
          <a:ln>
            <a:solidFill>
              <a:srgbClr val="7030A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আমি লব। 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আমি সব সময় উপরে থাকি।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Cloud 45"/>
          <p:cNvSpPr/>
          <p:nvPr/>
        </p:nvSpPr>
        <p:spPr>
          <a:xfrm>
            <a:off x="5334000" y="2438400"/>
            <a:ext cx="3352800" cy="2057400"/>
          </a:xfrm>
          <a:prstGeom prst="cloud">
            <a:avLst/>
          </a:prstGeom>
          <a:ln>
            <a:solidFill>
              <a:srgbClr val="7030A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আমি হর।  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আমি সব সময় নিচে থাকি।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962400" y="3352800"/>
            <a:ext cx="114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3962400" y="3581400"/>
            <a:ext cx="609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3886200" y="2743200"/>
            <a:ext cx="1143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৩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Curved Down Arrow 60"/>
          <p:cNvSpPr/>
          <p:nvPr/>
        </p:nvSpPr>
        <p:spPr>
          <a:xfrm>
            <a:off x="3505200" y="2133600"/>
            <a:ext cx="990600" cy="838200"/>
          </a:xfrm>
          <a:prstGeom prst="curved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Curved Up Arrow 62"/>
          <p:cNvSpPr/>
          <p:nvPr/>
        </p:nvSpPr>
        <p:spPr>
          <a:xfrm flipH="1">
            <a:off x="4191000" y="4191000"/>
            <a:ext cx="1524000" cy="762000"/>
          </a:xfrm>
          <a:prstGeom prst="curved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3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200"/>
                            </p:stCondLst>
                            <p:childTnLst>
                              <p:par>
                                <p:cTn id="17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200"/>
                            </p:stCondLst>
                            <p:childTnLst>
                              <p:par>
                                <p:cTn id="36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6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gradFill>
            <a:gsLst>
              <a:gs pos="0">
                <a:srgbClr val="00B050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88392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4800" y="6477000"/>
            <a:ext cx="88392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 </a:t>
            </a:r>
            <a:endParaRPr lang="en-US" dirty="0"/>
          </a:p>
        </p:txBody>
      </p:sp>
      <p:pic>
        <p:nvPicPr>
          <p:cNvPr id="22" name="Picture 21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7680" t="25997" r="31112" b="53521"/>
          <a:stretch>
            <a:fillRect/>
          </a:stretch>
        </p:blipFill>
        <p:spPr>
          <a:xfrm>
            <a:off x="3712213" y="4472360"/>
            <a:ext cx="631187" cy="609600"/>
          </a:xfrm>
          <a:prstGeom prst="rect">
            <a:avLst/>
          </a:prstGeom>
        </p:spPr>
      </p:pic>
      <p:pic>
        <p:nvPicPr>
          <p:cNvPr id="23" name="Picture 22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26627" r="51595" b="52891"/>
          <a:stretch>
            <a:fillRect/>
          </a:stretch>
        </p:blipFill>
        <p:spPr>
          <a:xfrm>
            <a:off x="3072633" y="4472360"/>
            <a:ext cx="631187" cy="609600"/>
          </a:xfrm>
          <a:prstGeom prst="rect">
            <a:avLst/>
          </a:prstGeom>
        </p:spPr>
      </p:pic>
      <p:pic>
        <p:nvPicPr>
          <p:cNvPr id="24" name="Picture 23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47901" t="46522" r="31112" b="35598"/>
          <a:stretch>
            <a:fillRect/>
          </a:stretch>
        </p:blipFill>
        <p:spPr>
          <a:xfrm>
            <a:off x="3733800" y="5098200"/>
            <a:ext cx="624590" cy="532151"/>
          </a:xfrm>
          <a:prstGeom prst="rect">
            <a:avLst/>
          </a:prstGeom>
        </p:spPr>
      </p:pic>
      <p:pic>
        <p:nvPicPr>
          <p:cNvPr id="25" name="Picture 24" descr="aaaa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7197" t="46689" r="51721" b="35598"/>
          <a:stretch>
            <a:fillRect/>
          </a:stretch>
        </p:blipFill>
        <p:spPr>
          <a:xfrm>
            <a:off x="3077980" y="5096950"/>
            <a:ext cx="627439" cy="527154"/>
          </a:xfrm>
          <a:prstGeom prst="rect">
            <a:avLst/>
          </a:prstGeom>
        </p:spPr>
      </p:pic>
      <p:pic>
        <p:nvPicPr>
          <p:cNvPr id="27" name="Picture 26" descr="Benefits of Watermelon like Viagra.jpg"/>
          <p:cNvPicPr>
            <a:picLocks noChangeAspect="1"/>
          </p:cNvPicPr>
          <p:nvPr/>
        </p:nvPicPr>
        <p:blipFill>
          <a:blip r:embed="rId3" cstate="print"/>
          <a:srcRect l="7576" t="9543" r="58333" b="15076"/>
          <a:stretch>
            <a:fillRect/>
          </a:stretch>
        </p:blipFill>
        <p:spPr>
          <a:xfrm>
            <a:off x="4953000" y="4396160"/>
            <a:ext cx="640080" cy="1066800"/>
          </a:xfrm>
          <a:prstGeom prst="rect">
            <a:avLst/>
          </a:prstGeom>
        </p:spPr>
      </p:pic>
      <p:pic>
        <p:nvPicPr>
          <p:cNvPr id="28" name="Picture 27" descr="Benefits of Watermelon like Viagra.jpg"/>
          <p:cNvPicPr>
            <a:picLocks noChangeAspect="1"/>
          </p:cNvPicPr>
          <p:nvPr/>
        </p:nvPicPr>
        <p:blipFill>
          <a:blip r:embed="rId4" cstate="print"/>
          <a:srcRect l="53030" t="9543" r="9091" b="15076"/>
          <a:stretch>
            <a:fillRect/>
          </a:stretch>
        </p:blipFill>
        <p:spPr>
          <a:xfrm>
            <a:off x="6324600" y="4396160"/>
            <a:ext cx="640080" cy="1024128"/>
          </a:xfrm>
          <a:prstGeom prst="rect">
            <a:avLst/>
          </a:prstGeom>
        </p:spPr>
      </p:pic>
      <p:pic>
        <p:nvPicPr>
          <p:cNvPr id="29" name="Picture 28" descr="Benefits of Watermelon like Viagra.jpg"/>
          <p:cNvPicPr>
            <a:picLocks noChangeAspect="1"/>
          </p:cNvPicPr>
          <p:nvPr/>
        </p:nvPicPr>
        <p:blipFill>
          <a:blip r:embed="rId5" cstate="print"/>
          <a:srcRect l="34091" t="9543" r="31818" b="15076"/>
          <a:stretch>
            <a:fillRect/>
          </a:stretch>
        </p:blipFill>
        <p:spPr>
          <a:xfrm>
            <a:off x="5638800" y="4396160"/>
            <a:ext cx="640080" cy="106172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733800" y="2491160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৪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3657600" y="2643560"/>
            <a:ext cx="457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657600" y="2033960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৩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67600" y="249116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৩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7696200" y="2643560"/>
            <a:ext cx="609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848600" y="2033960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২ 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381000" y="5207388"/>
            <a:ext cx="8458200" cy="1247336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rightRoom" dir="t"/>
          </a:scene3d>
          <a:sp3d prstMaterial="clear">
            <a:bevelT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4" name="Group 53"/>
          <p:cNvGrpSpPr/>
          <p:nvPr/>
        </p:nvGrpSpPr>
        <p:grpSpPr>
          <a:xfrm>
            <a:off x="327076" y="5190972"/>
            <a:ext cx="8106500" cy="1271960"/>
            <a:chOff x="327076" y="5165184"/>
            <a:chExt cx="8106500" cy="1271960"/>
          </a:xfrm>
        </p:grpSpPr>
        <p:sp>
          <p:nvSpPr>
            <p:cNvPr id="53" name="TextBox 52"/>
            <p:cNvSpPr txBox="1"/>
            <p:nvPr/>
          </p:nvSpPr>
          <p:spPr>
            <a:xfrm>
              <a:off x="1947204" y="5359926"/>
              <a:ext cx="648637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এই ভগ্নাংশ দু’টিতে লব হর অপেক্ষা ছোট।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তাই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এগুলো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প্রকৃত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ভগ্নাংশ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   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327076" y="5167467"/>
              <a:ext cx="929390" cy="932045"/>
              <a:chOff x="2133600" y="457200"/>
              <a:chExt cx="929390" cy="932045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৩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৪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/>
            <p:cNvGrpSpPr/>
            <p:nvPr/>
          </p:nvGrpSpPr>
          <p:grpSpPr>
            <a:xfrm>
              <a:off x="1158494" y="5165184"/>
              <a:ext cx="929390" cy="932045"/>
              <a:chOff x="2133600" y="457200"/>
              <a:chExt cx="929390" cy="932045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2133600" y="45720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২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2148590" y="80447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3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50" name="Straight Connector 49"/>
              <p:cNvCxnSpPr/>
              <p:nvPr/>
            </p:nvCxnSpPr>
            <p:spPr>
              <a:xfrm>
                <a:off x="2363450" y="914400"/>
                <a:ext cx="4572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TextBox 51"/>
            <p:cNvSpPr txBox="1"/>
            <p:nvPr/>
          </p:nvSpPr>
          <p:spPr>
            <a:xfrm>
              <a:off x="1018736" y="5352965"/>
              <a:ext cx="533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ও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8.78816E-7 L -0.20382 -0.2109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0" y="-1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8.78816E-7 L -0.20712 -0.21092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00" y="-1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23682E-6 L -0.0875 -0.31799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0" y="-15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86309E-7 L 0.05677 -0.26642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" y="-1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74838E-6 L 0.06511 -0.26596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0" y="-1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500"/>
                            </p:stCondLst>
                            <p:childTnLst>
                              <p:par>
                                <p:cTn id="55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3" grpId="0"/>
      <p:bldP spid="35" grpId="0"/>
      <p:bldP spid="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gradFill>
            <a:gsLst>
              <a:gs pos="0">
                <a:srgbClr val="00B050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88392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4800" y="6477000"/>
            <a:ext cx="88392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09600" y="5334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58000" y="457200"/>
            <a:ext cx="1752600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পৃষ্ঠা নং-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61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90600" y="6096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প্রকৃত ভগ্নাংশঃ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295400" y="1267264"/>
            <a:ext cx="23622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57200" y="2497211"/>
            <a:ext cx="3276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57200" y="1811411"/>
            <a:ext cx="3276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3390106" y="2154311"/>
            <a:ext cx="686594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115094" y="2154311"/>
            <a:ext cx="685006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2324894" y="2153517"/>
            <a:ext cx="685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1181894" y="2153517"/>
            <a:ext cx="685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sp>
        <p:nvSpPr>
          <p:cNvPr id="34" name="Rectangle 33"/>
          <p:cNvSpPr/>
          <p:nvPr/>
        </p:nvSpPr>
        <p:spPr>
          <a:xfrm>
            <a:off x="457200" y="1811411"/>
            <a:ext cx="2209800" cy="6858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 rot="16200000" flipH="1">
            <a:off x="1181894" y="2153517"/>
            <a:ext cx="685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sp>
        <p:nvSpPr>
          <p:cNvPr id="64" name="TextBox 63"/>
          <p:cNvSpPr txBox="1"/>
          <p:nvPr/>
        </p:nvSpPr>
        <p:spPr>
          <a:xfrm>
            <a:off x="6553200" y="211621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৩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6858000" y="2268610"/>
            <a:ext cx="609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858000" y="1659010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২ 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6553200" y="3134946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6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6781800" y="3287346"/>
            <a:ext cx="685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6934200" y="2677746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৪   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6553200" y="435493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৭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>
            <a:off x="6858000" y="4459266"/>
            <a:ext cx="533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6858000" y="3852204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৫  </a:t>
            </a:r>
            <a:r>
              <a:rPr lang="bn-BD" dirty="0" smtClean="0"/>
              <a:t> </a:t>
            </a:r>
            <a:endParaRPr lang="en-US" dirty="0"/>
          </a:p>
        </p:txBody>
      </p:sp>
      <p:cxnSp>
        <p:nvCxnSpPr>
          <p:cNvPr id="75" name="Straight Arrow Connector 74"/>
          <p:cNvCxnSpPr/>
          <p:nvPr/>
        </p:nvCxnSpPr>
        <p:spPr>
          <a:xfrm>
            <a:off x="4191000" y="2116210"/>
            <a:ext cx="2133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4191000" y="3287346"/>
            <a:ext cx="2133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5486400" y="4583530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457200" y="5791200"/>
            <a:ext cx="8305800" cy="6181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2800" dirty="0" smtClean="0">
                <a:solidFill>
                  <a:srgbClr val="E52A05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E52A05"/>
                </a:solidFill>
                <a:latin typeface="NikoshBAN" pitchFamily="2" charset="0"/>
                <a:cs typeface="NikoshBAN" pitchFamily="2" charset="0"/>
              </a:rPr>
              <a:t>সকল ভগ্নাংশের লব হর অপেক্ষা ছোট, তারা হল প্রকৃত ভগ্নাংশ।  </a:t>
            </a:r>
            <a:endParaRPr lang="en-US" sz="2800" dirty="0">
              <a:solidFill>
                <a:srgbClr val="E52A05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620000" y="397393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লব ছোট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7" name="Straight Arrow Connector 86"/>
          <p:cNvCxnSpPr/>
          <p:nvPr/>
        </p:nvCxnSpPr>
        <p:spPr>
          <a:xfrm>
            <a:off x="7315200" y="420253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7543800" y="181141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লব ছোট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7543800" y="-6858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হর ছোট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696200" y="2830146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লব ছোট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2" name="Straight Arrow Connector 91"/>
          <p:cNvCxnSpPr/>
          <p:nvPr/>
        </p:nvCxnSpPr>
        <p:spPr>
          <a:xfrm>
            <a:off x="7391400" y="305874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7239000" y="204001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457200" y="2954410"/>
            <a:ext cx="35814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/>
          <p:cNvCxnSpPr/>
          <p:nvPr/>
        </p:nvCxnSpPr>
        <p:spPr>
          <a:xfrm rot="5400000">
            <a:off x="647700" y="3297310"/>
            <a:ext cx="686594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5400000">
            <a:off x="1257300" y="3297310"/>
            <a:ext cx="686594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5400000">
            <a:off x="2476500" y="3297310"/>
            <a:ext cx="686594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rot="5400000">
            <a:off x="1866900" y="3297310"/>
            <a:ext cx="686594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5400000">
            <a:off x="3086100" y="3297310"/>
            <a:ext cx="686594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/>
        </p:nvSpPr>
        <p:spPr>
          <a:xfrm>
            <a:off x="457200" y="2954410"/>
            <a:ext cx="2362200" cy="685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Straight Connector 94"/>
          <p:cNvCxnSpPr/>
          <p:nvPr/>
        </p:nvCxnSpPr>
        <p:spPr>
          <a:xfrm rot="5400000">
            <a:off x="647700" y="3297310"/>
            <a:ext cx="686594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rot="5400000">
            <a:off x="1257300" y="3297310"/>
            <a:ext cx="686594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rot="5400000">
            <a:off x="1867297" y="3296913"/>
            <a:ext cx="685800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457200" y="4249810"/>
            <a:ext cx="487680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0" name="Straight Connector 99"/>
          <p:cNvCxnSpPr/>
          <p:nvPr/>
        </p:nvCxnSpPr>
        <p:spPr>
          <a:xfrm rot="5400000">
            <a:off x="4229100" y="4592710"/>
            <a:ext cx="686594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rot="5400000">
            <a:off x="800100" y="4592710"/>
            <a:ext cx="686594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rot="5400000">
            <a:off x="1485900" y="4592710"/>
            <a:ext cx="686594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rot="5400000">
            <a:off x="2171700" y="4592710"/>
            <a:ext cx="686594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rot="5400000">
            <a:off x="2857500" y="4592710"/>
            <a:ext cx="686594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rot="5400000">
            <a:off x="3543300" y="4592710"/>
            <a:ext cx="686594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7" name="Rectangle 106"/>
          <p:cNvSpPr/>
          <p:nvPr/>
        </p:nvSpPr>
        <p:spPr>
          <a:xfrm>
            <a:off x="457200" y="4249810"/>
            <a:ext cx="3429000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8" name="Straight Connector 107"/>
          <p:cNvCxnSpPr/>
          <p:nvPr/>
        </p:nvCxnSpPr>
        <p:spPr>
          <a:xfrm rot="5400000">
            <a:off x="2857500" y="4592710"/>
            <a:ext cx="686594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rot="5400000">
            <a:off x="2172097" y="4592313"/>
            <a:ext cx="68659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rot="5400000">
            <a:off x="1486297" y="4592313"/>
            <a:ext cx="68659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rot="5400000">
            <a:off x="800497" y="4592313"/>
            <a:ext cx="68659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rot="5400000">
            <a:off x="3543300" y="4592710"/>
            <a:ext cx="686594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64" grpId="0"/>
      <p:bldP spid="66" grpId="0"/>
      <p:bldP spid="67" grpId="0"/>
      <p:bldP spid="69" grpId="0"/>
      <p:bldP spid="71" grpId="0"/>
      <p:bldP spid="73" grpId="0"/>
      <p:bldP spid="84" grpId="0" animBg="1"/>
      <p:bldP spid="85" grpId="0"/>
      <p:bldP spid="89" grpId="0"/>
      <p:bldP spid="91" grpId="0"/>
      <p:bldP spid="94" grpId="0" animBg="1"/>
      <p:bldP spid="10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gradFill>
            <a:gsLst>
              <a:gs pos="0">
                <a:srgbClr val="00B050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88392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4800" y="6477000"/>
            <a:ext cx="88392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7543800" y="-6858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হর ছোট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85800" y="609600"/>
            <a:ext cx="701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মুখে মুখে উত্তর দাওঃ 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315200" y="3810000"/>
            <a:ext cx="114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৪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7543800" y="3962400"/>
            <a:ext cx="6096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467600" y="3276600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২ </a:t>
            </a:r>
            <a:r>
              <a:rPr lang="bn-BD" sz="2400" dirty="0" smtClean="0"/>
              <a:t> </a:t>
            </a:r>
            <a:endParaRPr lang="en-US" sz="2400" dirty="0"/>
          </a:p>
        </p:txBody>
      </p:sp>
      <p:pic>
        <p:nvPicPr>
          <p:cNvPr id="68" name="Picture 67" descr="mango.jpg"/>
          <p:cNvPicPr>
            <a:picLocks noChangeAspect="1"/>
          </p:cNvPicPr>
          <p:nvPr/>
        </p:nvPicPr>
        <p:blipFill>
          <a:blip r:embed="rId3" cstate="print">
            <a:lum bright="10000" contrast="40000"/>
          </a:blip>
          <a:srcRect b="6667"/>
          <a:stretch>
            <a:fillRect/>
          </a:stretch>
        </p:blipFill>
        <p:spPr>
          <a:xfrm>
            <a:off x="7162800" y="2057400"/>
            <a:ext cx="1188720" cy="792480"/>
          </a:xfrm>
          <a:prstGeom prst="rect">
            <a:avLst/>
          </a:prstGeom>
        </p:spPr>
      </p:pic>
      <p:sp>
        <p:nvSpPr>
          <p:cNvPr id="69" name="Right Arrow 68"/>
          <p:cNvSpPr/>
          <p:nvPr/>
        </p:nvSpPr>
        <p:spPr>
          <a:xfrm>
            <a:off x="381000" y="2209800"/>
            <a:ext cx="533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838200" y="2133600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ভগ্নাংশ কাকে বলে?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2" name="Right Arrow 71"/>
          <p:cNvSpPr/>
          <p:nvPr/>
        </p:nvSpPr>
        <p:spPr>
          <a:xfrm>
            <a:off x="381000" y="3581400"/>
            <a:ext cx="533400" cy="4572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914400" y="35052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একটি ভগ্নাংশে হর ও লবের অবস্থান কোথায়?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304800" y="4953000"/>
            <a:ext cx="533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4400" y="495300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লব ৩ ও হর ৫ হলে ভগ্নাংশটি কত?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96200" y="4800600"/>
            <a:ext cx="114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৩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96200" y="5181600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৫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7543800" y="5334000"/>
            <a:ext cx="685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7" grpId="0"/>
      <p:bldP spid="69" grpId="0" animBg="1"/>
      <p:bldP spid="71" grpId="0"/>
      <p:bldP spid="72" grpId="0" animBg="1"/>
      <p:bldP spid="73" grpId="0"/>
      <p:bldP spid="17" grpId="0" animBg="1"/>
      <p:bldP spid="18" grpId="0"/>
      <p:bldP spid="19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47000">
              <a:srgbClr val="00B0F0"/>
            </a:gs>
            <a:gs pos="100000">
              <a:schemeClr val="accent4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161" y="3082752"/>
            <a:ext cx="8809679" cy="3554819"/>
          </a:xfrm>
          <a:prstGeom prst="rect">
            <a:avLst/>
          </a:prstGeom>
          <a:solidFill>
            <a:srgbClr val="FF99CC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5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sz="4500" dirty="0" err="1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সোহাগ</a:t>
            </a:r>
            <a:r>
              <a:rPr lang="en-US" sz="450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r>
              <a:rPr lang="en-US" sz="450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500" dirty="0" err="1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bn-IN" sz="450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কারি </a:t>
            </a:r>
            <a:r>
              <a:rPr lang="bn-IN" sz="45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  <a:p>
            <a:pPr algn="ctr"/>
            <a:r>
              <a:rPr lang="en-US" sz="4500" dirty="0" err="1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দাউদপুর</a:t>
            </a:r>
            <a:r>
              <a:rPr lang="en-US" sz="450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50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 </a:t>
            </a:r>
            <a:r>
              <a:rPr lang="bn-IN" sz="45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প্রাঃ বিদ্যালয়।</a:t>
            </a:r>
          </a:p>
          <a:p>
            <a:pPr algn="ctr"/>
            <a:r>
              <a:rPr lang="en-US" sz="4500" dirty="0" err="1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নবাবগঞ্জ</a:t>
            </a:r>
            <a:r>
              <a:rPr lang="bn-IN" sz="450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500" dirty="0" err="1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দিনাজ</a:t>
            </a:r>
            <a:r>
              <a:rPr lang="bn-IN" sz="450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পুর।</a:t>
            </a:r>
            <a:r>
              <a:rPr lang="en-US" sz="450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500" dirty="0" smtClean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50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5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524000" y="762000"/>
            <a:ext cx="6096000" cy="1066800"/>
          </a:xfrm>
          <a:prstGeom prst="ellipse">
            <a:avLst/>
          </a:prstGeom>
          <a:solidFill>
            <a:srgbClr val="FF99CC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00206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800" dirty="0" smtClean="0">
                <a:solidFill>
                  <a:srgbClr val="00206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800" dirty="0" smtClean="0">
                <a:solidFill>
                  <a:srgbClr val="00206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00206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13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rgbClr val="FF00FF"/>
                </a:solidFill>
              </a:rPr>
              <a:t>  </a:t>
            </a:r>
            <a:endParaRPr lang="en-US" dirty="0">
              <a:solidFill>
                <a:srgbClr val="FF00FF"/>
              </a:solidFill>
            </a:endParaRPr>
          </a:p>
        </p:txBody>
      </p:sp>
      <p:pic>
        <p:nvPicPr>
          <p:cNvPr id="9" name="Picture 8" descr="10403442-half-a-watermelon.jpg"/>
          <p:cNvPicPr>
            <a:picLocks noChangeAspect="1"/>
          </p:cNvPicPr>
          <p:nvPr/>
        </p:nvPicPr>
        <p:blipFill>
          <a:blip r:embed="rId2" cstate="print"/>
          <a:srcRect l="6667" t="2291" r="8333" b="3780"/>
          <a:stretch>
            <a:fillRect/>
          </a:stretch>
        </p:blipFill>
        <p:spPr>
          <a:xfrm>
            <a:off x="2667000" y="1447799"/>
            <a:ext cx="4114800" cy="3307977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0" name="TextBox 9"/>
          <p:cNvSpPr txBox="1"/>
          <p:nvPr/>
        </p:nvSpPr>
        <p:spPr>
          <a:xfrm>
            <a:off x="2971800" y="21336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7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2400" y="33528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১৫ মিনিট 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7405468" y="3132408"/>
            <a:ext cx="818272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(ঘ)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515728" y="3124200"/>
            <a:ext cx="818272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(গ)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gradFill>
            <a:gsLst>
              <a:gs pos="0">
                <a:srgbClr val="00B050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88392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4800" y="6477000"/>
            <a:ext cx="88392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7543800" y="-6858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হর ছোট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81000" y="533400"/>
            <a:ext cx="6248400" cy="914400"/>
          </a:xfrm>
          <a:prstGeom prst="round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দলগত কাজঃ  </a:t>
            </a:r>
            <a:r>
              <a:rPr lang="bn-BD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৫ মিনিট) </a:t>
            </a:r>
            <a:endParaRPr lang="en-US" sz="2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0928" y="1676400"/>
            <a:ext cx="83058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চিত্রগুলোর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ভগ্নাংশের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Merge 8"/>
          <p:cNvSpPr/>
          <p:nvPr/>
        </p:nvSpPr>
        <p:spPr>
          <a:xfrm>
            <a:off x="457200" y="3685736"/>
            <a:ext cx="1600200" cy="1600200"/>
          </a:xfrm>
          <a:prstGeom prst="flowChartMerg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Extract 9"/>
          <p:cNvSpPr/>
          <p:nvPr/>
        </p:nvSpPr>
        <p:spPr>
          <a:xfrm>
            <a:off x="838200" y="3685736"/>
            <a:ext cx="838200" cy="762000"/>
          </a:xfrm>
          <a:prstGeom prst="flowChartExtra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Extract 10"/>
          <p:cNvSpPr/>
          <p:nvPr/>
        </p:nvSpPr>
        <p:spPr>
          <a:xfrm rot="3564512">
            <a:off x="1368019" y="3553710"/>
            <a:ext cx="775520" cy="643831"/>
          </a:xfrm>
          <a:prstGeom prst="flowChartExtra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Merge 13"/>
          <p:cNvSpPr/>
          <p:nvPr/>
        </p:nvSpPr>
        <p:spPr>
          <a:xfrm>
            <a:off x="886264" y="4467664"/>
            <a:ext cx="762000" cy="762000"/>
          </a:xfrm>
          <a:prstGeom prst="flowChartMerge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2286000" y="3719732"/>
          <a:ext cx="198120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0400"/>
                <a:gridCol w="660400"/>
                <a:gridCol w="660400"/>
              </a:tblGrid>
              <a:tr h="370840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66FF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66FF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66FF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66FF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66FF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66FF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66FF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solidFill>
                          <a:srgbClr val="66FF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66FF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43" name="Group 42"/>
          <p:cNvGrpSpPr/>
          <p:nvPr/>
        </p:nvGrpSpPr>
        <p:grpSpPr>
          <a:xfrm>
            <a:off x="4620064" y="3733800"/>
            <a:ext cx="2209800" cy="1557996"/>
            <a:chOff x="4495800" y="3733800"/>
            <a:chExt cx="2209800" cy="1557996"/>
          </a:xfrm>
        </p:grpSpPr>
        <p:sp>
          <p:nvSpPr>
            <p:cNvPr id="22" name="Isosceles Triangle 21"/>
            <p:cNvSpPr/>
            <p:nvPr/>
          </p:nvSpPr>
          <p:spPr>
            <a:xfrm>
              <a:off x="4513380" y="3733800"/>
              <a:ext cx="2192220" cy="1552136"/>
            </a:xfrm>
            <a:prstGeom prst="triangle">
              <a:avLst>
                <a:gd name="adj" fmla="val 0"/>
              </a:avLst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515728" y="4191000"/>
              <a:ext cx="685800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523936" y="4738468"/>
              <a:ext cx="685800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209736" y="4738468"/>
              <a:ext cx="685800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4495800" y="4191000"/>
              <a:ext cx="1371600" cy="1066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4495800" y="4724400"/>
              <a:ext cx="699868" cy="533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Isosceles Triangle 36"/>
            <p:cNvSpPr/>
            <p:nvPr/>
          </p:nvSpPr>
          <p:spPr>
            <a:xfrm>
              <a:off x="4523936" y="4738468"/>
              <a:ext cx="671732" cy="533400"/>
            </a:xfrm>
            <a:prstGeom prst="triangle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Isosceles Triangle 37"/>
            <p:cNvSpPr/>
            <p:nvPr/>
          </p:nvSpPr>
          <p:spPr>
            <a:xfrm>
              <a:off x="4509868" y="3733800"/>
              <a:ext cx="609600" cy="457200"/>
            </a:xfrm>
            <a:prstGeom prst="triangle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Isosceles Triangle 38"/>
            <p:cNvSpPr/>
            <p:nvPr/>
          </p:nvSpPr>
          <p:spPr>
            <a:xfrm>
              <a:off x="5223804" y="4205068"/>
              <a:ext cx="643596" cy="533400"/>
            </a:xfrm>
            <a:prstGeom prst="triangle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Isosceles Triangle 39"/>
            <p:cNvSpPr/>
            <p:nvPr/>
          </p:nvSpPr>
          <p:spPr>
            <a:xfrm>
              <a:off x="5901396" y="4730260"/>
              <a:ext cx="790136" cy="561536"/>
            </a:xfrm>
            <a:prstGeom prst="triangle">
              <a:avLst>
                <a:gd name="adj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6976404" y="3742008"/>
          <a:ext cx="167640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"/>
                <a:gridCol w="419100"/>
                <a:gridCol w="419100"/>
                <a:gridCol w="419100"/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24D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24D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24D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832340" y="3014004"/>
            <a:ext cx="818272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(ক)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799472" y="3042140"/>
            <a:ext cx="818272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(খ)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731364" y="5147998"/>
            <a:ext cx="1145500" cy="1367694"/>
            <a:chOff x="913150" y="2840796"/>
            <a:chExt cx="1145500" cy="1367694"/>
          </a:xfrm>
        </p:grpSpPr>
        <p:sp>
          <p:nvSpPr>
            <p:cNvPr id="49" name="TextBox 48"/>
            <p:cNvSpPr txBox="1"/>
            <p:nvPr/>
          </p:nvSpPr>
          <p:spPr>
            <a:xfrm>
              <a:off x="913150" y="284079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>
                  <a:latin typeface="NikoshBAN" pitchFamily="2" charset="0"/>
                  <a:cs typeface="NikoshBAN" pitchFamily="2" charset="0"/>
                </a:rPr>
                <a:t>২</a:t>
              </a:r>
              <a:endParaRPr lang="en-US" sz="5000" dirty="0">
                <a:latin typeface="Nikosh2" pitchFamily="2" charset="0"/>
                <a:cs typeface="Nikosh2" pitchFamily="2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15650" y="33467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>
                  <a:latin typeface="NikoshBAN" pitchFamily="2" charset="0"/>
                  <a:cs typeface="NikoshBAN" pitchFamily="2" charset="0"/>
                </a:rPr>
                <a:t>৪</a:t>
              </a:r>
              <a:endParaRPr lang="en-US" sz="50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2768836" y="5175740"/>
            <a:ext cx="1145500" cy="1367694"/>
            <a:chOff x="913150" y="2840796"/>
            <a:chExt cx="1145500" cy="1367694"/>
          </a:xfrm>
        </p:grpSpPr>
        <p:sp>
          <p:nvSpPr>
            <p:cNvPr id="53" name="TextBox 52"/>
            <p:cNvSpPr txBox="1"/>
            <p:nvPr/>
          </p:nvSpPr>
          <p:spPr>
            <a:xfrm>
              <a:off x="913150" y="284079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>
                  <a:latin typeface="NikoshBAN" pitchFamily="2" charset="0"/>
                  <a:cs typeface="NikoshBAN" pitchFamily="2" charset="0"/>
                </a:rPr>
                <a:t>8</a:t>
              </a:r>
              <a:endParaRPr lang="en-US" sz="5000" dirty="0">
                <a:latin typeface="Nikosh2" pitchFamily="2" charset="0"/>
                <a:cs typeface="Nikosh2" pitchFamily="2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915650" y="33467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>
                  <a:latin typeface="NikoshBAN" pitchFamily="2" charset="0"/>
                  <a:cs typeface="NikoshBAN" pitchFamily="2" charset="0"/>
                </a:rPr>
                <a:t>৯</a:t>
              </a:r>
              <a:endParaRPr lang="en-US" sz="50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5054836" y="5167532"/>
            <a:ext cx="1145500" cy="1367694"/>
            <a:chOff x="913150" y="2840796"/>
            <a:chExt cx="1145500" cy="1367694"/>
          </a:xfrm>
        </p:grpSpPr>
        <p:sp>
          <p:nvSpPr>
            <p:cNvPr id="57" name="TextBox 56"/>
            <p:cNvSpPr txBox="1"/>
            <p:nvPr/>
          </p:nvSpPr>
          <p:spPr>
            <a:xfrm>
              <a:off x="913150" y="284079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>
                  <a:latin typeface="NikoshBAN" pitchFamily="2" charset="0"/>
                  <a:cs typeface="NikoshBAN" pitchFamily="2" charset="0"/>
                </a:rPr>
                <a:t>৪</a:t>
              </a:r>
              <a:endParaRPr lang="en-US" sz="5000" dirty="0">
                <a:latin typeface="Nikosh2" pitchFamily="2" charset="0"/>
                <a:cs typeface="Nikosh2" pitchFamily="2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915650" y="33467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>
                  <a:latin typeface="NikoshBAN" pitchFamily="2" charset="0"/>
                  <a:cs typeface="NikoshBAN" pitchFamily="2" charset="0"/>
                </a:rPr>
                <a:t>৯</a:t>
              </a:r>
              <a:endParaRPr lang="en-US" sz="50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7427592" y="5153464"/>
            <a:ext cx="1145500" cy="1367694"/>
            <a:chOff x="913150" y="2840796"/>
            <a:chExt cx="1145500" cy="1367694"/>
          </a:xfrm>
        </p:grpSpPr>
        <p:sp>
          <p:nvSpPr>
            <p:cNvPr id="61" name="TextBox 60"/>
            <p:cNvSpPr txBox="1"/>
            <p:nvPr/>
          </p:nvSpPr>
          <p:spPr>
            <a:xfrm>
              <a:off x="913150" y="284079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>
                  <a:latin typeface="NikoshBAN" pitchFamily="2" charset="0"/>
                  <a:cs typeface="NikoshBAN" pitchFamily="2" charset="0"/>
                </a:rPr>
                <a:t>৩</a:t>
              </a:r>
              <a:endParaRPr lang="en-US" sz="5000" dirty="0">
                <a:latin typeface="Nikosh2" pitchFamily="2" charset="0"/>
                <a:cs typeface="Nikosh2" pitchFamily="2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915650" y="3346716"/>
              <a:ext cx="1143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>
                  <a:latin typeface="NikoshBAN" pitchFamily="2" charset="0"/>
                  <a:cs typeface="NikoshBAN" pitchFamily="2" charset="0"/>
                </a:rPr>
                <a:t>৪</a:t>
              </a:r>
              <a:endParaRPr lang="en-US" sz="50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1143000" y="3536430"/>
              <a:ext cx="685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gradFill>
            <a:gsLst>
              <a:gs pos="0">
                <a:srgbClr val="00B050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88392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7543800" y="-6858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হর ছোট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5" name="Rounded Rectangle 114"/>
          <p:cNvSpPr/>
          <p:nvPr/>
        </p:nvSpPr>
        <p:spPr>
          <a:xfrm>
            <a:off x="381000" y="533400"/>
            <a:ext cx="5492260" cy="9144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জোড়ায় কাজঃ </a:t>
            </a:r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৫ মিনিট) 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57200" y="1676400"/>
            <a:ext cx="83058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দেখে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ভগ্নাংশগুলো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57200" y="2743200"/>
            <a:ext cx="25908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3276600" y="2757268"/>
            <a:ext cx="25908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096000" y="2771336"/>
            <a:ext cx="25908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463060" y="4763092"/>
            <a:ext cx="25908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3282460" y="4777160"/>
            <a:ext cx="25908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6101860" y="4791228"/>
            <a:ext cx="25908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615460" y="2959684"/>
          <a:ext cx="228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0"/>
                <a:gridCol w="285750"/>
                <a:gridCol w="285750"/>
                <a:gridCol w="285750"/>
                <a:gridCol w="285750"/>
                <a:gridCol w="285750"/>
                <a:gridCol w="285750"/>
                <a:gridCol w="28575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609600" y="4896728"/>
          <a:ext cx="228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 l="49612" t="79412" r="37210"/>
          <a:stretch>
            <a:fillRect/>
          </a:stretch>
        </p:blipFill>
        <p:spPr bwMode="auto">
          <a:xfrm>
            <a:off x="6194476" y="2911424"/>
            <a:ext cx="12954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3457136" y="2949524"/>
          <a:ext cx="2271933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7311"/>
                <a:gridCol w="757311"/>
                <a:gridCol w="757311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6262468" y="5001064"/>
          <a:ext cx="14478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600"/>
                <a:gridCol w="482600"/>
                <a:gridCol w="482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3C1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3C1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 l="49483" t="40588" r="40181" b="41765"/>
          <a:stretch>
            <a:fillRect/>
          </a:stretch>
        </p:blipFill>
        <p:spPr bwMode="auto">
          <a:xfrm>
            <a:off x="3477064" y="4876800"/>
            <a:ext cx="121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7" name="Group 36"/>
          <p:cNvGrpSpPr/>
          <p:nvPr/>
        </p:nvGrpSpPr>
        <p:grpSpPr>
          <a:xfrm>
            <a:off x="1252274" y="3535619"/>
            <a:ext cx="929390" cy="932045"/>
            <a:chOff x="2133600" y="457200"/>
            <a:chExt cx="929390" cy="932045"/>
          </a:xfrm>
        </p:grpSpPr>
        <p:sp>
          <p:nvSpPr>
            <p:cNvPr id="38" name="TextBox 37"/>
            <p:cNvSpPr txBox="1"/>
            <p:nvPr/>
          </p:nvSpPr>
          <p:spPr>
            <a:xfrm>
              <a:off x="2133600" y="45720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7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148590" y="80447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৮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2363450" y="914400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4136154" y="3567332"/>
            <a:ext cx="929390" cy="932045"/>
            <a:chOff x="2133600" y="457200"/>
            <a:chExt cx="929390" cy="932045"/>
          </a:xfrm>
        </p:grpSpPr>
        <p:sp>
          <p:nvSpPr>
            <p:cNvPr id="42" name="TextBox 41"/>
            <p:cNvSpPr txBox="1"/>
            <p:nvPr/>
          </p:nvSpPr>
          <p:spPr>
            <a:xfrm>
              <a:off x="2133600" y="45720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4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148590" y="80447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6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2363450" y="914400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4765682" y="5121751"/>
            <a:ext cx="929390" cy="932045"/>
            <a:chOff x="2133600" y="457200"/>
            <a:chExt cx="929390" cy="932045"/>
          </a:xfrm>
        </p:grpSpPr>
        <p:sp>
          <p:nvSpPr>
            <p:cNvPr id="46" name="TextBox 45"/>
            <p:cNvSpPr txBox="1"/>
            <p:nvPr/>
          </p:nvSpPr>
          <p:spPr>
            <a:xfrm>
              <a:off x="2133600" y="45720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৩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148590" y="80447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৫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2363450" y="914400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7556946" y="3132408"/>
            <a:ext cx="929390" cy="932045"/>
            <a:chOff x="2133600" y="457200"/>
            <a:chExt cx="929390" cy="932045"/>
          </a:xfrm>
        </p:grpSpPr>
        <p:sp>
          <p:nvSpPr>
            <p:cNvPr id="50" name="TextBox 49"/>
            <p:cNvSpPr txBox="1"/>
            <p:nvPr/>
          </p:nvSpPr>
          <p:spPr>
            <a:xfrm>
              <a:off x="2133600" y="45720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১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148590" y="80447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৪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2363450" y="914400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7884944" y="5277728"/>
            <a:ext cx="929390" cy="932045"/>
            <a:chOff x="2133600" y="457200"/>
            <a:chExt cx="929390" cy="932045"/>
          </a:xfrm>
        </p:grpSpPr>
        <p:sp>
          <p:nvSpPr>
            <p:cNvPr id="55" name="TextBox 54"/>
            <p:cNvSpPr txBox="1"/>
            <p:nvPr/>
          </p:nvSpPr>
          <p:spPr>
            <a:xfrm>
              <a:off x="2133600" y="45720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২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148590" y="80447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3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2363450" y="914400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1295400" y="5539095"/>
            <a:ext cx="929390" cy="932045"/>
            <a:chOff x="2133600" y="457200"/>
            <a:chExt cx="929390" cy="932045"/>
          </a:xfrm>
        </p:grpSpPr>
        <p:sp>
          <p:nvSpPr>
            <p:cNvPr id="60" name="TextBox 59"/>
            <p:cNvSpPr txBox="1"/>
            <p:nvPr/>
          </p:nvSpPr>
          <p:spPr>
            <a:xfrm>
              <a:off x="2133600" y="45720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৭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148590" y="80447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10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2363450" y="914400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gradFill>
            <a:gsLst>
              <a:gs pos="0">
                <a:srgbClr val="00B050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88392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4800" y="6477000"/>
            <a:ext cx="88392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7543800" y="-6858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হর ছোট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5" name="Rounded Rectangle 114"/>
          <p:cNvSpPr/>
          <p:nvPr/>
        </p:nvSpPr>
        <p:spPr>
          <a:xfrm>
            <a:off x="381000" y="533400"/>
            <a:ext cx="4114800" cy="9144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একাকি কাজঃ </a:t>
            </a:r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৫ মিনিট) 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1000" y="1845993"/>
            <a:ext cx="8305800" cy="646331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প্রদত্ত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৭০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 l="10853" t="14286" r="24534" b="47619"/>
          <a:stretch>
            <a:fillRect/>
          </a:stretch>
        </p:blipFill>
        <p:spPr bwMode="auto">
          <a:xfrm>
            <a:off x="762000" y="3024560"/>
            <a:ext cx="7603208" cy="29190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gradFill>
            <a:gsLst>
              <a:gs pos="0">
                <a:srgbClr val="00B050"/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88392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rgbClr val="00B050"/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4800" y="6477000"/>
            <a:ext cx="8839200" cy="381000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rgbClr val="00B050"/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7543800" y="-6858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হর ছোট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5" name="Rounded Rectangle 114"/>
          <p:cNvSpPr/>
          <p:nvPr/>
        </p:nvSpPr>
        <p:spPr>
          <a:xfrm>
            <a:off x="381000" y="533400"/>
            <a:ext cx="4114800" cy="9144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একাকি কাজঃ </a:t>
            </a:r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৫ মিনিট) 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1340" y="1845993"/>
            <a:ext cx="2514600" cy="646331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Untitled.jpg"/>
          <p:cNvPicPr>
            <a:picLocks noChangeAspect="1"/>
          </p:cNvPicPr>
          <p:nvPr/>
        </p:nvPicPr>
        <p:blipFill>
          <a:blip r:embed="rId3" cstate="print"/>
          <a:srcRect r="40000" b="48184"/>
          <a:stretch>
            <a:fillRect/>
          </a:stretch>
        </p:blipFill>
        <p:spPr>
          <a:xfrm>
            <a:off x="499404" y="2847536"/>
            <a:ext cx="8076887" cy="32004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&quot;No&quot; Symbol 14"/>
          <p:cNvSpPr/>
          <p:nvPr/>
        </p:nvSpPr>
        <p:spPr>
          <a:xfrm>
            <a:off x="1143000" y="685800"/>
            <a:ext cx="457200" cy="533400"/>
          </a:xfrm>
          <a:prstGeom prst="noSmoking">
            <a:avLst/>
          </a:prstGeom>
          <a:ln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chilly" dir="t"/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ross 15"/>
          <p:cNvSpPr/>
          <p:nvPr/>
        </p:nvSpPr>
        <p:spPr>
          <a:xfrm>
            <a:off x="457200" y="914400"/>
            <a:ext cx="609600" cy="457200"/>
          </a:xfrm>
          <a:prstGeom prst="plus">
            <a:avLst/>
          </a:prstGeom>
          <a:ln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chilly" dir="t"/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ivision 16"/>
          <p:cNvSpPr/>
          <p:nvPr/>
        </p:nvSpPr>
        <p:spPr>
          <a:xfrm>
            <a:off x="457200" y="304800"/>
            <a:ext cx="762000" cy="609600"/>
          </a:xfrm>
          <a:prstGeom prst="mathDivide">
            <a:avLst/>
          </a:prstGeom>
          <a:ln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chilly" dir="t"/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oyota Prius hybrid car in front of CoolTek house, Melaka, Malaysia, May 2007.jpg"/>
          <p:cNvPicPr>
            <a:picLocks noChangeAspect="1"/>
          </p:cNvPicPr>
          <p:nvPr/>
        </p:nvPicPr>
        <p:blipFill>
          <a:blip r:embed="rId2" cstate="print">
            <a:lum bright="10000" contrast="40000"/>
          </a:blip>
          <a:stretch>
            <a:fillRect/>
          </a:stretch>
        </p:blipFill>
        <p:spPr>
          <a:xfrm>
            <a:off x="6096000" y="4495800"/>
            <a:ext cx="2743200" cy="2057400"/>
          </a:xfrm>
          <a:prstGeom prst="ellipse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43200" y="4114800"/>
            <a:ext cx="152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৭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,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590800" y="4343400"/>
            <a:ext cx="762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667000" y="3429000"/>
            <a:ext cx="1143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2000" dirty="0" smtClean="0"/>
              <a:t> 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3886200" y="419100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১২,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886200" y="4343400"/>
            <a:ext cx="762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886200" y="358140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৬</a:t>
            </a:r>
            <a:r>
              <a:rPr lang="bn-BD" sz="2400" b="1" dirty="0" smtClean="0"/>
              <a:t> </a:t>
            </a:r>
            <a:endParaRPr lang="en-US" sz="2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181600" y="4114800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৯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5105400" y="4343400"/>
            <a:ext cx="533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105400" y="3505200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3200" dirty="0" smtClean="0"/>
              <a:t> </a:t>
            </a:r>
            <a:endParaRPr lang="en-US" sz="3200" dirty="0"/>
          </a:p>
        </p:txBody>
      </p:sp>
      <p:sp>
        <p:nvSpPr>
          <p:cNvPr id="32" name="TextBox 31"/>
          <p:cNvSpPr txBox="1"/>
          <p:nvPr/>
        </p:nvSpPr>
        <p:spPr>
          <a:xfrm>
            <a:off x="685800" y="1905000"/>
            <a:ext cx="8153400" cy="132343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20700" indent="-520700">
              <a:buFont typeface="Wingdings" pitchFamily="2" charset="2"/>
              <a:buChar char="q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নিচের ভগ্নাংশগুলো চিত্রের সাহায্যে প্রকাশ করে আনবে।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43200" y="304800"/>
            <a:ext cx="4343400" cy="9394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বাড়ির কাজঃ 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us 18"/>
          <p:cNvSpPr/>
          <p:nvPr/>
        </p:nvSpPr>
        <p:spPr>
          <a:xfrm>
            <a:off x="3810000" y="533400"/>
            <a:ext cx="914400" cy="914400"/>
          </a:xfrm>
          <a:prstGeom prst="mathPlus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ivision 19"/>
          <p:cNvSpPr/>
          <p:nvPr/>
        </p:nvSpPr>
        <p:spPr>
          <a:xfrm>
            <a:off x="3581400" y="3810000"/>
            <a:ext cx="914400" cy="914400"/>
          </a:xfrm>
          <a:prstGeom prst="mathDivide">
            <a:avLst/>
          </a:prstGeom>
          <a:ln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ultiply 25"/>
          <p:cNvSpPr/>
          <p:nvPr/>
        </p:nvSpPr>
        <p:spPr>
          <a:xfrm>
            <a:off x="609600" y="5181600"/>
            <a:ext cx="914400" cy="914400"/>
          </a:xfrm>
          <a:prstGeom prst="mathMultiply">
            <a:avLst/>
          </a:prstGeom>
          <a:ln w="57150">
            <a:solidFill>
              <a:srgbClr val="66FFFF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Minus 27"/>
          <p:cNvSpPr/>
          <p:nvPr/>
        </p:nvSpPr>
        <p:spPr>
          <a:xfrm>
            <a:off x="6858000" y="4419600"/>
            <a:ext cx="914400" cy="914400"/>
          </a:xfrm>
          <a:prstGeom prst="mathMinu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loud 37"/>
          <p:cNvSpPr/>
          <p:nvPr/>
        </p:nvSpPr>
        <p:spPr>
          <a:xfrm>
            <a:off x="1600200" y="1447800"/>
            <a:ext cx="5943600" cy="4191000"/>
          </a:xfrm>
          <a:prstGeom prst="cloud">
            <a:avLst/>
          </a:prstGeom>
          <a:ln w="76200"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eflate">
              <a:avLst/>
            </a:prstTxWarp>
          </a:bodyPr>
          <a:lstStyle/>
          <a:p>
            <a:pPr algn="ctr"/>
            <a:r>
              <a:rPr lang="bn-BD" sz="7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8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565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35000">
                <a:schemeClr val="tx2">
                  <a:lumMod val="20000"/>
                  <a:lumOff val="8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35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rgbClr val="FF00FF"/>
                </a:solidFill>
              </a:rPr>
              <a:t>  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28800" y="304800"/>
            <a:ext cx="6019800" cy="91440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>
              <a:buFont typeface="Wingdings" pitchFamily="2" charset="2"/>
              <a:buChar char="v"/>
            </a:pPr>
            <a:r>
              <a:rPr lang="bn-BD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6665" y="1537252"/>
            <a:ext cx="7543800" cy="415498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চতুর্থ </a:t>
            </a:r>
          </a:p>
          <a:p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গণিত </a:t>
            </a:r>
          </a:p>
          <a:p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মূলপাঠ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‘সাধারণ ভগ্নাংশ’  </a:t>
            </a:r>
          </a:p>
          <a:p>
            <a:r>
              <a:rPr lang="bn-BD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বিশেষ পাঠ </a:t>
            </a:r>
            <a:r>
              <a:rPr lang="bn-BD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–</a:t>
            </a:r>
            <a:r>
              <a:rPr lang="bn-BD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প্রকৃত ভগ্নাংশ</a:t>
            </a:r>
          </a:p>
          <a:p>
            <a:r>
              <a:rPr lang="bn-BD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৪৫ মিনিট  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70000">
                <a:srgbClr val="FFCCCC"/>
              </a:gs>
              <a:gs pos="0">
                <a:srgbClr val="99FF99"/>
              </a:gs>
            </a:gsLst>
            <a:lin ang="13500000" scaled="1"/>
          </a:gra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381000"/>
            <a:ext cx="7162800" cy="76944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পাঠশেষে শিশুরা যা শিখবেঃ 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2667000"/>
            <a:ext cx="716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09600" y="1143000"/>
            <a:ext cx="73152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38200" y="1997616"/>
            <a:ext cx="7848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463550" algn="just">
              <a:buFont typeface="Wingdings" pitchFamily="2" charset="2"/>
              <a:buChar char="Ø"/>
            </a:pPr>
            <a:r>
              <a:rPr lang="bn-BD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ভগ্নাংশ চিনে হর ও লবের অবস্থান সনাক্ত করতে পারবে। </a:t>
            </a:r>
            <a:endParaRPr lang="bn-IN" sz="4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63550" indent="-463550" algn="just">
              <a:buFont typeface="Wingdings" pitchFamily="2" charset="2"/>
              <a:buChar char="Ø"/>
            </a:pPr>
            <a:endParaRPr lang="bn-BD" sz="4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6263" indent="-576263">
              <a:buFont typeface="Wingdings" pitchFamily="2" charset="2"/>
              <a:buChar char="Ø"/>
            </a:pP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প্রকৃত ভগ্নাংশ চিনে বলতে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762000" y="6096000"/>
            <a:ext cx="7162800" cy="228600"/>
          </a:xfrm>
          <a:prstGeom prst="rightArrow">
            <a:avLst/>
          </a:prstGeom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62200" y="53340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আবেগ সৃষ্টিঃ </a:t>
            </a:r>
            <a:r>
              <a:rPr lang="bn-BD" sz="4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(২ </a:t>
            </a:r>
            <a:r>
              <a:rPr lang="bn-BD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মিনিট) </a:t>
            </a:r>
            <a:endParaRPr lang="en-US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32-Point Star 5"/>
          <p:cNvSpPr/>
          <p:nvPr/>
        </p:nvSpPr>
        <p:spPr>
          <a:xfrm>
            <a:off x="2590800" y="1676400"/>
            <a:ext cx="4267200" cy="4038600"/>
          </a:xfrm>
          <a:prstGeom prst="star32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6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ছড়া </a:t>
            </a:r>
          </a:p>
          <a:p>
            <a:pPr algn="ctr"/>
            <a:r>
              <a:rPr lang="bn-BD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</a:p>
          <a:p>
            <a:pPr algn="ctr"/>
            <a:r>
              <a:rPr lang="bn-BD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</a:p>
          <a:p>
            <a:pPr algn="ctr"/>
            <a:r>
              <a:rPr lang="bn-BD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35000">
                <a:schemeClr val="bg1"/>
              </a:gs>
              <a:gs pos="100000">
                <a:srgbClr val="92D050"/>
              </a:gs>
            </a:gsLst>
            <a:lin ang="18900000" scaled="1"/>
            <a:tileRect/>
          </a:gra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আস্ত কলা দু’ভাগ করলে </a:t>
            </a:r>
          </a:p>
          <a:p>
            <a:pPr algn="ctr"/>
            <a:r>
              <a:rPr lang="bn-BD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হবে দুইয়ের এক,</a:t>
            </a:r>
          </a:p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একেই বলে ভগ্নাংশ </a:t>
            </a:r>
          </a:p>
          <a:p>
            <a:pPr algn="ctr"/>
            <a:r>
              <a:rPr lang="bn-BD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ওরে সবাই দেখ। </a:t>
            </a:r>
          </a:p>
          <a:p>
            <a:pPr algn="ctr"/>
            <a:endParaRPr lang="bn-BD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যোগ-বিয়োগ, গুণ-ভাগ</a:t>
            </a:r>
          </a:p>
          <a:p>
            <a:pPr algn="ctr"/>
            <a:r>
              <a:rPr lang="bn-BD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শিখতে অনেক মজা,</a:t>
            </a:r>
          </a:p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 শিখবো ভগ্নাংশ </a:t>
            </a:r>
          </a:p>
          <a:p>
            <a:pPr algn="ctr"/>
            <a:r>
              <a:rPr lang="bn-BD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হবো অংক-রাজা।। </a:t>
            </a:r>
          </a:p>
        </p:txBody>
      </p:sp>
      <p:pic>
        <p:nvPicPr>
          <p:cNvPr id="4" name="Picture 3" descr="gsuijgdxbkji7r.jpg"/>
          <p:cNvPicPr>
            <a:picLocks noChangeAspect="1"/>
          </p:cNvPicPr>
          <p:nvPr/>
        </p:nvPicPr>
        <p:blipFill>
          <a:blip r:embed="rId2" cstate="print">
            <a:lum bright="10000" contrast="40000"/>
          </a:blip>
          <a:srcRect t="42735" r="45513"/>
          <a:stretch>
            <a:fillRect/>
          </a:stretch>
        </p:blipFill>
        <p:spPr>
          <a:xfrm rot="4972286" flipH="1">
            <a:off x="200271" y="5809784"/>
            <a:ext cx="853247" cy="527204"/>
          </a:xfrm>
          <a:prstGeom prst="rect">
            <a:avLst/>
          </a:prstGeom>
        </p:spPr>
      </p:pic>
      <p:pic>
        <p:nvPicPr>
          <p:cNvPr id="7" name="Picture 6" descr="gsuijgdxbkji7r.jpg"/>
          <p:cNvPicPr>
            <a:picLocks noChangeAspect="1"/>
          </p:cNvPicPr>
          <p:nvPr/>
        </p:nvPicPr>
        <p:blipFill>
          <a:blip r:embed="rId2" cstate="print">
            <a:lum bright="10000" contrast="40000"/>
          </a:blip>
          <a:srcRect l="51282" t="26709"/>
          <a:stretch>
            <a:fillRect/>
          </a:stretch>
        </p:blipFill>
        <p:spPr>
          <a:xfrm rot="5027797" flipH="1">
            <a:off x="132320" y="4892243"/>
            <a:ext cx="840226" cy="560151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391400" y="1143000"/>
            <a:ext cx="1295400" cy="1219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772400" y="1752600"/>
            <a:ext cx="533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772400" y="16764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67600" y="1219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10403442-half-a-watermelon.jp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762000" y="762000"/>
            <a:ext cx="1371600" cy="997838"/>
          </a:xfrm>
          <a:prstGeom prst="ellipse">
            <a:avLst/>
          </a:prstGeom>
        </p:spPr>
      </p:pic>
      <p:pic>
        <p:nvPicPr>
          <p:cNvPr id="19" name="Picture 18" descr="mango.jpg"/>
          <p:cNvPicPr>
            <a:picLocks noChangeAspect="1"/>
          </p:cNvPicPr>
          <p:nvPr/>
        </p:nvPicPr>
        <p:blipFill>
          <a:blip r:embed="rId4" cstate="print">
            <a:lum contrast="40000"/>
          </a:blip>
          <a:stretch>
            <a:fillRect/>
          </a:stretch>
        </p:blipFill>
        <p:spPr>
          <a:xfrm>
            <a:off x="7162800" y="3200400"/>
            <a:ext cx="1737360" cy="1240976"/>
          </a:xfrm>
          <a:prstGeom prst="ellipse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381000" y="2667000"/>
            <a:ext cx="1295400" cy="1219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685800" y="3276600"/>
            <a:ext cx="6858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62000" y="32004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৪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1000" y="2743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৩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&quot;No&quot; Symbol 23"/>
          <p:cNvSpPr/>
          <p:nvPr/>
        </p:nvSpPr>
        <p:spPr>
          <a:xfrm>
            <a:off x="7010400" y="5410200"/>
            <a:ext cx="1143000" cy="1066800"/>
          </a:xfrm>
          <a:prstGeom prst="noSmoking">
            <a:avLst/>
          </a:prstGeom>
          <a:solidFill>
            <a:srgbClr val="C00000"/>
          </a:solidFill>
          <a:ln>
            <a:solidFill>
              <a:srgbClr val="00B05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24200" y="228600"/>
            <a:ext cx="2362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ছড়া </a:t>
            </a:r>
          </a:p>
          <a:p>
            <a:pPr algn="r"/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38600" y="7620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মাছুমা আকতার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4643438" y="3000375"/>
            <a:ext cx="247650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>
            <a:off x="2214563" y="3000375"/>
            <a:ext cx="242887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rgbClr val="92D050"/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rgbClr val="92D050"/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4400" y="990600"/>
            <a:ext cx="1981200" cy="1752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endCxn id="10" idx="2"/>
          </p:cNvCxnSpPr>
          <p:nvPr/>
        </p:nvCxnSpPr>
        <p:spPr>
          <a:xfrm rot="5400000">
            <a:off x="1029494" y="1866900"/>
            <a:ext cx="1751806" cy="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14400" y="990600"/>
            <a:ext cx="990600" cy="1752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905000" y="990600"/>
            <a:ext cx="990600" cy="1752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t.3.png"/>
          <p:cNvPicPr>
            <a:picLocks noChangeAspect="1"/>
          </p:cNvPicPr>
          <p:nvPr/>
        </p:nvPicPr>
        <p:blipFill>
          <a:blip r:embed="rId5" cstate="print"/>
          <a:srcRect l="15602" t="21990" r="19590" b="21603"/>
          <a:stretch>
            <a:fillRect/>
          </a:stretch>
        </p:blipFill>
        <p:spPr>
          <a:xfrm>
            <a:off x="4634132" y="2951872"/>
            <a:ext cx="2491902" cy="2168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07407E-6 L 4.44444E-6 0.5115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9.89824E-7 C -0.01354 -0.01433 -0.02778 -0.02636 -0.03958 -0.04324 C -0.05243 -0.06151 -0.06476 -0.08186 -0.08038 -0.09574 C -0.08542 -0.10037 -0.09253 -0.09828 -0.09861 -0.09944 C -0.11285 -0.10869 -0.10538 -0.10823 -0.12535 -0.11077 C -0.13194 -0.10962 -0.13872 -0.10915 -0.14514 -0.10707 C -0.14826 -0.10615 -0.15069 -0.10291 -0.15365 -0.10129 C -0.16076 -0.09736 -0.16997 -0.09574 -0.1776 -0.09389 C -0.18264 -0.08903 -0.1849 -0.08325 -0.18872 -0.07701 C -0.19705 -0.06382 -0.18924 -0.08048 -0.2 -0.06012 C -0.20781 -0.04532 -0.19948 -0.05897 -0.20434 -0.04694 C -0.20833 -0.03723 -0.21233 -0.02567 -0.21701 -0.01688 C -0.22031 -0.00346 -0.23073 0.00532 -0.23802 0.01504 " pathEditMode="relative" ptsTypes="ffffffffffffA">
                                      <p:cBhvr>
                                        <p:cTn id="23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7.60407E-6 C 0.00052 -0.00624 -5.55556E-7 -0.01271 0.00139 -0.01873 C 0.0026 -0.02451 0.00677 -0.02844 0.00851 -0.03376 C 0.01267 -0.04625 0.01424 -0.05319 0.01979 -0.06567 C 0.025 -0.07724 0.02899 -0.09065 0.03524 -0.10129 C 0.0467 -0.12049 0.06111 -0.13621 0.07604 -0.15009 C 0.08003 -0.15379 0.08108 -0.15841 0.08594 -0.16119 C 0.09236 -0.16466 0.1033 -0.16581 0.1099 -0.16697 C 0.12917 -0.16628 0.15122 -0.17668 0.16771 -0.16327 C 0.17674 -0.15587 0.18663 -0.1524 0.19583 -0.14431 C 0.19913 -0.1413 0.20417 -0.1332 0.20417 -0.1332 C 0.20851 -0.11725 0.20191 -0.13876 0.2099 -0.12187 C 0.21128 -0.1191 0.21146 -0.11563 0.21267 -0.11262 C 0.21424 -0.10915 0.21667 -0.10638 0.2184 -0.10314 C 0.22014 -0.09135 0.22396 -0.08811 0.22969 -0.07863 C 0.23177 -0.07053 0.23316 -0.06244 0.23524 -0.05434 C 0.23646 -0.03977 0.23854 -0.03029 0.24236 -0.01688 C 0.24444 -0.00971 0.2434 -0.01063 0.24514 -0.00184 C 0.24549 7.60407E-6 0.24792 0.00371 0.24653 0.00371 C 0.24358 0.00371 0.24375 -0.00138 0.24375 -0.0037 " pathEditMode="relative" ptsTypes="fffffffffffffffffffA">
                                      <p:cBhvr>
                                        <p:cTn id="25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35000">
                <a:schemeClr val="bg1"/>
              </a:gs>
              <a:gs pos="100000">
                <a:srgbClr val="92D050"/>
              </a:gs>
            </a:gsLst>
            <a:lin ang="18900000" scaled="1"/>
            <a:tileRect/>
          </a:gra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00200" y="457200"/>
            <a:ext cx="6553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পাঠঃ 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Plaque 25"/>
          <p:cNvSpPr/>
          <p:nvPr/>
        </p:nvSpPr>
        <p:spPr>
          <a:xfrm>
            <a:off x="2438400" y="2514600"/>
            <a:ext cx="4495800" cy="1828800"/>
          </a:xfrm>
          <a:prstGeom prst="plaqu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bn-BD" dirty="0" smtClean="0"/>
              <a:t>  </a:t>
            </a:r>
            <a:endParaRPr lang="en-US" dirty="0"/>
          </a:p>
        </p:txBody>
      </p:sp>
      <p:pic>
        <p:nvPicPr>
          <p:cNvPr id="28" name="Picture 27" descr="mango.jp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6858000" y="5334000"/>
            <a:ext cx="1645920" cy="1175661"/>
          </a:xfrm>
          <a:prstGeom prst="ellipse">
            <a:avLst/>
          </a:prstGeom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35000">
                <a:schemeClr val="bg1"/>
              </a:gs>
              <a:gs pos="100000">
                <a:srgbClr val="92D050"/>
              </a:gs>
            </a:gsLst>
            <a:lin ang="18900000" scaled="1"/>
            <a:tileRect/>
          </a:gra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1524000" y="914400"/>
            <a:ext cx="4572000" cy="3810000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57400" y="1981200"/>
            <a:ext cx="411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bn-BD" sz="8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28900" y="34290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২০ মিনিট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&quot;No&quot; Symbol 9"/>
          <p:cNvSpPr/>
          <p:nvPr/>
        </p:nvSpPr>
        <p:spPr>
          <a:xfrm>
            <a:off x="7848600" y="5867400"/>
            <a:ext cx="457200" cy="533400"/>
          </a:xfrm>
          <a:prstGeom prst="noSmoking">
            <a:avLst/>
          </a:prstGeom>
          <a:ln>
            <a:solidFill>
              <a:srgbClr val="C0000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ross 10"/>
          <p:cNvSpPr/>
          <p:nvPr/>
        </p:nvSpPr>
        <p:spPr>
          <a:xfrm>
            <a:off x="7162800" y="6096000"/>
            <a:ext cx="609600" cy="457200"/>
          </a:xfrm>
          <a:prstGeom prst="plus">
            <a:avLst/>
          </a:prstGeom>
          <a:ln>
            <a:solidFill>
              <a:srgbClr val="C0000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vision 11"/>
          <p:cNvSpPr/>
          <p:nvPr/>
        </p:nvSpPr>
        <p:spPr>
          <a:xfrm>
            <a:off x="7315200" y="5486400"/>
            <a:ext cx="762000" cy="609600"/>
          </a:xfrm>
          <a:prstGeom prst="mathDivide">
            <a:avLst/>
          </a:prstGeom>
          <a:ln>
            <a:solidFill>
              <a:srgbClr val="C0000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1595</TotalTime>
  <Words>489</Words>
  <Application>Microsoft Office PowerPoint</Application>
  <PresentationFormat>On-screen Show (4:3)</PresentationFormat>
  <Paragraphs>191</Paragraphs>
  <Slides>26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Austin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Trade Park</dc:creator>
  <cp:lastModifiedBy>Daudpur-GPS</cp:lastModifiedBy>
  <cp:revision>240</cp:revision>
  <dcterms:created xsi:type="dcterms:W3CDTF">2006-08-16T00:00:00Z</dcterms:created>
  <dcterms:modified xsi:type="dcterms:W3CDTF">2019-12-03T01:31:14Z</dcterms:modified>
</cp:coreProperties>
</file>