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73" r:id="rId8"/>
    <p:sldId id="261" r:id="rId9"/>
    <p:sldId id="262" r:id="rId10"/>
    <p:sldId id="263" r:id="rId11"/>
    <p:sldId id="264" r:id="rId12"/>
    <p:sldId id="271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C890-9D6C-4E28-99F7-18DD8979EC2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A4AA-D137-41AD-962D-3D59EBB5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0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C890-9D6C-4E28-99F7-18DD8979EC2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A4AA-D137-41AD-962D-3D59EBB5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1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C890-9D6C-4E28-99F7-18DD8979EC2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A4AA-D137-41AD-962D-3D59EBB5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7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C890-9D6C-4E28-99F7-18DD8979EC2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A4AA-D137-41AD-962D-3D59EBB5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7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C890-9D6C-4E28-99F7-18DD8979EC2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A4AA-D137-41AD-962D-3D59EBB5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C890-9D6C-4E28-99F7-18DD8979EC2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A4AA-D137-41AD-962D-3D59EBB5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0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C890-9D6C-4E28-99F7-18DD8979EC2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A4AA-D137-41AD-962D-3D59EBB5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3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C890-9D6C-4E28-99F7-18DD8979EC2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A4AA-D137-41AD-962D-3D59EBB5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2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C890-9D6C-4E28-99F7-18DD8979EC2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A4AA-D137-41AD-962D-3D59EBB5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3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C890-9D6C-4E28-99F7-18DD8979EC2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A4AA-D137-41AD-962D-3D59EBB5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0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C890-9D6C-4E28-99F7-18DD8979EC2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A4AA-D137-41AD-962D-3D59EBB5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7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EC890-9D6C-4E28-99F7-18DD8979EC2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FA4AA-D137-41AD-962D-3D59EBB5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fif"/><Relationship Id="rId4" Type="http://schemas.openxmlformats.org/officeDocument/2006/relationships/image" Target="../media/image14.jf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fif"/><Relationship Id="rId3" Type="http://schemas.openxmlformats.org/officeDocument/2006/relationships/image" Target="../media/image17.jpeg"/><Relationship Id="rId7" Type="http://schemas.openxmlformats.org/officeDocument/2006/relationships/image" Target="../media/image19.jf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f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5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fi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</a:rPr>
              <a:t>সবাইকে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শুভেচ্ছা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endParaRPr lang="en-US" sz="66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8902"/>
            <a:ext cx="12192000" cy="583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81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084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নতুন শব্দের অর্থ 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" y="1058092"/>
            <a:ext cx="3331029" cy="1358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১। ‘গুল্মো পর্ণ’- 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0" y="2390503"/>
            <a:ext cx="3200400" cy="128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২। ‘সাঁঝে’-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" y="3683726"/>
            <a:ext cx="3148148" cy="1567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৩। ‘মাচান’-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5264330"/>
            <a:ext cx="3135086" cy="1293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৪। ‘</a:t>
            </a:r>
            <a:r>
              <a:rPr lang="bn-IN" sz="3200" dirty="0" smtClean="0"/>
              <a:t>আলুথা</a:t>
            </a:r>
            <a:r>
              <a:rPr lang="en-US" sz="3200" dirty="0" err="1" smtClean="0"/>
              <a:t>লু</a:t>
            </a:r>
            <a:r>
              <a:rPr lang="bn-IN" sz="3200" dirty="0" smtClean="0"/>
              <a:t>’-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9104810" y="5129347"/>
            <a:ext cx="3087189" cy="1493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৪। এলোমেলো।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9052560" y="3753394"/>
            <a:ext cx="3139440" cy="1367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৩। মাচা। পাটাতন। 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9000309" y="2403565"/>
            <a:ext cx="3191691" cy="1358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২। সন্ধ্যায়।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8974183" y="1058091"/>
            <a:ext cx="3217817" cy="1358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১। ঝোপঝাড়ে।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904" y="1094423"/>
            <a:ext cx="5564776" cy="14397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495007"/>
            <a:ext cx="5878285" cy="15806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0" y="4094526"/>
            <a:ext cx="6061165" cy="11567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87" y="5277938"/>
            <a:ext cx="5982788" cy="121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26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1449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পাঠ –বিশ্লেষণ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476104"/>
            <a:ext cx="4519750" cy="53818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ঝিঙে</a:t>
            </a:r>
            <a:r>
              <a:rPr lang="en-US" dirty="0" smtClean="0"/>
              <a:t> </a:t>
            </a:r>
            <a:r>
              <a:rPr lang="en-US" dirty="0" err="1" smtClean="0"/>
              <a:t>ফুল</a:t>
            </a:r>
            <a:r>
              <a:rPr lang="en-US" dirty="0" smtClean="0"/>
              <a:t> ! </a:t>
            </a:r>
            <a:r>
              <a:rPr lang="en-US" dirty="0" err="1" smtClean="0"/>
              <a:t>ঝিঙে</a:t>
            </a:r>
            <a:r>
              <a:rPr lang="en-US" dirty="0" smtClean="0"/>
              <a:t> </a:t>
            </a:r>
            <a:r>
              <a:rPr lang="en-US" dirty="0" err="1" smtClean="0"/>
              <a:t>ফুল</a:t>
            </a:r>
            <a:r>
              <a:rPr lang="en-US" dirty="0" smtClean="0"/>
              <a:t> !</a:t>
            </a:r>
          </a:p>
          <a:p>
            <a:pPr algn="ctr"/>
            <a:r>
              <a:rPr lang="en-US" dirty="0" err="1" smtClean="0"/>
              <a:t>সবুজ</a:t>
            </a:r>
            <a:r>
              <a:rPr lang="en-US" dirty="0" smtClean="0"/>
              <a:t> </a:t>
            </a:r>
            <a:r>
              <a:rPr lang="en-US" dirty="0" err="1" smtClean="0"/>
              <a:t>পাতার</a:t>
            </a:r>
            <a:r>
              <a:rPr lang="en-US" dirty="0" smtClean="0"/>
              <a:t> </a:t>
            </a:r>
            <a:r>
              <a:rPr lang="en-US" dirty="0" err="1" smtClean="0"/>
              <a:t>দেশে</a:t>
            </a:r>
            <a:r>
              <a:rPr lang="en-US" dirty="0" smtClean="0"/>
              <a:t> </a:t>
            </a:r>
            <a:r>
              <a:rPr lang="en-US" dirty="0" err="1" smtClean="0"/>
              <a:t>ফিরোজিয়া</a:t>
            </a:r>
            <a:r>
              <a:rPr lang="en-US" dirty="0" smtClean="0"/>
              <a:t> </a:t>
            </a:r>
            <a:r>
              <a:rPr lang="en-US" dirty="0" err="1" smtClean="0"/>
              <a:t>ফিঙ্গে</a:t>
            </a:r>
            <a:r>
              <a:rPr lang="en-US" dirty="0" smtClean="0"/>
              <a:t>- </a:t>
            </a:r>
            <a:r>
              <a:rPr lang="en-US" dirty="0" err="1" smtClean="0"/>
              <a:t>কুল</a:t>
            </a:r>
            <a:r>
              <a:rPr lang="en-US" dirty="0" smtClean="0"/>
              <a:t>-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ঝিঙে</a:t>
            </a:r>
            <a:r>
              <a:rPr lang="en-US" dirty="0" smtClean="0"/>
              <a:t> </a:t>
            </a:r>
            <a:r>
              <a:rPr lang="en-US" dirty="0" err="1" smtClean="0"/>
              <a:t>ফুল</a:t>
            </a:r>
            <a:r>
              <a:rPr lang="en-US" dirty="0" smtClean="0"/>
              <a:t>।</a:t>
            </a:r>
          </a:p>
          <a:p>
            <a:pPr algn="ctr"/>
            <a:r>
              <a:rPr lang="en-US" dirty="0" err="1" smtClean="0"/>
              <a:t>গুল্মে</a:t>
            </a:r>
            <a:r>
              <a:rPr lang="en-US" dirty="0" smtClean="0"/>
              <a:t> </a:t>
            </a:r>
            <a:r>
              <a:rPr lang="en-US" dirty="0" err="1" smtClean="0"/>
              <a:t>পর্ণে</a:t>
            </a:r>
            <a:endParaRPr lang="en-US" dirty="0" smtClean="0"/>
          </a:p>
          <a:p>
            <a:pPr algn="ctr"/>
            <a:r>
              <a:rPr lang="en-US" dirty="0" err="1" smtClean="0"/>
              <a:t>লতিকার</a:t>
            </a:r>
            <a:r>
              <a:rPr lang="en-US" dirty="0" smtClean="0"/>
              <a:t> </a:t>
            </a:r>
            <a:r>
              <a:rPr lang="en-US" dirty="0" err="1" smtClean="0"/>
              <a:t>কর্ণে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ঢলঢল</a:t>
            </a:r>
            <a:r>
              <a:rPr lang="en-US" dirty="0" smtClean="0"/>
              <a:t> </a:t>
            </a:r>
            <a:r>
              <a:rPr lang="en-US" dirty="0" err="1" smtClean="0"/>
              <a:t>স্বর্ণে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ঝল্মল</a:t>
            </a:r>
            <a:r>
              <a:rPr lang="en-US" dirty="0" smtClean="0"/>
              <a:t> </a:t>
            </a:r>
            <a:r>
              <a:rPr lang="en-US" dirty="0" err="1" smtClean="0"/>
              <a:t>দোলো</a:t>
            </a:r>
            <a:r>
              <a:rPr lang="en-US" dirty="0" smtClean="0"/>
              <a:t> </a:t>
            </a:r>
            <a:r>
              <a:rPr lang="en-US" dirty="0" err="1" smtClean="0"/>
              <a:t>দুল</a:t>
            </a:r>
            <a:r>
              <a:rPr lang="en-US" dirty="0" smtClean="0"/>
              <a:t>-</a:t>
            </a:r>
          </a:p>
          <a:p>
            <a:pPr algn="ctr"/>
            <a:r>
              <a:rPr lang="en-US" dirty="0" err="1" smtClean="0"/>
              <a:t>ঝিঙে</a:t>
            </a:r>
            <a:r>
              <a:rPr lang="en-US" dirty="0" smtClean="0"/>
              <a:t> </a:t>
            </a:r>
            <a:r>
              <a:rPr lang="en-US" dirty="0" err="1" smtClean="0"/>
              <a:t>ফুল</a:t>
            </a:r>
            <a:r>
              <a:rPr lang="en-US" dirty="0" smtClean="0"/>
              <a:t>।।</a:t>
            </a:r>
          </a:p>
          <a:p>
            <a:pPr algn="ctr"/>
            <a:r>
              <a:rPr lang="en-US" dirty="0" err="1" smtClean="0"/>
              <a:t>পাতার</a:t>
            </a:r>
            <a:r>
              <a:rPr lang="en-US" dirty="0" smtClean="0"/>
              <a:t>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পাখি</a:t>
            </a:r>
            <a:r>
              <a:rPr lang="en-US" dirty="0" smtClean="0"/>
              <a:t> </a:t>
            </a:r>
            <a:r>
              <a:rPr lang="en-US" dirty="0" err="1" smtClean="0"/>
              <a:t>বাঁধা</a:t>
            </a:r>
            <a:r>
              <a:rPr lang="en-US" dirty="0" smtClean="0"/>
              <a:t> </a:t>
            </a:r>
            <a:r>
              <a:rPr lang="en-US" dirty="0" err="1" smtClean="0"/>
              <a:t>হিয়া</a:t>
            </a:r>
            <a:r>
              <a:rPr lang="en-US" dirty="0" smtClean="0"/>
              <a:t> </a:t>
            </a:r>
            <a:r>
              <a:rPr lang="en-US" dirty="0" err="1" smtClean="0"/>
              <a:t>বোটাতে</a:t>
            </a:r>
            <a:r>
              <a:rPr lang="en-US" dirty="0" smtClean="0"/>
              <a:t>,</a:t>
            </a:r>
          </a:p>
          <a:p>
            <a:pPr algn="ctr"/>
            <a:r>
              <a:rPr lang="en-US" dirty="0" err="1" smtClean="0"/>
              <a:t>গান</a:t>
            </a:r>
            <a:r>
              <a:rPr lang="en-US" dirty="0" smtClean="0"/>
              <a:t> </a:t>
            </a:r>
            <a:r>
              <a:rPr lang="en-US" dirty="0" err="1" smtClean="0"/>
              <a:t>তব</a:t>
            </a:r>
            <a:r>
              <a:rPr lang="en-US" dirty="0" smtClean="0"/>
              <a:t> </a:t>
            </a:r>
            <a:r>
              <a:rPr lang="en-US" dirty="0" err="1" smtClean="0"/>
              <a:t>শুনি</a:t>
            </a:r>
            <a:r>
              <a:rPr lang="en-US" dirty="0" smtClean="0"/>
              <a:t> </a:t>
            </a:r>
            <a:r>
              <a:rPr lang="en-US" dirty="0" err="1" smtClean="0"/>
              <a:t>সাঁঝে</a:t>
            </a:r>
            <a:r>
              <a:rPr lang="en-US" dirty="0" smtClean="0"/>
              <a:t> </a:t>
            </a:r>
            <a:r>
              <a:rPr lang="en-US" dirty="0" err="1" smtClean="0"/>
              <a:t>তব</a:t>
            </a:r>
            <a:r>
              <a:rPr lang="en-US" dirty="0" smtClean="0"/>
              <a:t> </a:t>
            </a:r>
            <a:r>
              <a:rPr lang="en-US" dirty="0" err="1" smtClean="0"/>
              <a:t>ফুটে</a:t>
            </a:r>
            <a:r>
              <a:rPr lang="en-US" dirty="0" smtClean="0"/>
              <a:t> </a:t>
            </a:r>
            <a:r>
              <a:rPr lang="en-US" dirty="0" err="1" smtClean="0"/>
              <a:t>ওঠাতে</a:t>
            </a:r>
            <a:r>
              <a:rPr lang="en-US" dirty="0" smtClean="0"/>
              <a:t>।</a:t>
            </a:r>
          </a:p>
          <a:p>
            <a:pPr algn="ctr"/>
            <a:r>
              <a:rPr lang="en-US" dirty="0" err="1" smtClean="0"/>
              <a:t>পউষের</a:t>
            </a:r>
            <a:r>
              <a:rPr lang="en-US" dirty="0" smtClean="0"/>
              <a:t> </a:t>
            </a:r>
            <a:r>
              <a:rPr lang="en-US" dirty="0" err="1" smtClean="0"/>
              <a:t>বেলাশেষ</a:t>
            </a:r>
            <a:endParaRPr lang="en-US" dirty="0" smtClean="0"/>
          </a:p>
          <a:p>
            <a:pPr algn="ctr"/>
            <a:r>
              <a:rPr lang="en-US" dirty="0" err="1" smtClean="0"/>
              <a:t>পরি</a:t>
            </a:r>
            <a:r>
              <a:rPr lang="en-US" dirty="0" smtClean="0"/>
              <a:t> </a:t>
            </a:r>
            <a:r>
              <a:rPr lang="en-US" dirty="0" err="1" smtClean="0"/>
              <a:t>জাফরানি</a:t>
            </a:r>
            <a:r>
              <a:rPr lang="en-US" dirty="0" smtClean="0"/>
              <a:t> </a:t>
            </a:r>
            <a:r>
              <a:rPr lang="en-US" dirty="0" err="1" smtClean="0"/>
              <a:t>বেশ</a:t>
            </a:r>
            <a:endParaRPr lang="en-US" dirty="0" smtClean="0"/>
          </a:p>
          <a:p>
            <a:pPr algn="ctr"/>
            <a:r>
              <a:rPr lang="en-US" dirty="0" err="1" smtClean="0"/>
              <a:t>মরা</a:t>
            </a:r>
            <a:r>
              <a:rPr lang="en-US" dirty="0" smtClean="0"/>
              <a:t> </a:t>
            </a:r>
            <a:r>
              <a:rPr lang="en-US" dirty="0" err="1" smtClean="0"/>
              <a:t>মাচানের</a:t>
            </a:r>
            <a:r>
              <a:rPr lang="en-US" dirty="0" smtClean="0"/>
              <a:t> </a:t>
            </a:r>
            <a:r>
              <a:rPr lang="en-US" dirty="0" err="1" smtClean="0"/>
              <a:t>দেশ</a:t>
            </a:r>
            <a:endParaRPr lang="en-US" dirty="0" smtClean="0"/>
          </a:p>
          <a:p>
            <a:pPr algn="ctr"/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তোলো</a:t>
            </a:r>
            <a:r>
              <a:rPr lang="en-US" dirty="0" smtClean="0"/>
              <a:t> </a:t>
            </a:r>
            <a:r>
              <a:rPr lang="en-US" dirty="0" err="1" smtClean="0"/>
              <a:t>মশগুল</a:t>
            </a:r>
            <a:r>
              <a:rPr lang="en-US" dirty="0" smtClean="0"/>
              <a:t>-</a:t>
            </a:r>
          </a:p>
          <a:p>
            <a:pPr algn="ctr"/>
            <a:r>
              <a:rPr lang="en-US" dirty="0" err="1" smtClean="0"/>
              <a:t>ঝিঙে</a:t>
            </a:r>
            <a:r>
              <a:rPr lang="en-US" dirty="0" smtClean="0"/>
              <a:t> </a:t>
            </a:r>
            <a:r>
              <a:rPr lang="en-US" dirty="0" err="1" smtClean="0"/>
              <a:t>ফুল</a:t>
            </a:r>
            <a:r>
              <a:rPr lang="en-US" dirty="0" smtClean="0"/>
              <a:t>।।                      </a:t>
            </a:r>
            <a:endParaRPr lang="en-US" dirty="0"/>
          </a:p>
        </p:txBody>
      </p:sp>
      <p:pic>
        <p:nvPicPr>
          <p:cNvPr id="5" name="Content Placeholder 6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1" y="1463040"/>
            <a:ext cx="7620000" cy="53949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pic>
        <p:nvPicPr>
          <p:cNvPr id="6" name="Picture 5" descr="index6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9749" y="1428205"/>
            <a:ext cx="7672251" cy="54297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 prst="artDeco"/>
            <a:contourClr>
              <a:srgbClr val="FFFFFF"/>
            </a:contourClr>
          </a:sp3d>
        </p:spPr>
      </p:pic>
      <p:pic>
        <p:nvPicPr>
          <p:cNvPr id="7" name="Picture 8" descr="index3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32811" y="1439092"/>
            <a:ext cx="7659188" cy="54189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 prst="artDeco"/>
            <a:contourClr>
              <a:srgbClr val="FFFFFF"/>
            </a:contourClr>
          </a:sp3d>
        </p:spPr>
      </p:pic>
      <p:pic>
        <p:nvPicPr>
          <p:cNvPr id="8" name="Picture 7" descr="index44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2628" y="1458822"/>
            <a:ext cx="7789521" cy="53991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558" y="1453242"/>
            <a:ext cx="7846967" cy="54047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0" y="1454739"/>
            <a:ext cx="7916091" cy="54032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497" y="1431879"/>
            <a:ext cx="7981406" cy="542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61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75657"/>
            <a:ext cx="4558937" cy="56823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শ্যামলী মায়ের কোলে সোনামুখ খুকু রে,</a:t>
            </a:r>
          </a:p>
          <a:p>
            <a:pPr algn="ctr"/>
            <a:r>
              <a:rPr lang="bn-IN" dirty="0" smtClean="0"/>
              <a:t>আলুথালু ঘুমু যাও রোদে গলা দুপুরে।</a:t>
            </a:r>
            <a:endParaRPr lang="en-US" dirty="0" smtClean="0"/>
          </a:p>
          <a:p>
            <a:pPr algn="ctr"/>
            <a:endParaRPr lang="bn-IN" dirty="0" smtClean="0"/>
          </a:p>
          <a:p>
            <a:pPr algn="ctr"/>
            <a:r>
              <a:rPr lang="bn-IN" dirty="0" smtClean="0"/>
              <a:t>প্রজাপতি ডেকে যায়-</a:t>
            </a:r>
          </a:p>
          <a:p>
            <a:pPr algn="ctr"/>
            <a:r>
              <a:rPr lang="bn-IN" dirty="0" smtClean="0"/>
              <a:t>‘বোঁটা ছিঁড়ে চলে আয়।’</a:t>
            </a:r>
          </a:p>
          <a:p>
            <a:pPr algn="ctr"/>
            <a:endParaRPr lang="bn-IN" dirty="0" smtClean="0"/>
          </a:p>
          <a:p>
            <a:pPr algn="ctr"/>
            <a:r>
              <a:rPr lang="bn-IN" dirty="0" smtClean="0"/>
              <a:t>আসমানে তারা চায়-</a:t>
            </a:r>
          </a:p>
          <a:p>
            <a:pPr algn="ctr"/>
            <a:r>
              <a:rPr lang="bn-IN" dirty="0" smtClean="0"/>
              <a:t>‘চলে আয় এ অকূল।’ </a:t>
            </a:r>
          </a:p>
          <a:p>
            <a:pPr algn="ctr"/>
            <a:r>
              <a:rPr lang="bn-IN" dirty="0" smtClean="0"/>
              <a:t>ঝিঙে ফুল।।</a:t>
            </a:r>
          </a:p>
          <a:p>
            <a:pPr algn="ctr"/>
            <a:endParaRPr lang="bn-IN" dirty="0" smtClean="0"/>
          </a:p>
          <a:p>
            <a:pPr algn="ctr"/>
            <a:r>
              <a:rPr lang="bn-IN" dirty="0" smtClean="0"/>
              <a:t>তুমি বলো – ‘আমি হায়</a:t>
            </a:r>
          </a:p>
          <a:p>
            <a:pPr algn="ctr"/>
            <a:r>
              <a:rPr lang="bn-IN" dirty="0" smtClean="0"/>
              <a:t>ভালোবাসি মাটি-মা’য়,</a:t>
            </a:r>
          </a:p>
          <a:p>
            <a:pPr algn="ctr"/>
            <a:r>
              <a:rPr lang="bn-IN" dirty="0" smtClean="0"/>
              <a:t>চাই না ও অলকায় –</a:t>
            </a:r>
          </a:p>
          <a:p>
            <a:pPr algn="ctr"/>
            <a:r>
              <a:rPr lang="bn-IN" dirty="0" smtClean="0"/>
              <a:t>ভালো এই পথ-ভুল !’</a:t>
            </a:r>
          </a:p>
          <a:p>
            <a:pPr algn="ctr"/>
            <a:r>
              <a:rPr lang="bn-IN" dirty="0" smtClean="0"/>
              <a:t>ঝিঙে ফুল।।               </a:t>
            </a:r>
            <a:endParaRPr lang="en-US" dirty="0"/>
          </a:p>
        </p:txBody>
      </p:sp>
      <p:pic>
        <p:nvPicPr>
          <p:cNvPr id="3" name="Picture 2" descr="image_1063_999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5691" y="1269846"/>
            <a:ext cx="7476309" cy="55881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sunse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1006" y="1199605"/>
            <a:ext cx="7410994" cy="54885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314" y="1363436"/>
            <a:ext cx="7554686" cy="53378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874" y="1149802"/>
            <a:ext cx="7646126" cy="5708197"/>
          </a:xfrm>
          <a:prstGeom prst="rect">
            <a:avLst/>
          </a:prstGeom>
        </p:spPr>
      </p:pic>
      <p:pic>
        <p:nvPicPr>
          <p:cNvPr id="7" name="Picture 6" descr="index33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02480" y="1184366"/>
            <a:ext cx="7589520" cy="55560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1" descr="master f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54880" y="1188720"/>
            <a:ext cx="7437119" cy="54602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3692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tored Data 3"/>
          <p:cNvSpPr/>
          <p:nvPr/>
        </p:nvSpPr>
        <p:spPr>
          <a:xfrm>
            <a:off x="1" y="0"/>
            <a:ext cx="12057016" cy="1005840"/>
          </a:xfrm>
          <a:prstGeom prst="flowChartOnlineStora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</a:rPr>
              <a:t>একক কাজ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583" y="1035095"/>
            <a:ext cx="6875417" cy="582290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" y="1084218"/>
            <a:ext cx="5094514" cy="391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বহুপদী সমাপ্তিসূচক বহুনির্বাচনি প্রশ্ন     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0" y="6113417"/>
            <a:ext cx="4911634" cy="431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 :১।গ ২। গ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6274" y="1484810"/>
            <a:ext cx="5177245" cy="36619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১। ‘ঝিঙে ফুল’ কবিতায় কবি প্রকাশ করতে চেয়েছেন-</a:t>
            </a:r>
          </a:p>
          <a:p>
            <a:pPr algn="ctr"/>
            <a:r>
              <a:rPr lang="bn-IN" dirty="0" smtClean="0"/>
              <a:t>।,প্রকৃতির সৌন্দর্য ।।, ঝিঙে ফুলের পরিচয়</a:t>
            </a:r>
          </a:p>
          <a:p>
            <a:pPr algn="ctr"/>
            <a:r>
              <a:rPr lang="bn-IN" dirty="0" smtClean="0"/>
              <a:t>।।। , পৃথিবীর প্রতি ভালোবাসা</a:t>
            </a:r>
          </a:p>
          <a:p>
            <a:pPr algn="ctr"/>
            <a:r>
              <a:rPr lang="bn-IN" dirty="0" smtClean="0"/>
              <a:t>নিচের কোনটি সঠিক ?</a:t>
            </a:r>
          </a:p>
          <a:p>
            <a:pPr algn="ctr"/>
            <a:r>
              <a:rPr lang="bn-IN" dirty="0" smtClean="0"/>
              <a:t>ক) । খ) । ও।। গ) ।ও।।। ঘ) ।,।। ও।।। </a:t>
            </a:r>
          </a:p>
          <a:p>
            <a:pPr algn="ctr"/>
            <a:r>
              <a:rPr lang="bn-IN" dirty="0" smtClean="0"/>
              <a:t>২। প্রজাপতির আহ্বানে ঝিঙে ফুলের যে অভিব্যক্তি প্রকাশ পেয়েছে-</a:t>
            </a:r>
          </a:p>
          <a:p>
            <a:pPr algn="ctr"/>
            <a:r>
              <a:rPr lang="bn-IN" dirty="0" smtClean="0"/>
              <a:t>।,উচ্ছাস ।।, নির্লোভ মনোভাব</a:t>
            </a:r>
          </a:p>
          <a:p>
            <a:pPr algn="ctr"/>
            <a:r>
              <a:rPr lang="bn-IN" dirty="0" smtClean="0"/>
              <a:t>।।।, মাটির প্রতি ভালবাসা</a:t>
            </a:r>
          </a:p>
          <a:p>
            <a:pPr algn="ctr"/>
            <a:r>
              <a:rPr lang="bn-IN" dirty="0" smtClean="0"/>
              <a:t>ক) ।খ) ।। ও ।।।গ) ।ও।।।ঘ)।,।।ও।।।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7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954" y="1261632"/>
            <a:ext cx="7006047" cy="5596368"/>
          </a:xfrm>
        </p:spPr>
      </p:pic>
      <p:sp>
        <p:nvSpPr>
          <p:cNvPr id="4" name="Rectangle 3"/>
          <p:cNvSpPr/>
          <p:nvPr/>
        </p:nvSpPr>
        <p:spPr>
          <a:xfrm>
            <a:off x="0" y="0"/>
            <a:ext cx="12192000" cy="124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জোড়ায় কাজ</a:t>
            </a:r>
            <a:endParaRPr lang="en-US" sz="6000" dirty="0"/>
          </a:p>
        </p:txBody>
      </p:sp>
      <p:sp>
        <p:nvSpPr>
          <p:cNvPr id="2" name="Rectangle 1"/>
          <p:cNvSpPr/>
          <p:nvPr/>
        </p:nvSpPr>
        <p:spPr>
          <a:xfrm>
            <a:off x="0" y="1267097"/>
            <a:ext cx="4820194" cy="5094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অভিন্ন তথ্যভিত্তিক বহুনির্বাচনি প্রশ্ন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0" y="1798320"/>
            <a:ext cx="4820194" cy="5007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নিচের উদ্দীপকটি পড় এবং১ও২ নং প্রশ্নের উত্তর দাও :      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0" y="2381796"/>
            <a:ext cx="4885509" cy="11190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dirty="0" smtClean="0">
                <a:solidFill>
                  <a:schemeClr val="tx1"/>
                </a:solidFill>
              </a:rPr>
              <a:t>তালগাছ এক পায় দাঁড়িয়ে, সবগাছ ছাড়িয়ে</a:t>
            </a:r>
          </a:p>
          <a:p>
            <a:pPr algn="ctr"/>
            <a:r>
              <a:rPr lang="bn-IN" sz="1600" dirty="0" smtClean="0">
                <a:solidFill>
                  <a:schemeClr val="tx1"/>
                </a:solidFill>
              </a:rPr>
              <a:t>উঁকি মারে আকাশে</a:t>
            </a:r>
          </a:p>
          <a:p>
            <a:pPr algn="ctr"/>
            <a:r>
              <a:rPr lang="bn-IN" sz="1600" dirty="0" smtClean="0">
                <a:solidFill>
                  <a:schemeClr val="tx1"/>
                </a:solidFill>
              </a:rPr>
              <a:t>মনে হয় কালো মেঘ ফুঁড়ে যায়, একেবারে উড়ে যায়</a:t>
            </a:r>
          </a:p>
          <a:p>
            <a:pPr algn="ctr"/>
            <a:r>
              <a:rPr lang="bn-IN" sz="1600" dirty="0" smtClean="0">
                <a:solidFill>
                  <a:schemeClr val="tx1"/>
                </a:solidFill>
              </a:rPr>
              <a:t>কোথা পাবে পাখা সে ?     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3487783"/>
            <a:ext cx="4976949" cy="26256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.১। </a:t>
            </a:r>
            <a:r>
              <a:rPr lang="en-US" sz="1600" dirty="0" err="1" smtClean="0"/>
              <a:t>উদ্দীপকের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কবি</a:t>
            </a:r>
            <a:r>
              <a:rPr lang="bn-IN" sz="1600" dirty="0" smtClean="0"/>
              <a:t>তাটি ‘ঝিঙে ফুল’  কবিতার কোন দিক ফুটিয়ে তুলেছে ? </a:t>
            </a:r>
            <a:r>
              <a:rPr lang="en-US" sz="1600" dirty="0" smtClean="0"/>
              <a:t> </a:t>
            </a:r>
            <a:endParaRPr lang="bn-IN" sz="1600" dirty="0" smtClean="0"/>
          </a:p>
          <a:p>
            <a:pPr algn="ctr"/>
            <a:r>
              <a:rPr lang="bn-IN" sz="1600" dirty="0" smtClean="0"/>
              <a:t>ক)মাতৃভক্তি খ) নিসর্গ শোভা </a:t>
            </a:r>
          </a:p>
          <a:p>
            <a:pPr algn="ctr"/>
            <a:r>
              <a:rPr lang="bn-IN" sz="1600" dirty="0" smtClean="0"/>
              <a:t>গ ) দেশপ্রেম ঘ ) মাতৃভূমির প্রতি অনীহা </a:t>
            </a:r>
          </a:p>
          <a:p>
            <a:pPr algn="ctr"/>
            <a:r>
              <a:rPr lang="bn-IN" sz="1600" dirty="0" smtClean="0"/>
              <a:t>২।উদ্দীপকের তালগাছ এবং ‘ঝিঙে ফুল’ কবিতার ঝিঙে ফুলের মধ্যকার বৈসাদৃশ্যের ক্ষেত্র হলো- </a:t>
            </a:r>
          </a:p>
          <a:p>
            <a:pPr algn="ctr"/>
            <a:r>
              <a:rPr lang="bn-IN" sz="1600" dirty="0" smtClean="0"/>
              <a:t>।, আকাক্ষকার ।।, মাটির প্রতি মমতার ।।।,জন্মক্ষেত্রের</a:t>
            </a:r>
          </a:p>
          <a:p>
            <a:pPr algn="ctr"/>
            <a:r>
              <a:rPr lang="bn-IN" sz="1600" dirty="0" smtClean="0"/>
              <a:t>নিচের কোনটি সঠিক ?</a:t>
            </a:r>
          </a:p>
          <a:p>
            <a:pPr algn="ctr"/>
            <a:r>
              <a:rPr lang="bn-IN" sz="1600" dirty="0" smtClean="0"/>
              <a:t>ক) । ও ।। খ) ।ও।।।গ) ।।ও।।।ঘ) ।,।।ও।।।    </a:t>
            </a:r>
          </a:p>
          <a:p>
            <a:pPr algn="ctr"/>
            <a:r>
              <a:rPr lang="bn-IN" sz="1600" dirty="0" smtClean="0"/>
              <a:t>          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0" y="6270172"/>
            <a:ext cx="5146766" cy="4180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 :১। ঘ ,২। ক 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3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062" y="0"/>
            <a:ext cx="12205062" cy="1410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দলিয় কাজ  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349" y="1423851"/>
            <a:ext cx="6300651" cy="54341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83326" y="1436915"/>
            <a:ext cx="4976948" cy="3657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জ্ঞানমূলক প্রশ্ন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1440" y="5394960"/>
            <a:ext cx="5812971" cy="12540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উত্তর</a:t>
            </a:r>
            <a:r>
              <a:rPr lang="en-US" dirty="0" smtClean="0"/>
              <a:t> : </a:t>
            </a:r>
            <a:r>
              <a:rPr lang="en-US" dirty="0" err="1" smtClean="0"/>
              <a:t>গোলাপ</a:t>
            </a:r>
            <a:r>
              <a:rPr lang="en-US" dirty="0" smtClean="0"/>
              <a:t> </a:t>
            </a:r>
            <a:r>
              <a:rPr lang="en-US" dirty="0" err="1" smtClean="0"/>
              <a:t>দল</a:t>
            </a:r>
            <a:r>
              <a:rPr lang="en-US" dirty="0" smtClean="0"/>
              <a:t> : ১। </a:t>
            </a:r>
            <a:r>
              <a:rPr lang="en-US" dirty="0" err="1" smtClean="0"/>
              <a:t>এলোমেলো</a:t>
            </a:r>
            <a:r>
              <a:rPr lang="en-US" dirty="0" smtClean="0"/>
              <a:t>, ২।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রঙের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।</a:t>
            </a:r>
          </a:p>
          <a:p>
            <a:pPr algn="ctr"/>
            <a:r>
              <a:rPr lang="en-US" dirty="0" err="1" smtClean="0"/>
              <a:t>শপলা</a:t>
            </a:r>
            <a:r>
              <a:rPr lang="en-US" dirty="0" smtClean="0"/>
              <a:t> : ১। </a:t>
            </a:r>
            <a:r>
              <a:rPr lang="en-US" dirty="0" err="1" smtClean="0"/>
              <a:t>বিভোর</a:t>
            </a:r>
            <a:r>
              <a:rPr lang="en-US" dirty="0" smtClean="0"/>
              <a:t>, ২। </a:t>
            </a:r>
            <a:r>
              <a:rPr lang="en-US" dirty="0" err="1" smtClean="0"/>
              <a:t>ঝিঙে</a:t>
            </a:r>
            <a:r>
              <a:rPr lang="en-US" dirty="0" smtClean="0"/>
              <a:t> </a:t>
            </a:r>
            <a:r>
              <a:rPr lang="en-US" dirty="0" err="1" smtClean="0"/>
              <a:t>ফুল</a:t>
            </a:r>
            <a:r>
              <a:rPr lang="en-US" dirty="0" smtClean="0"/>
              <a:t>।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4171" y="3844835"/>
            <a:ext cx="3182983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১। ‘মশগুল’ শব্দের অর্থ কী ?</a:t>
            </a:r>
          </a:p>
          <a:p>
            <a:pPr algn="ctr"/>
            <a:r>
              <a:rPr lang="bn-IN" dirty="0" smtClean="0"/>
              <a:t>২। কে অলকায় যেতে চায় না ?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5943" y="3409407"/>
            <a:ext cx="1985554" cy="31350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দলের নাম: শাপল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2320835"/>
            <a:ext cx="3108961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১। ‘আলুথালু’ শব্দের অর্থ কী ?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</a:rPr>
              <a:t>২। ফিরোজিয়া কিসের নাম ?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924595"/>
            <a:ext cx="2207623" cy="3744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dirty="0" smtClean="0">
                <a:solidFill>
                  <a:schemeClr val="tx1"/>
                </a:solidFill>
              </a:rPr>
              <a:t>দলের নাম : গোলাপ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1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3062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মুল্যায়ণ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1449977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১। </a:t>
            </a:r>
            <a:r>
              <a:rPr lang="en-US" sz="3600" dirty="0" err="1" smtClean="0"/>
              <a:t>আসমানের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তারা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চায়</a:t>
            </a:r>
            <a:r>
              <a:rPr lang="en-US" sz="3600" dirty="0" smtClean="0"/>
              <a:t> ?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0" y="2451463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২। ‘</a:t>
            </a:r>
            <a:r>
              <a:rPr lang="en-US" sz="4000" dirty="0" err="1" smtClean="0"/>
              <a:t>ঝিঙে</a:t>
            </a:r>
            <a:r>
              <a:rPr lang="en-US" sz="4000" dirty="0" smtClean="0"/>
              <a:t> </a:t>
            </a:r>
            <a:r>
              <a:rPr lang="en-US" sz="4000" dirty="0" err="1" smtClean="0"/>
              <a:t>ফুল</a:t>
            </a:r>
            <a:r>
              <a:rPr lang="en-US" sz="4000" dirty="0" smtClean="0"/>
              <a:t>’ </a:t>
            </a:r>
            <a:r>
              <a:rPr lang="en-US" sz="4000" dirty="0" err="1" smtClean="0"/>
              <a:t>কার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ঘূমায়</a:t>
            </a:r>
            <a:r>
              <a:rPr lang="en-US" sz="4000" dirty="0" smtClean="0"/>
              <a:t> ? 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0" y="3413760"/>
            <a:ext cx="121920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৩। </a:t>
            </a:r>
            <a:r>
              <a:rPr lang="en-US" sz="4000" dirty="0" err="1" smtClean="0"/>
              <a:t>কাজী</a:t>
            </a:r>
            <a:r>
              <a:rPr lang="en-US" sz="4000" dirty="0" smtClean="0"/>
              <a:t> </a:t>
            </a:r>
            <a:r>
              <a:rPr lang="en-US" sz="4000" dirty="0" err="1" smtClean="0"/>
              <a:t>নজরুলের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গ্রামের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-1" y="5773783"/>
            <a:ext cx="1219200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উত্তরঃ</a:t>
            </a:r>
            <a:r>
              <a:rPr lang="en-US" sz="2400" dirty="0" smtClean="0"/>
              <a:t> ১। </a:t>
            </a:r>
            <a:r>
              <a:rPr lang="en-US" sz="2400" dirty="0" err="1" smtClean="0"/>
              <a:t>ঝিঙে</a:t>
            </a:r>
            <a:r>
              <a:rPr lang="en-US" sz="2400" dirty="0" smtClean="0"/>
              <a:t> </a:t>
            </a:r>
            <a:r>
              <a:rPr lang="en-US" sz="2400" dirty="0" err="1" smtClean="0"/>
              <a:t>ফুলকে</a:t>
            </a:r>
            <a:r>
              <a:rPr lang="en-US" sz="2400" dirty="0" smtClean="0"/>
              <a:t> ।২। </a:t>
            </a:r>
            <a:r>
              <a:rPr lang="en-US" sz="2400" dirty="0" err="1" smtClean="0"/>
              <a:t>শ্যামলী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মায়ের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কোলে</a:t>
            </a:r>
            <a:r>
              <a:rPr lang="en-US" sz="2400" dirty="0" smtClean="0"/>
              <a:t>। ৩।   </a:t>
            </a:r>
            <a:r>
              <a:rPr lang="bn-IN" sz="2400" dirty="0" smtClean="0"/>
              <a:t>চুরুলিয়া । ৪। মাচা। পাটাতন।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-1" y="4349931"/>
            <a:ext cx="1223989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৪। ‘মাচান’ শব্দের অর্থ কী 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531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8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91999" cy="11625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/>
              <a:t>বাড়ির কাজ</a:t>
            </a:r>
            <a:endParaRPr lang="en-US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1293223"/>
            <a:ext cx="7345680" cy="55647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7383" y="1371601"/>
            <a:ext cx="4232366" cy="365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অনুধাবনমূলক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5944" y="2068285"/>
            <a:ext cx="4349930" cy="12104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১। “</a:t>
            </a:r>
            <a:r>
              <a:rPr lang="en-US" dirty="0" err="1" smtClean="0"/>
              <a:t>গান</a:t>
            </a:r>
            <a:r>
              <a:rPr lang="en-US" dirty="0" smtClean="0"/>
              <a:t> </a:t>
            </a:r>
            <a:r>
              <a:rPr lang="en-US" dirty="0" err="1" smtClean="0"/>
              <a:t>তব</a:t>
            </a:r>
            <a:r>
              <a:rPr lang="en-US" dirty="0" smtClean="0"/>
              <a:t> </a:t>
            </a:r>
            <a:r>
              <a:rPr lang="en-US" dirty="0" err="1" smtClean="0"/>
              <a:t>শুনি</a:t>
            </a:r>
            <a:r>
              <a:rPr lang="en-US" dirty="0" smtClean="0"/>
              <a:t> </a:t>
            </a:r>
            <a:r>
              <a:rPr lang="en-US" dirty="0" err="1" smtClean="0"/>
              <a:t>সাঁঝে</a:t>
            </a:r>
            <a:r>
              <a:rPr lang="en-US" dirty="0" smtClean="0"/>
              <a:t> </a:t>
            </a:r>
            <a:r>
              <a:rPr lang="en-US" dirty="0" err="1" smtClean="0"/>
              <a:t>তব</a:t>
            </a:r>
            <a:r>
              <a:rPr lang="en-US" dirty="0" smtClean="0"/>
              <a:t> </a:t>
            </a:r>
            <a:r>
              <a:rPr lang="en-US" dirty="0" err="1" smtClean="0"/>
              <a:t>ফুটে</a:t>
            </a:r>
            <a:r>
              <a:rPr lang="en-US" dirty="0" smtClean="0"/>
              <a:t> </a:t>
            </a:r>
            <a:r>
              <a:rPr lang="en-US" dirty="0" err="1" smtClean="0"/>
              <a:t>ওঠাতে</a:t>
            </a:r>
            <a:r>
              <a:rPr lang="en-US" dirty="0" smtClean="0"/>
              <a:t>।”- </a:t>
            </a:r>
            <a:r>
              <a:rPr lang="en-US" dirty="0" err="1" smtClean="0"/>
              <a:t>চরণটি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</a:p>
          <a:p>
            <a:pPr algn="ctr"/>
            <a:r>
              <a:rPr lang="en-US" dirty="0" smtClean="0"/>
              <a:t>২। “</a:t>
            </a:r>
            <a:r>
              <a:rPr lang="en-US" dirty="0" err="1" smtClean="0"/>
              <a:t>মরা</a:t>
            </a:r>
            <a:r>
              <a:rPr lang="en-US" dirty="0" smtClean="0"/>
              <a:t> </a:t>
            </a:r>
            <a:r>
              <a:rPr lang="en-US" dirty="0" err="1" smtClean="0"/>
              <a:t>মাচানের</a:t>
            </a:r>
            <a:r>
              <a:rPr lang="en-US" dirty="0" smtClean="0"/>
              <a:t> </a:t>
            </a:r>
            <a:r>
              <a:rPr lang="en-US" dirty="0" err="1" smtClean="0"/>
              <a:t>দেশ</a:t>
            </a:r>
            <a:r>
              <a:rPr lang="en-US" dirty="0" smtClean="0"/>
              <a:t>” </a:t>
            </a:r>
            <a:r>
              <a:rPr lang="en-US" dirty="0" err="1" smtClean="0"/>
              <a:t>কেন</a:t>
            </a:r>
            <a:r>
              <a:rPr lang="en-US" dirty="0" smtClean="0"/>
              <a:t> </a:t>
            </a:r>
            <a:r>
              <a:rPr lang="en-US" dirty="0" err="1" smtClean="0"/>
              <a:t>মশগুল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ওঠে</a:t>
            </a:r>
            <a:r>
              <a:rPr lang="en-US" dirty="0" smtClean="0"/>
              <a:t> ?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6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12540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সবাইকে ধন্যবাদ  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8720"/>
            <a:ext cx="12192000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3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50" y="0"/>
            <a:ext cx="12139749" cy="11625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dirty="0">
                <a:solidFill>
                  <a:schemeClr val="bg1"/>
                </a:solidFill>
              </a:rPr>
              <a:t>নিমাই চন্দ্র মন্ডল,</a:t>
            </a:r>
          </a:p>
          <a:p>
            <a:pPr algn="ctr"/>
            <a:r>
              <a:rPr lang="bn-IN" dirty="0">
                <a:solidFill>
                  <a:schemeClr val="bg1"/>
                </a:solidFill>
              </a:rPr>
              <a:t>সহকারী শিক্ষক,</a:t>
            </a:r>
          </a:p>
          <a:p>
            <a:pPr algn="ctr"/>
            <a:r>
              <a:rPr lang="bn-IN" dirty="0">
                <a:solidFill>
                  <a:schemeClr val="bg1"/>
                </a:solidFill>
              </a:rPr>
              <a:t>পলাশী মাধ্যমিক বিদ্যালয়,</a:t>
            </a:r>
          </a:p>
          <a:p>
            <a:pPr algn="ctr"/>
            <a:r>
              <a:rPr lang="bn-IN" dirty="0">
                <a:solidFill>
                  <a:schemeClr val="bg1"/>
                </a:solidFill>
              </a:rPr>
              <a:t>রোহিতা, মনিরামপুর,</a:t>
            </a:r>
          </a:p>
          <a:p>
            <a:pPr algn="ctr"/>
            <a:r>
              <a:rPr lang="bn-IN" dirty="0">
                <a:solidFill>
                  <a:schemeClr val="bg1"/>
                </a:solidFill>
              </a:rPr>
              <a:t>যশোর ।    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21487" y="2272937"/>
            <a:ext cx="3570513" cy="259950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নিমাই চন্দ্র মন্ডল,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সহকারী শিক্ষক,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পলাশী মাধ্যমিক বিদ্যালয়,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রোহিতা, মনিরামপুর,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যশোর ।          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2303416"/>
            <a:ext cx="3905793" cy="25690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শ্রেণি : ষষ্ঠ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বিষয় : বাংলা প্রথম পত্র,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সময় : ৪৫ মিনিট,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তারিখ : ৩০-৯-২০১৯ ।     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10342"/>
            <a:ext cx="3931920" cy="1384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পাঠ-পরিচিতি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8573589" y="1018902"/>
            <a:ext cx="3618411" cy="128016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শিক্ষক-পরিচিতি  </a:t>
            </a:r>
            <a:endParaRPr lang="en-US" sz="3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110" y="1229315"/>
            <a:ext cx="4558936" cy="359087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91128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12191999" cy="1018903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8" descr="index3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3060" y="3581399"/>
            <a:ext cx="6758940" cy="25320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 prst="artDeco"/>
            <a:contourClr>
              <a:srgbClr val="FFFFFF"/>
            </a:contourClr>
          </a:sp3d>
        </p:spPr>
      </p:pic>
      <p:pic>
        <p:nvPicPr>
          <p:cNvPr id="8" name="Picture 9" descr="index4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66802"/>
            <a:ext cx="5303520" cy="22343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 prst="artDeco"/>
            <a:contourClr>
              <a:srgbClr val="FFFFFF"/>
            </a:contourClr>
          </a:sp3d>
        </p:spPr>
      </p:pic>
      <p:pic>
        <p:nvPicPr>
          <p:cNvPr id="9" name="Picture 6" descr="index1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45429" y="1071451"/>
            <a:ext cx="6846571" cy="23902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 prst="artDeco"/>
            <a:contourClr>
              <a:srgbClr val="FFFFFF"/>
            </a:contourClr>
          </a:sp3d>
        </p:spPr>
      </p:pic>
      <p:sp>
        <p:nvSpPr>
          <p:cNvPr id="10" name="Round Single Corner Rectangle 4"/>
          <p:cNvSpPr/>
          <p:nvPr/>
        </p:nvSpPr>
        <p:spPr>
          <a:xfrm>
            <a:off x="0" y="6204856"/>
            <a:ext cx="12192000" cy="653143"/>
          </a:xfrm>
          <a:prstGeom prst="flowChartAlternateProcess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উপরের ছবিগুলোর মাধ্যমে কি বুঝতে পারছ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1029"/>
            <a:ext cx="5438503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921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10972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</a:rPr>
              <a:t>পাঠ-পরিচিতি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95" y="2035356"/>
            <a:ext cx="2782388" cy="28762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16583" y="3422469"/>
            <a:ext cx="6217920" cy="13846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কাজী নজরুল ইসলাম   </a:t>
            </a:r>
            <a:endParaRPr lang="en-US" sz="4000" dirty="0"/>
          </a:p>
        </p:txBody>
      </p:sp>
      <p:sp>
        <p:nvSpPr>
          <p:cNvPr id="8" name="Double Wave 7"/>
          <p:cNvSpPr/>
          <p:nvPr/>
        </p:nvSpPr>
        <p:spPr>
          <a:xfrm>
            <a:off x="5865223" y="1763486"/>
            <a:ext cx="5355771" cy="914400"/>
          </a:xfrm>
          <a:prstGeom prst="double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</a:rPr>
              <a:t>“ঝিঙে ফুল”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37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5189" y="117565"/>
            <a:ext cx="6322422" cy="10842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শিখনফল</a:t>
            </a:r>
            <a:r>
              <a:rPr lang="bn-IN" dirty="0" smtClean="0"/>
              <a:t>   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45920" y="1933303"/>
            <a:ext cx="7968344" cy="23121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এই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r>
              <a:rPr lang="en-US" dirty="0" smtClean="0"/>
              <a:t>-----------</a:t>
            </a:r>
          </a:p>
          <a:p>
            <a:pPr algn="ctr"/>
            <a:r>
              <a:rPr lang="en-US" dirty="0" smtClean="0"/>
              <a:t>১। </a:t>
            </a:r>
            <a:r>
              <a:rPr lang="en-US" dirty="0" err="1" smtClean="0"/>
              <a:t>কবির</a:t>
            </a:r>
            <a:r>
              <a:rPr lang="en-US" dirty="0" smtClean="0"/>
              <a:t> </a:t>
            </a:r>
            <a:r>
              <a:rPr lang="en-US" dirty="0" err="1" smtClean="0"/>
              <a:t>জন্ম</a:t>
            </a:r>
            <a:r>
              <a:rPr lang="en-US" dirty="0" smtClean="0"/>
              <a:t> </a:t>
            </a:r>
            <a:r>
              <a:rPr lang="en-US" dirty="0" err="1" smtClean="0"/>
              <a:t>পরিচয়</a:t>
            </a:r>
            <a:r>
              <a:rPr lang="en-US" dirty="0" smtClean="0"/>
              <a:t> </a:t>
            </a:r>
            <a:r>
              <a:rPr lang="en-US" dirty="0" err="1" smtClean="0"/>
              <a:t>লিখতে</a:t>
            </a:r>
            <a:r>
              <a:rPr lang="en-US" dirty="0" smtClean="0"/>
              <a:t> ও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pPr algn="ctr"/>
            <a:r>
              <a:rPr lang="en-US" dirty="0" smtClean="0"/>
              <a:t>২। </a:t>
            </a:r>
            <a:r>
              <a:rPr lang="en-US" dirty="0" err="1" smtClean="0"/>
              <a:t>নতুন</a:t>
            </a:r>
            <a:r>
              <a:rPr lang="en-US" dirty="0" smtClean="0"/>
              <a:t>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অর্থসহ</a:t>
            </a:r>
            <a:r>
              <a:rPr lang="en-US" dirty="0" smtClean="0"/>
              <a:t> </a:t>
            </a:r>
            <a:r>
              <a:rPr lang="en-US" dirty="0" err="1" smtClean="0"/>
              <a:t>বাক্য</a:t>
            </a:r>
            <a:r>
              <a:rPr lang="en-US" dirty="0" smtClean="0"/>
              <a:t> </a:t>
            </a:r>
            <a:r>
              <a:rPr lang="en-US" dirty="0" err="1" smtClean="0"/>
              <a:t>গঠণ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pPr algn="ctr"/>
            <a:r>
              <a:rPr lang="en-US" dirty="0" smtClean="0"/>
              <a:t>৩। </a:t>
            </a:r>
            <a:r>
              <a:rPr lang="en-US" dirty="0" err="1" smtClean="0"/>
              <a:t>প্রকৃতির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ভালোবাসার</a:t>
            </a:r>
            <a:r>
              <a:rPr lang="en-US" dirty="0" smtClean="0"/>
              <a:t> </a:t>
            </a:r>
            <a:r>
              <a:rPr lang="en-US" dirty="0" err="1" smtClean="0"/>
              <a:t>মনোভাব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2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20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</a:rPr>
              <a:t>কবি-পরিচিতি 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89810"/>
            <a:ext cx="4663440" cy="383667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91441" y="1214846"/>
            <a:ext cx="3553096" cy="10319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কাজী নজরুল ইসলাম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70662" y="1162594"/>
            <a:ext cx="8521337" cy="796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জন্ম পরিচয় : ২৫ই মে, ১৮৯৯ সালে, বর্ধমান জেলার আসানসোল মহাকুমার চুরুলিয়া গ্রামে।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389120" y="1972491"/>
            <a:ext cx="7802879" cy="888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পিতৃ ও মাতৃ পরিচয় : পিতার নাম কাজী ফকির আহমদ মাতার নাম জাহেদা খাতুন।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89121" y="2886891"/>
            <a:ext cx="7802879" cy="1084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শিক্ষাজীবন : গ্রামের মক্তব থেকে প্রাথমিক শিক্ষালাভ। রানী গজ্ঞের সিয়ারসোল স্কুলে, ময়মনসিংহ জেলার ত্রিশালের দরিরামপুর স্কুলে দশম শ্রেণি পর্যন্ত পড়ালেখা করেন।   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9932" y="3931920"/>
            <a:ext cx="7842068" cy="862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কর্মজীবন : লেটোর দলে, রুটির দোকানে এবং সেনাবাহিনীতে যোগদান করেছিলেন। পত্রিকা সম্পাদনা,গ্রামোফোন রেকর্ডের ব্যাবসা।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89120" y="4781006"/>
            <a:ext cx="7802880" cy="1300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সাহিত্যকর্ম</a:t>
            </a:r>
            <a:r>
              <a:rPr lang="en-US" dirty="0" smtClean="0"/>
              <a:t> : </a:t>
            </a:r>
            <a:r>
              <a:rPr lang="en-US" dirty="0" err="1" smtClean="0"/>
              <a:t>কাব্যগ্রন্থ</a:t>
            </a:r>
            <a:r>
              <a:rPr lang="en-US" dirty="0" smtClean="0"/>
              <a:t> :</a:t>
            </a:r>
            <a:r>
              <a:rPr lang="en-US" dirty="0" err="1" smtClean="0"/>
              <a:t>পিলে</a:t>
            </a:r>
            <a:r>
              <a:rPr lang="en-US" dirty="0" smtClean="0"/>
              <a:t> </a:t>
            </a:r>
            <a:r>
              <a:rPr lang="en-US" dirty="0" err="1" smtClean="0"/>
              <a:t>পটকা</a:t>
            </a:r>
            <a:r>
              <a:rPr lang="en-US" dirty="0" smtClean="0"/>
              <a:t>, </a:t>
            </a:r>
            <a:r>
              <a:rPr lang="en-US" dirty="0" err="1" smtClean="0"/>
              <a:t>ঘুম</a:t>
            </a:r>
            <a:r>
              <a:rPr lang="en-US" dirty="0" smtClean="0"/>
              <a:t> </a:t>
            </a:r>
            <a:r>
              <a:rPr lang="en-US" dirty="0" err="1" smtClean="0"/>
              <a:t>জাগানো</a:t>
            </a:r>
            <a:r>
              <a:rPr lang="en-US" dirty="0" smtClean="0"/>
              <a:t> </a:t>
            </a:r>
            <a:r>
              <a:rPr lang="en-US" dirty="0" err="1" smtClean="0"/>
              <a:t>পাখি</a:t>
            </a:r>
            <a:r>
              <a:rPr lang="en-US" dirty="0" smtClean="0"/>
              <a:t>,  </a:t>
            </a:r>
            <a:r>
              <a:rPr lang="en-US" dirty="0" err="1" smtClean="0"/>
              <a:t>অগ্নি-বীনা</a:t>
            </a:r>
            <a:r>
              <a:rPr lang="en-US" dirty="0" smtClean="0"/>
              <a:t>, </a:t>
            </a:r>
            <a:r>
              <a:rPr lang="en-US" dirty="0" err="1" smtClean="0"/>
              <a:t>সাম্যবাদী</a:t>
            </a:r>
            <a:r>
              <a:rPr lang="en-US" dirty="0" smtClean="0"/>
              <a:t>, </a:t>
            </a:r>
            <a:r>
              <a:rPr lang="en-US" dirty="0" err="1" smtClean="0"/>
              <a:t>সর্বহারা</a:t>
            </a:r>
            <a:r>
              <a:rPr lang="en-US" dirty="0" smtClean="0"/>
              <a:t>, </a:t>
            </a:r>
            <a:r>
              <a:rPr lang="en-US" dirty="0" err="1" smtClean="0"/>
              <a:t>বিষের</a:t>
            </a:r>
            <a:r>
              <a:rPr lang="en-US" dirty="0" smtClean="0"/>
              <a:t> </a:t>
            </a:r>
            <a:r>
              <a:rPr lang="en-US" dirty="0" err="1" smtClean="0"/>
              <a:t>বাঁশি</a:t>
            </a:r>
            <a:r>
              <a:rPr lang="en-US" dirty="0" smtClean="0"/>
              <a:t>। </a:t>
            </a:r>
            <a:r>
              <a:rPr lang="en-US" dirty="0" err="1" smtClean="0"/>
              <a:t>উপন্যাস</a:t>
            </a:r>
            <a:r>
              <a:rPr lang="en-US" dirty="0" smtClean="0"/>
              <a:t> : </a:t>
            </a:r>
            <a:r>
              <a:rPr lang="en-US" dirty="0" err="1" smtClean="0"/>
              <a:t>বাঁধনহারা</a:t>
            </a:r>
            <a:r>
              <a:rPr lang="en-US" dirty="0" smtClean="0"/>
              <a:t>, </a:t>
            </a:r>
            <a:r>
              <a:rPr lang="en-US" dirty="0" err="1" smtClean="0"/>
              <a:t>কুহেলিকা</a:t>
            </a:r>
            <a:r>
              <a:rPr lang="en-US" dirty="0" smtClean="0"/>
              <a:t>। </a:t>
            </a:r>
            <a:r>
              <a:rPr lang="en-US" dirty="0" err="1" smtClean="0"/>
              <a:t>গল্প</a:t>
            </a:r>
            <a:r>
              <a:rPr lang="en-US" dirty="0" smtClean="0"/>
              <a:t> : </a:t>
            </a:r>
            <a:r>
              <a:rPr lang="en-US" dirty="0" err="1" smtClean="0"/>
              <a:t>ব্যাথার</a:t>
            </a:r>
            <a:r>
              <a:rPr lang="en-US" dirty="0" smtClean="0"/>
              <a:t> </a:t>
            </a:r>
            <a:r>
              <a:rPr lang="en-US" dirty="0" err="1" smtClean="0"/>
              <a:t>দান</a:t>
            </a:r>
            <a:r>
              <a:rPr lang="en-US" dirty="0" smtClean="0"/>
              <a:t>, </a:t>
            </a:r>
            <a:r>
              <a:rPr lang="en-US" dirty="0" err="1" smtClean="0"/>
              <a:t>রিক্তের</a:t>
            </a:r>
            <a:r>
              <a:rPr lang="en-US" dirty="0" smtClean="0"/>
              <a:t> </a:t>
            </a:r>
            <a:r>
              <a:rPr lang="en-US" dirty="0" err="1" smtClean="0"/>
              <a:t>বেদন</a:t>
            </a:r>
            <a:r>
              <a:rPr lang="en-US" dirty="0" smtClean="0"/>
              <a:t>,  </a:t>
            </a:r>
            <a:r>
              <a:rPr lang="en-US" dirty="0" err="1" smtClean="0"/>
              <a:t>জিনের</a:t>
            </a:r>
            <a:r>
              <a:rPr lang="en-US" dirty="0" smtClean="0"/>
              <a:t> </a:t>
            </a:r>
            <a:r>
              <a:rPr lang="en-US" dirty="0" err="1" smtClean="0"/>
              <a:t>বাদশা</a:t>
            </a:r>
            <a:r>
              <a:rPr lang="en-US" dirty="0" smtClean="0"/>
              <a:t>। </a:t>
            </a:r>
            <a:r>
              <a:rPr lang="en-US" dirty="0" err="1" smtClean="0"/>
              <a:t>নাটক</a:t>
            </a:r>
            <a:r>
              <a:rPr lang="en-US" dirty="0" smtClean="0"/>
              <a:t> : </a:t>
            </a:r>
            <a:r>
              <a:rPr lang="en-US" dirty="0" err="1" smtClean="0"/>
              <a:t>আলেয়া</a:t>
            </a:r>
            <a:r>
              <a:rPr lang="en-US" dirty="0" smtClean="0"/>
              <a:t>, </a:t>
            </a:r>
            <a:r>
              <a:rPr lang="en-US" dirty="0" err="1" smtClean="0"/>
              <a:t>পুতুলের</a:t>
            </a:r>
            <a:r>
              <a:rPr lang="en-US" dirty="0" smtClean="0"/>
              <a:t> </a:t>
            </a:r>
            <a:r>
              <a:rPr lang="en-US" dirty="0" err="1" smtClean="0"/>
              <a:t>বিয়ে</a:t>
            </a:r>
            <a:r>
              <a:rPr lang="en-US" dirty="0" smtClean="0"/>
              <a:t>। </a:t>
            </a:r>
            <a:r>
              <a:rPr lang="en-US" dirty="0" err="1" smtClean="0"/>
              <a:t>প্রবন্ধগ্রন্থ</a:t>
            </a:r>
            <a:r>
              <a:rPr lang="en-US" dirty="0" smtClean="0"/>
              <a:t> : </a:t>
            </a:r>
            <a:r>
              <a:rPr lang="en-US" dirty="0" err="1" smtClean="0"/>
              <a:t>ধুমকেতু</a:t>
            </a:r>
            <a:r>
              <a:rPr lang="en-US" dirty="0" smtClean="0"/>
              <a:t>, </a:t>
            </a:r>
            <a:r>
              <a:rPr lang="en-US" dirty="0" err="1" smtClean="0"/>
              <a:t>যুগ-বাণী</a:t>
            </a:r>
            <a:r>
              <a:rPr lang="en-US" dirty="0" smtClean="0"/>
              <a:t>, </a:t>
            </a:r>
            <a:r>
              <a:rPr lang="en-US" dirty="0" err="1" smtClean="0"/>
              <a:t>দুর্দিনের</a:t>
            </a:r>
            <a:r>
              <a:rPr lang="en-US" dirty="0" smtClean="0"/>
              <a:t> </a:t>
            </a:r>
            <a:r>
              <a:rPr lang="en-US" dirty="0" err="1" smtClean="0"/>
              <a:t>যাত্রী</a:t>
            </a:r>
            <a:r>
              <a:rPr lang="en-US" dirty="0" smtClean="0"/>
              <a:t>। </a:t>
            </a:r>
            <a:r>
              <a:rPr lang="en-US" dirty="0" err="1" smtClean="0"/>
              <a:t>গানের</a:t>
            </a:r>
            <a:r>
              <a:rPr lang="en-US" dirty="0" smtClean="0"/>
              <a:t> </a:t>
            </a:r>
            <a:r>
              <a:rPr lang="en-US" dirty="0" err="1" smtClean="0"/>
              <a:t>সংকলন</a:t>
            </a:r>
            <a:r>
              <a:rPr lang="en-US" dirty="0" smtClean="0"/>
              <a:t> : </a:t>
            </a:r>
            <a:r>
              <a:rPr lang="en-US" dirty="0" err="1" smtClean="0"/>
              <a:t>বুল্বুল,চোখের</a:t>
            </a:r>
            <a:r>
              <a:rPr lang="en-US" dirty="0" smtClean="0"/>
              <a:t> </a:t>
            </a:r>
            <a:r>
              <a:rPr lang="en-US" dirty="0" err="1" smtClean="0"/>
              <a:t>চাতক</a:t>
            </a:r>
            <a:r>
              <a:rPr lang="en-US" dirty="0" smtClean="0"/>
              <a:t>, </a:t>
            </a:r>
            <a:r>
              <a:rPr lang="en-US" dirty="0" err="1" smtClean="0"/>
              <a:t>চন্দ্রবিন্দু</a:t>
            </a:r>
            <a:r>
              <a:rPr lang="en-US" dirty="0" smtClean="0"/>
              <a:t>, </a:t>
            </a:r>
            <a:r>
              <a:rPr lang="en-US" dirty="0" err="1" smtClean="0"/>
              <a:t>সুরলিপি</a:t>
            </a:r>
            <a:r>
              <a:rPr lang="en-US" dirty="0" smtClean="0"/>
              <a:t>।   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126480"/>
            <a:ext cx="4245429" cy="7315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জীবনাবসান : ২৯ আগস্ট, ১৯৭৬ সালে।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89120" y="6081846"/>
            <a:ext cx="7802879" cy="776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পুরস্কার</a:t>
            </a:r>
            <a:r>
              <a:rPr lang="en-US" dirty="0" smtClean="0">
                <a:solidFill>
                  <a:srgbClr val="FF0000"/>
                </a:solidFill>
              </a:rPr>
              <a:t> ও </a:t>
            </a:r>
            <a:r>
              <a:rPr lang="en-US" dirty="0" err="1" smtClean="0">
                <a:solidFill>
                  <a:srgbClr val="FF0000"/>
                </a:solidFill>
              </a:rPr>
              <a:t>সম্মাননা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  <a:r>
              <a:rPr lang="en-US" dirty="0" err="1" smtClean="0">
                <a:solidFill>
                  <a:srgbClr val="FF0000"/>
                </a:solidFill>
              </a:rPr>
              <a:t>কলকাতা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বিশ্ববিদ্যালয়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en-US" dirty="0" err="1" smtClean="0">
                <a:solidFill>
                  <a:srgbClr val="FF0000"/>
                </a:solidFill>
              </a:rPr>
              <a:t>জগত্তারিণী</a:t>
            </a:r>
            <a:r>
              <a:rPr lang="en-US" dirty="0" smtClean="0">
                <a:solidFill>
                  <a:srgbClr val="FF0000"/>
                </a:solidFill>
              </a:rPr>
              <a:t>’, </a:t>
            </a:r>
            <a:r>
              <a:rPr lang="en-US" dirty="0" err="1" smtClean="0">
                <a:solidFill>
                  <a:srgbClr val="FF0000"/>
                </a:solidFill>
              </a:rPr>
              <a:t>ঢাকা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বিশ্ববিদ্যালয়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ডি-লিট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প্রদান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করে</a:t>
            </a:r>
            <a:r>
              <a:rPr lang="en-US" dirty="0" smtClean="0">
                <a:solidFill>
                  <a:srgbClr val="FF0000"/>
                </a:solidFill>
              </a:rPr>
              <a:t>। ‘</a:t>
            </a:r>
            <a:r>
              <a:rPr lang="en-US" dirty="0" err="1" smtClean="0">
                <a:solidFill>
                  <a:srgbClr val="FF0000"/>
                </a:solidFill>
              </a:rPr>
              <a:t>একুশে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পদক</a:t>
            </a:r>
            <a:r>
              <a:rPr lang="en-US" dirty="0" smtClean="0">
                <a:solidFill>
                  <a:srgbClr val="FF0000"/>
                </a:solidFill>
              </a:rPr>
              <a:t>’ </a:t>
            </a:r>
            <a:r>
              <a:rPr lang="en-US" dirty="0" err="1" smtClean="0">
                <a:solidFill>
                  <a:srgbClr val="FF0000"/>
                </a:solidFill>
              </a:rPr>
              <a:t>এবং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জাতীয়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কবির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মর্যদায়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অধিষ্ঠত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করেন</a:t>
            </a:r>
            <a:r>
              <a:rPr lang="en-US" dirty="0" smtClean="0">
                <a:solidFill>
                  <a:srgbClr val="FF0000"/>
                </a:solidFill>
              </a:rPr>
              <a:t>।               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50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058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একক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r>
              <a:rPr lang="en-US" sz="4800" dirty="0" smtClean="0"/>
              <a:t>  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857" y="1048157"/>
            <a:ext cx="5987144" cy="58098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2696" y="927463"/>
            <a:ext cx="4976949" cy="444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জ্ঞানমূলক প্রশ্ন :  সময় : ২ মিঃ  কি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217714" y="5943600"/>
            <a:ext cx="5869578" cy="5878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 : ১, ঢাকায়। ২, বিদ্রোহী কবি।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767840"/>
            <a:ext cx="6152606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১, কোথায় কবি নজ্রুলের মৃত্যু হয় ?</a:t>
            </a:r>
          </a:p>
          <a:p>
            <a:pPr algn="ctr"/>
            <a:r>
              <a:rPr lang="bn-IN" dirty="0" smtClean="0"/>
              <a:t>২,কী হিসেবে কাজী নজরুল ইসলাম বেশি পরিচিতি ?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3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17565"/>
            <a:ext cx="12192000" cy="9013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আদর্শ পাঠ  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269" y="1022984"/>
            <a:ext cx="7043057" cy="601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49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" y="0"/>
            <a:ext cx="12178937" cy="112340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</a:rPr>
              <a:t>সরব পাঠ  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509" y="1081359"/>
            <a:ext cx="7306492" cy="577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7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867</Words>
  <Application>Microsoft Office PowerPoint</Application>
  <PresentationFormat>Widescreen</PresentationFormat>
  <Paragraphs>135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74</cp:revision>
  <dcterms:created xsi:type="dcterms:W3CDTF">2019-10-04T07:19:52Z</dcterms:created>
  <dcterms:modified xsi:type="dcterms:W3CDTF">2019-12-03T16:55:20Z</dcterms:modified>
</cp:coreProperties>
</file>