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60" r:id="rId4"/>
    <p:sldId id="261" r:id="rId5"/>
    <p:sldId id="263" r:id="rId6"/>
    <p:sldId id="265" r:id="rId7"/>
    <p:sldId id="266" r:id="rId8"/>
    <p:sldId id="267" r:id="rId9"/>
    <p:sldId id="275" r:id="rId10"/>
    <p:sldId id="276" r:id="rId11"/>
    <p:sldId id="268" r:id="rId12"/>
    <p:sldId id="269" r:id="rId13"/>
    <p:sldId id="270" r:id="rId14"/>
    <p:sldId id="277" r:id="rId15"/>
    <p:sldId id="278" r:id="rId16"/>
    <p:sldId id="271" r:id="rId17"/>
    <p:sldId id="272" r:id="rId18"/>
    <p:sldId id="273" r:id="rId19"/>
    <p:sldId id="279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90532-E0C4-4656-AE71-EDFC9AC898C6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315D5-7E34-42FA-ADF0-16F1366075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28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দেখিয়ে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315D5-7E34-42FA-ADF0-16F1366075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41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315D5-7E34-42FA-ADF0-16F1366075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70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315D5-7E34-42FA-ADF0-16F1366075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27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0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0.wav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"/>
            <a:ext cx="8382000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2600"/>
            <a:ext cx="8542486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13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371600" y="180109"/>
            <a:ext cx="5365173" cy="838200"/>
          </a:xfrm>
          <a:prstGeom prst="horizontalScroll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1676400"/>
            <a:ext cx="7772400" cy="3962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পরিসংখ্যানে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বর্ণিত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উপাত্তগুলো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সাজানো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বিন্যস্ত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99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2400" y="228600"/>
            <a:ext cx="8839200" cy="3276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নির্ণয়ঃ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সমষ্টিকে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ৎ-   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উপাত্তসমূহের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        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উপাত্তসমূহের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৭৫,৮০,৬৫,৭৮,৮২,৭৭,৭৬,75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৭৫+৮০+৬৫+৭৮+৮২+৭৭+৭৬+75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        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8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838200" y="2743200"/>
            <a:ext cx="4953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24034" y="1295400"/>
            <a:ext cx="29337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791200" y="2590800"/>
            <a:ext cx="2895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৫৩৩/8  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66.625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61784" y="3706761"/>
            <a:ext cx="8763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মধ্যক হলো সংগৃহীত উপাত্তের মধ্যম মান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8" name="Picture 2" descr="C:\Users\Shazu\Pictures\f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84" y="4468761"/>
            <a:ext cx="914400" cy="99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C:\Users\Shazu\Pictures\f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584" y="4571538"/>
            <a:ext cx="795337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C:\Users\Shazu\Pictures\f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984" y="4668785"/>
            <a:ext cx="876300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5" descr="C:\Users\Shazu\Pictures\f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197" y="4596119"/>
            <a:ext cx="966787" cy="102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6" descr="C:\Users\Shazu\Pictures\f6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784" y="4744985"/>
            <a:ext cx="1081087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7" descr="C:\Users\Shazu\Pictures\f9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184" y="4697359"/>
            <a:ext cx="89535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C:\Users\Shazu\Pictures\f7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584" y="4668785"/>
            <a:ext cx="108585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ctangle 44"/>
          <p:cNvSpPr/>
          <p:nvPr/>
        </p:nvSpPr>
        <p:spPr>
          <a:xfrm>
            <a:off x="337984" y="5506984"/>
            <a:ext cx="8153400" cy="485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         ২               ৩        ৪            ৫           ৬              ৭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261784" y="5506984"/>
            <a:ext cx="297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643284" y="5457363"/>
            <a:ext cx="34861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004984" y="4363985"/>
            <a:ext cx="1447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মধ্যক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61784" y="5943600"/>
            <a:ext cx="8458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প্রদত্ত উপাত্তসমূহ 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উচ্চতা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মানের ক্রমানুসারে সাজালে যে মান</a:t>
            </a:r>
          </a:p>
          <a:p>
            <a:pPr algn="ctr"/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উপাত্তগুলোকে সমান দুইভাগে ভাগ করে তাকে মধ্যক বলে।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1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304800"/>
            <a:ext cx="8915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৭৫,৮০,৬৫,৭৮,৮২,৭৭,৭৬,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838200"/>
            <a:ext cx="693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উপাত্তগুলোকে মানের ক্রমানুসারে সাজিয়ে পাই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          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" y="1143000"/>
            <a:ext cx="8915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৬৫,   ৭৫,   ৭৬ ,   ৭৭,   ৭৮,    ৮০,   ৮২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43000" y="1472381"/>
            <a:ext cx="2895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181600" y="1472381"/>
            <a:ext cx="2895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594852" y="1752600"/>
                <a:ext cx="7895013" cy="1760354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১। উপাত্ত সংখ্যা বিজোড় হলে,</a:t>
                </a:r>
              </a:p>
              <a:p>
                <a:pPr algn="ctr"/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  মধ্যক 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8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bn-BD" sz="2800" dirty="0">
                            <a:latin typeface="NikoshBAN" pitchFamily="2" charset="0"/>
                            <a:cs typeface="NikoshBAN" pitchFamily="2" charset="0"/>
                          </a:rPr>
                          <m:t>উপাত্ত সংখ্যা</m:t>
                        </m:r>
                        <m:r>
                          <a:rPr lang="bn-IN" sz="2800" b="0" i="1" dirty="0" smtClean="0">
                            <a:latin typeface="Cambria Math"/>
                            <a:cs typeface="NikoshBAN" pitchFamily="2" charset="0"/>
                          </a:rPr>
                          <m:t> + </m:t>
                        </m:r>
                        <m:r>
                          <a:rPr lang="bn-IN" sz="2800" b="0" i="1" dirty="0" smtClean="0"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sz="2800" b="0" i="1" smtClean="0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= ৭ +১/২= ৮/২= ৪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তমপদেমধ্যকপাওয়াযাবে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।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অতএবমধ্যক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= ৭৭  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52" y="1752600"/>
                <a:ext cx="7895013" cy="1760354"/>
              </a:xfrm>
              <a:prstGeom prst="rect">
                <a:avLst/>
              </a:prstGeom>
              <a:blipFill rotWithShape="1">
                <a:blip r:embed="rId3"/>
                <a:stretch>
                  <a:fillRect t="-2389" b="-4437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152400" y="3581400"/>
            <a:ext cx="8915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৬৫,   ৭৫,   ৭৬ ,   ৭৭,   ৭৮,    ৮০,   ৮২,  ৮৪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857864" y="3893574"/>
            <a:ext cx="27579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638800" y="3886200"/>
            <a:ext cx="25907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57200" y="4114800"/>
            <a:ext cx="8416636" cy="2062103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২। উপাত্ত সংখ্যা জোড় হলে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মধ্যক = মধ্যম পদ দুটির গড়মান ।</a:t>
            </a: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অর্থাৎ, (উপাত্ত সংখ্যা/২)তম পদ ও (উপাত্ত সংখ্যা/২ +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১)তম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  পদের গড়মান হল মধ্যক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মধ্যক  =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৭৭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+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৭৮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200" dirty="0">
                <a:latin typeface="NikoshBAN" pitchFamily="2" charset="0"/>
                <a:cs typeface="NikoshBAN" pitchFamily="2" charset="0"/>
                <a:sym typeface="Symbol"/>
              </a:rPr>
              <a:t></a:t>
            </a:r>
            <a:r>
              <a:rPr lang="bn-IN" sz="3200" dirty="0">
                <a:latin typeface="NikoshBAN" pitchFamily="2" charset="0"/>
                <a:cs typeface="NikoshBAN" pitchFamily="2" charset="0"/>
                <a:sym typeface="Symbol"/>
              </a:rPr>
              <a:t>২ = 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৭৫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৫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30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Shazu\Pictures\f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795337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C:\Users\Shazu\Pictures\f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39" y="634641"/>
            <a:ext cx="876300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C:\Users\Shazu\Pictures\f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197" y="557981"/>
            <a:ext cx="966787" cy="102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Users\Shazu\Pictures\f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784" y="706847"/>
            <a:ext cx="1081087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C:\Users\Shazu\Pictures\f9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184" y="659221"/>
            <a:ext cx="89535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Shazu\Pictures\f7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50" y="630647"/>
            <a:ext cx="108585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Shazu\Pictures\f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984" y="700088"/>
            <a:ext cx="876300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Shazu\Pictures\f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749709"/>
            <a:ext cx="876300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52284" y="1584376"/>
            <a:ext cx="8386916" cy="1815882"/>
          </a:xfrm>
          <a:prstGeom prst="rect">
            <a:avLst/>
          </a:prstGeom>
          <a:solidFill>
            <a:srgbClr val="C1FFC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প্রচুরক হলো প্রদত্ত উপাত্তের মধ্যে যে সংখ্যা সর্বাধিকবার থাকে।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ফুলগুলোর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গোলাপফুল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গোলাপকে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প্রচুরক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১০,১১,১৫,১২,১৫,১১,১৯,১৭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প্রচুরক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প্রচুরক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2284" y="3733800"/>
            <a:ext cx="8386916" cy="1815882"/>
          </a:xfrm>
          <a:prstGeom prst="rect">
            <a:avLst/>
          </a:prstGeom>
          <a:solidFill>
            <a:srgbClr val="C1FFC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পরিসর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সর্বোচচ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সর্বোনিম্ন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)+১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১০,১১,১৫,১২,১ ৫,১১,১৯,১৭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পরিসর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 (১৭-১০)+১=৮ </a:t>
            </a: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42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10145" y="2133600"/>
            <a:ext cx="647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80,55,70,92,88,75,62,44,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845127" y="4114800"/>
            <a:ext cx="71628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উপাত্তগুলোর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পরিসর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457200"/>
            <a:ext cx="38100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13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491" y="0"/>
            <a:ext cx="9144000" cy="685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09600" y="685800"/>
                <a:ext cx="7391400" cy="3544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উপাত্তগুলোসাজিয়েপাই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,</a:t>
                </a:r>
              </a:p>
              <a:p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আমরাজানি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, </a:t>
                </a:r>
                <a:r>
                  <a:rPr lang="bn-BD" sz="3600" dirty="0" smtClean="0">
                    <a:latin typeface="NikoshBAN" pitchFamily="2" charset="0"/>
                    <a:cs typeface="NikoshBAN" pitchFamily="2" charset="0"/>
                  </a:rPr>
                  <a:t>মধ্যক </a:t>
                </a:r>
                <a:r>
                  <a:rPr lang="bn-BD" sz="3600" dirty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6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bn-BD" sz="3600" dirty="0">
                            <a:latin typeface="NikoshBAN" pitchFamily="2" charset="0"/>
                            <a:cs typeface="NikoshBAN" pitchFamily="2" charset="0"/>
                          </a:rPr>
                          <m:t>উপাত্ত সংখ্যা</m:t>
                        </m:r>
                        <m:r>
                          <a:rPr lang="bn-IN" sz="3600" i="1" dirty="0">
                            <a:latin typeface="Cambria Math"/>
                            <a:cs typeface="NikoshBAN" pitchFamily="2" charset="0"/>
                          </a:rPr>
                          <m:t> + </m:t>
                        </m:r>
                        <m:r>
                          <a:rPr lang="bn-IN" sz="3600" i="1" dirty="0"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sz="3600" i="1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৯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১০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= ৫ , ৫ম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পদে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মধ্যক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পাওয়া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যাবে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</a:p>
              <a:p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অতএব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মধ্যক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= ৭৮  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685800"/>
                <a:ext cx="7391400" cy="3544496"/>
              </a:xfrm>
              <a:prstGeom prst="rect">
                <a:avLst/>
              </a:prstGeom>
              <a:blipFill rotWithShape="1">
                <a:blip r:embed="rId2"/>
                <a:stretch>
                  <a:fillRect l="-2473" t="-2582" b="-6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76200" y="1143000"/>
            <a:ext cx="8915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৬৫,   ৭৫,   ৭৬ ,   ৭৭,   ৭৮,  ৭৯,  ৮০, ৮০   ৮২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8916" y="4343400"/>
            <a:ext cx="67665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পরিসর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= (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সর্বোচচ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সর্বোনিম্ন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)+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(৮২-৬৫)+১=১৮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3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2600" y="228600"/>
            <a:ext cx="52578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ট্যালি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0"/>
            <a:ext cx="8686800" cy="457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৬০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গণিতের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হলোঃ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৫৪,৮৩,৭৪,৫৬,৯৭,৯০,৮২,৮৩,৪১,৯২,৪২,৫৫,৬২,৬৩,৯৬,৪১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৭১,৭৭,৭৮,২২,৪৮,৪৬,৩৩,৪৪,৬১,৬৬,৬৩,৬৪,৫৩,৬০,৫০,৭২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৬৭,৯৯,৮৩,৮৫,৬৮,৬৯,৪৫,২২,২২,২৭,৩১,৬৭,৬৫,৬৪,৬৪,৮৮,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৬৩,৪৭,৫৮,৫৯,৬০,৭২,৭১,৭৩,৪৯,৭৫,৬৪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ট্যালিসহ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87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"/>
            <a:ext cx="82296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সর্বোচচ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৯৯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সর্বোনিম্ন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২২।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পরিসর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(৯৯-২২)+১=৭৮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শ্রেণিব্যাপ্তি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৭৮/১০= ৭,৮=৮</a:t>
            </a:r>
          </a:p>
          <a:p>
            <a:pPr algn="ctr"/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594888"/>
              </p:ext>
            </p:extLst>
          </p:nvPr>
        </p:nvGraphicFramePr>
        <p:xfrm>
          <a:off x="1295400" y="1828800"/>
          <a:ext cx="609600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ব্যাপ্তি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ট্যালি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গণসংখ্যা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২০-২৯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৩০-৩৯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৪০-৪৯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৫০-৫৯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৭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৬০-৬৯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১৮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৭০-৭৯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৮০-৮৯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৬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৯০-৯৯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3623187" y="24384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75587" y="24384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927987" y="24384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38600" y="24384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75587" y="28956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86200" y="28956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775587" y="33528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86200" y="33528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33528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657600" y="33528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623187" y="3404419"/>
            <a:ext cx="457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67200" y="33528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91000" y="33528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43400" y="3374923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419600" y="33528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623187" y="39624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733800" y="39624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810000" y="39624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886200" y="39624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576484" y="3962400"/>
            <a:ext cx="385916" cy="2703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184855" y="39243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267200" y="39624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581400" y="4419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657600" y="43815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33800" y="4419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810000" y="4461387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581400" y="4495800"/>
            <a:ext cx="263013" cy="3084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38600" y="4419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114800" y="4419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191000" y="4419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267200" y="4419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038600" y="4419600"/>
            <a:ext cx="298655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419600" y="4419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489655" y="4419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572000" y="4419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648200" y="4419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419600" y="4495800"/>
            <a:ext cx="298655" cy="26301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105400" y="4419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029200" y="4419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642055" y="43815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953000" y="4419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3576484" y="4906297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657600" y="48768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3733800" y="48768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3810000" y="48768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578942" y="4938251"/>
            <a:ext cx="223684" cy="3342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3957484" y="48768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4033684" y="48768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4114800" y="48768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4191000" y="48768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3581400" y="54102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3657600" y="54102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3733800" y="54102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3810000" y="54102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4195916" y="54102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581400" y="5486400"/>
            <a:ext cx="304800" cy="381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733800" y="6004068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810000" y="6019800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657600" y="6019800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927987" y="6019800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652684" y="6073632"/>
            <a:ext cx="385916" cy="2509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1295400" y="6400800"/>
            <a:ext cx="6019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               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৬০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5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219200" y="381000"/>
            <a:ext cx="5791200" cy="1371600"/>
          </a:xfrm>
          <a:prstGeom prst="flowChartTermina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590800"/>
            <a:ext cx="7620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42,55,25,86,25,30,77,88,25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উপাত্তগুলোর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2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258291" y="180109"/>
            <a:ext cx="5365173" cy="838200"/>
          </a:xfrm>
          <a:prstGeom prst="horizontalScroll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990600"/>
            <a:ext cx="80010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সর্বোচ্চ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৯৭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সর্বোনিম্ন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৪১।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পরিসর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(৯৭-৪১)+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১=৫৭ 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শ্রেণিব্যাপ্তি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৫৭/১০= ৫,৭=৬ 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324334"/>
              </p:ext>
            </p:extLst>
          </p:nvPr>
        </p:nvGraphicFramePr>
        <p:xfrm>
          <a:off x="1295400" y="2682240"/>
          <a:ext cx="61722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10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ব্যাপ্তি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ট্যালি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গণসংখ্যা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৪০-৪৯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৫০-৫৯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৬০-৬৯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৭০-৭৯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৮০-৮৯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৯০-৯৯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4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3775587" y="32004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86200" y="32004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75587" y="36576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86200" y="36576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57600" y="36576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962400" y="32004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184855" y="42291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267200" y="42672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191000" y="47244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3957484" y="51816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033684" y="51816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14800" y="51816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3581400" y="57150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3657600" y="57150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3733800" y="57150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810000" y="5715000"/>
            <a:ext cx="49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419600" y="6196781"/>
            <a:ext cx="1520536" cy="495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=১৬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64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76400"/>
            <a:ext cx="8153400" cy="4572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900" dirty="0">
                <a:latin typeface="Times New Roman" pitchFamily="18" charset="0"/>
                <a:cs typeface="Times New Roman" pitchFamily="18" charset="0"/>
              </a:rPr>
            </a:br>
            <a:r>
              <a:rPr lang="en-US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900" dirty="0">
                <a:latin typeface="Times New Roman" pitchFamily="18" charset="0"/>
                <a:cs typeface="Times New Roman" pitchFamily="18" charset="0"/>
              </a:rPr>
            </a:br>
            <a:r>
              <a:rPr lang="en-US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900" dirty="0">
                <a:latin typeface="Times New Roman" pitchFamily="18" charset="0"/>
                <a:cs typeface="Times New Roman" pitchFamily="18" charset="0"/>
              </a:rPr>
            </a:br>
            <a:r>
              <a:rPr lang="en-US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9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900" dirty="0">
                <a:latin typeface="Times New Roman" pitchFamily="18" charset="0"/>
                <a:cs typeface="Times New Roman" pitchFamily="18" charset="0"/>
              </a:rPr>
            </a:br>
            <a:r>
              <a:rPr lang="en-US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n-BD" sz="7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73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7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3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তাহের</a:t>
            </a:r>
            <a:r>
              <a:rPr lang="bn-BD" sz="49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9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9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  <a:br>
              <a:rPr lang="bn-BD" sz="49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পাঠানটুলী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সাহেব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সিটি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কর্পোঃ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9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br>
              <a:rPr lang="en-US" sz="49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9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49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ডবলমুরিং,চট্টগ্রাম</a:t>
            </a:r>
            <a:r>
              <a:rPr lang="en-US" sz="49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বগুড়া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সদর, বগুড়া। 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0" y="685800"/>
            <a:ext cx="4648200" cy="990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BD" sz="6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1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2" name="hammer.wav"/>
          </p:stSnd>
        </p:sndAc>
      </p:transition>
    </mc:Choice>
    <mc:Fallback xmlns="">
      <p:transition>
        <p:sndAc>
          <p:stSnd>
            <p:snd r:embed="rId3" name="hamm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373559"/>
            <a:ext cx="2743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2057400"/>
            <a:ext cx="8495079" cy="402474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সরাসরি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খ)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গ)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বিন্যস্ত</a:t>
            </a:r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অবিন্যস্ত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endParaRPr lang="bn-BD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১১,১২,৪৫,৪০,২২,১১,১৯,৪৭,১১,৩৩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প্রচুরক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ক)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৪৫  </a:t>
            </a:r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খ)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১১    </a:t>
            </a:r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গ)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৩৩</a:t>
            </a:r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ঘ)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২২ </a:t>
            </a:r>
            <a:endParaRPr lang="bn-BD" sz="4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23900" y="3581400"/>
            <a:ext cx="533400" cy="457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057400" y="5334000"/>
            <a:ext cx="533400" cy="457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1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981200" y="0"/>
            <a:ext cx="4876800" cy="1828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981200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৫০টি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দোকানের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মাসিক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বিক্রয়ের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১4২,১35,১৩০,১৪০,১৫০,১৩2,১৪৯,১৪১,১৩৮,১৬1,১৫৮,১৬২,১৪০,১৫০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১৪৪, ১৩৬,১৪৭,১৪৬,১৫০,১৪৩,১৪৮,১৫০,১৬০,১৪০,১৪৬,১৫৯,১৪৩,১৪৫</a:t>
            </a:r>
          </a:p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১৫২,১৫৭,১৫৯,১৩২,১৬5,১৪৮,১৪৬,১৪২,১৫৭,১৫০,১৭৮,১৪8,১৪৯,১৫১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১৪৬,১৪৭,১৪৪,১৫৩,১৩৭,১৫৪,১৫২,১৪৮ </a:t>
            </a:r>
          </a:p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ক।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খ। 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উপাত্তগুলোকে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ক্রম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সাজাও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গ।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উপাত্তগুলোর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55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782"/>
            <a:ext cx="8525164" cy="63938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2" name="TextBox 1"/>
          <p:cNvSpPr txBox="1"/>
          <p:nvPr/>
        </p:nvSpPr>
        <p:spPr>
          <a:xfrm>
            <a:off x="838200" y="3733800"/>
            <a:ext cx="6248400" cy="1446550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09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76300" y="1905000"/>
            <a:ext cx="7505700" cy="47244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  ১১ </a:t>
            </a:r>
          </a:p>
          <a:p>
            <a:pPr algn="ctr"/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 পাঠঃ  </a:t>
            </a:r>
            <a:r>
              <a:rPr lang="en-US" sz="5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</a:t>
            </a:r>
            <a:endParaRPr lang="en-US" sz="5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শ্রেণীঃ 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৭ম </a:t>
            </a:r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50</a:t>
            </a:r>
            <a:r>
              <a:rPr lang="bn-BD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bn-BD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43000" y="304800"/>
            <a:ext cx="7086600" cy="15240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8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49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12890" y="3465871"/>
            <a:ext cx="3962400" cy="4768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পত্রিকা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8663" y="3429000"/>
            <a:ext cx="3538537" cy="57027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টিভিতে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খবর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419600"/>
            <a:ext cx="85344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ক্লাসের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২০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গণিতের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৮০,৭০,৯৯,৬০,৭০,৮০,৮০,৪০,৬০,৭০,৮০,৩৫,৬০,৭০,৭৫,৯৫,৮৫,৬৫,৭৯,৮০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1"/>
            <a:ext cx="3886200" cy="30360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120" y="288413"/>
            <a:ext cx="4377939" cy="291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12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3" name="drumroll.wav"/>
          </p:stSnd>
        </p:sndAc>
      </p:transition>
    </mc:Choice>
    <mc:Fallback xmlns="">
      <p:transition spd="slow">
        <p:fade/>
        <p:sndAc>
          <p:stSnd>
            <p:snd r:embed="rId6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1371600" y="164068"/>
            <a:ext cx="6705600" cy="1817132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-------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14500" y="2590800"/>
            <a:ext cx="6019800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9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9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975334"/>
      </p:ext>
    </p:extLst>
  </p:cSld>
  <p:clrMapOvr>
    <a:masterClrMapping/>
  </p:clrMapOvr>
  <p:transition spd="slow">
    <p:push dir="u"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1302327" y="0"/>
            <a:ext cx="6019800" cy="1828800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981200"/>
            <a:ext cx="8001000" cy="457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>
                <a:solidFill>
                  <a:schemeClr val="tx1"/>
                </a:solidFill>
              </a:rPr>
              <a:t> </a:t>
            </a:r>
            <a:r>
              <a:rPr lang="bn-BD" sz="2000" dirty="0" smtClean="0">
                <a:solidFill>
                  <a:schemeClr val="tx1"/>
                </a:solidFill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এই পাঠ শেষে শিক্ষীর্থীরা-</a:t>
            </a:r>
          </a:p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বলতে পারবে।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ভেদ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বিন্যস্ত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করতে পারবে।</a:t>
            </a:r>
          </a:p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পরিসর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ট্যালি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সারণি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3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8600" y="457200"/>
            <a:ext cx="8763000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তথ্যঃ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দৈনন্দিন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শুনি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পত্রিকা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টেলিভিশনে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গণমাধ্যম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খেলাধুলা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বাজারদর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পেয়ে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810000"/>
            <a:ext cx="8686800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উপাত্তঃ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পরিসংখ্যানে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বর্ণিত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উপাত্তগুলো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এলোমেলো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সাজানো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অবিন্যস্ত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৭৫,৮০,৬৫,৭৮,৮২,৭৭,৭৬, </a:t>
            </a:r>
          </a:p>
          <a:p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উপাত্তগুলো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সাজানো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বিন্যস্ত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৬৫,৭৫, ৭৬,৭৭,৭৮,৮০,৮২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59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6477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ভেদঃ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                         ২।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উপাত্তঃ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সরাসরি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সংগৃত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প্রত্যক্ষ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বার্ষিক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পরিক্ষায়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৭ম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8জন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শিক্ষীর্থীর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গণিতের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নম্বর-50,৮০,৬৫,৭৮,৮২,৭৭,৭৬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৭৫ 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সরাসরি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সংগৃত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নির্ভরযোগ্যতা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উপাত্তঃ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পরক্ষ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সংগৃত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মাধমিক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তাপমাত্রা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পক্ষে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সরাসরি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নির্ভরযোগ্যতা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60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4500" y="595745"/>
            <a:ext cx="5943600" cy="990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362200"/>
            <a:ext cx="6934200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কিকি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২।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বিন্যস্ত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66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543</TotalTime>
  <Words>863</Words>
  <Application>Microsoft Office PowerPoint</Application>
  <PresentationFormat>On-screen Show (4:3)</PresentationFormat>
  <Paragraphs>169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Adjacency</vt:lpstr>
      <vt:lpstr>PowerPoint Presentation</vt:lpstr>
      <vt:lpstr>          মোঃ আবু তাহের সহকারি শিক্ষক পাঠানটুলী খান সাহেব সিটি কর্পোঃ বালিকা উচ্চ বিদ্যালয়।   ডবলমুরিং,চট্টগ্রাম।বগুড়া সদর, বগুড়া।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Shazu</dc:creator>
  <cp:lastModifiedBy>User</cp:lastModifiedBy>
  <cp:revision>105</cp:revision>
  <dcterms:created xsi:type="dcterms:W3CDTF">2006-08-16T00:00:00Z</dcterms:created>
  <dcterms:modified xsi:type="dcterms:W3CDTF">2019-12-03T14:19:49Z</dcterms:modified>
</cp:coreProperties>
</file>