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</p:sldMasterIdLst>
  <p:notesMasterIdLst>
    <p:notesMasterId r:id="rId23"/>
  </p:notesMasterIdLst>
  <p:sldIdLst>
    <p:sldId id="259" r:id="rId3"/>
    <p:sldId id="276" r:id="rId4"/>
    <p:sldId id="275" r:id="rId5"/>
    <p:sldId id="260" r:id="rId6"/>
    <p:sldId id="261" r:id="rId7"/>
    <p:sldId id="262" r:id="rId8"/>
    <p:sldId id="279" r:id="rId9"/>
    <p:sldId id="263" r:id="rId10"/>
    <p:sldId id="264" r:id="rId11"/>
    <p:sldId id="271" r:id="rId12"/>
    <p:sldId id="281" r:id="rId13"/>
    <p:sldId id="265" r:id="rId14"/>
    <p:sldId id="273" r:id="rId15"/>
    <p:sldId id="272" r:id="rId16"/>
    <p:sldId id="280" r:id="rId17"/>
    <p:sldId id="267" r:id="rId18"/>
    <p:sldId id="266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1EFC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 /><Relationship Id="rId2" Type="http://schemas.openxmlformats.org/officeDocument/2006/relationships/image" Target="../media/image12.wmf" /><Relationship Id="rId1" Type="http://schemas.openxmlformats.org/officeDocument/2006/relationships/image" Target="../media/image10.wmf" /><Relationship Id="rId6" Type="http://schemas.openxmlformats.org/officeDocument/2006/relationships/image" Target="../media/image16.wmf" /><Relationship Id="rId5" Type="http://schemas.openxmlformats.org/officeDocument/2006/relationships/image" Target="../media/image15.wmf" /><Relationship Id="rId4" Type="http://schemas.openxmlformats.org/officeDocument/2006/relationships/image" Target="../media/image14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5856-613F-43D8-958C-B560D6B3CCE9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A245-75CF-4F29-B384-CBEE9544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84A3-D934-43E2-A989-C4D5B008112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3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1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0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6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6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0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6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1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5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7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832-5848-4738-899D-41F2CAEEFB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5BE8-8EC0-4F6E-AC68-86E5AE93EF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5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42E7-5F40-4E90-8294-EE64AEB543E7}" type="datetimeFigureOut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12/3/2019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674F-E3C3-455F-B6BA-898247D87823}" type="slidenum">
              <a:rPr lang="en-US" smtClean="0">
                <a:solidFill>
                  <a:srgbClr val="C5D1D7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9.wm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10.wmf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10.w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4.vml" /><Relationship Id="rId4" Type="http://schemas.openxmlformats.org/officeDocument/2006/relationships/image" Target="../media/image11.wmf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 /><Relationship Id="rId13" Type="http://schemas.openxmlformats.org/officeDocument/2006/relationships/image" Target="../media/image15.wmf" /><Relationship Id="rId3" Type="http://schemas.openxmlformats.org/officeDocument/2006/relationships/notesSlide" Target="../notesSlides/notesSlide1.xml" /><Relationship Id="rId7" Type="http://schemas.openxmlformats.org/officeDocument/2006/relationships/image" Target="../media/image12.wmf" /><Relationship Id="rId12" Type="http://schemas.openxmlformats.org/officeDocument/2006/relationships/oleObject" Target="../embeddings/oleObject9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5.vml" /><Relationship Id="rId6" Type="http://schemas.openxmlformats.org/officeDocument/2006/relationships/oleObject" Target="../embeddings/oleObject6.bin" /><Relationship Id="rId11" Type="http://schemas.openxmlformats.org/officeDocument/2006/relationships/image" Target="../media/image14.wmf" /><Relationship Id="rId5" Type="http://schemas.openxmlformats.org/officeDocument/2006/relationships/image" Target="../media/image10.wmf" /><Relationship Id="rId15" Type="http://schemas.openxmlformats.org/officeDocument/2006/relationships/image" Target="../media/image16.wmf" /><Relationship Id="rId10" Type="http://schemas.openxmlformats.org/officeDocument/2006/relationships/oleObject" Target="../embeddings/oleObject8.bin" /><Relationship Id="rId4" Type="http://schemas.openxmlformats.org/officeDocument/2006/relationships/oleObject" Target="../embeddings/oleObject5.bin" /><Relationship Id="rId9" Type="http://schemas.openxmlformats.org/officeDocument/2006/relationships/image" Target="../media/image13.wmf" /><Relationship Id="rId14" Type="http://schemas.openxmlformats.org/officeDocument/2006/relationships/oleObject" Target="../embeddings/oleObject10.bin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304800" y="441711"/>
            <a:ext cx="8420546" cy="1661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8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4202" y="2806538"/>
            <a:ext cx="6968233" cy="3246060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¯^v</a:t>
            </a:r>
            <a:r>
              <a:rPr lang="en-US" sz="9600" dirty="0">
                <a:solidFill>
                  <a:srgbClr val="66FF33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9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Z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821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533400"/>
            <a:ext cx="5334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 কা</a:t>
            </a:r>
            <a:r>
              <a:rPr lang="en-US" sz="5400" b="1" dirty="0" err="1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54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3810000"/>
            <a:ext cx="8534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u="sng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পরিসংখ্যানের উপাত্তগুলো মানের ক্রমানুসারে সাজালে যেসকল উপাত্ত সমান দুইভাগে ভাগ করে সেই মানই হবে উপাত্তগুলোর মধ্যক।</a:t>
            </a:r>
            <a:r>
              <a:rPr lang="as-IN" sz="2000" b="1" u="sng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2819400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১২,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১৫, ১৫, ১৫,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১৭,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২৩,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২১,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২৭,</a:t>
            </a:r>
            <a:r>
              <a:rPr lang="en-US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২৯,৩৩,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৩৩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52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85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সংখ্যক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মধ্যক গণনা করতে হলে,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সংখ্যাগুলোকে ছোট থেকে বড় মানের ক্রমানুসারে সাজিয়ে নিয়ে তারপর ঠিক মাঝের মানটিকে মধ্যক হিসেবে নির্বাচিত করতে হবে। </a:t>
            </a:r>
            <a:endParaRPr lang="en-US" sz="28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জোড় সংখ্যক উপাত্তের ক্ষেত্রে কোনো মধ্যবর্তী মান পাওয়া যাবে না। সেক্ষেত্রে মধ্যক হবে মধ্যবর্তী দুটি মানের গড়।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45034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</a:rPr>
              <a:t>চলো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এবার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আমরা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ভিডিও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দেখি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57115"/>
              </p:ext>
            </p:extLst>
          </p:nvPr>
        </p:nvGraphicFramePr>
        <p:xfrm>
          <a:off x="3270250" y="4648200"/>
          <a:ext cx="260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2604240" imgH="685800" progId="Package">
                  <p:embed/>
                </p:oleObj>
              </mc:Choice>
              <mc:Fallback>
                <p:oleObj name="Packager Shell Object" showAsIcon="1" r:id="rId3" imgW="260424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0" y="4648200"/>
                        <a:ext cx="2603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18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উপাত্তের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নির্ণয়ের সুত্র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2362200"/>
            <a:ext cx="838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2860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যেখানে,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L =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শ্রেণির নিম্ন সীমা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শ্রেনির পুর্ববর্তী শ্রেনির যোজিত গণসংখ্যা</a:t>
            </a:r>
            <a:endParaRPr lang="en-US" sz="28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শ্রেণির গণসংখ্যা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h =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 ব্যবধান  বা, শ্রেণি ব্যাপ্তি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00432" y="1143000"/>
            <a:ext cx="5305168" cy="1122363"/>
            <a:chOff x="2057400" y="1266939"/>
            <a:chExt cx="3494281" cy="736212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120906"/>
                </p:ext>
              </p:extLst>
            </p:nvPr>
          </p:nvGraphicFramePr>
          <p:xfrm>
            <a:off x="3154082" y="1266939"/>
            <a:ext cx="2397599" cy="73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Equation" r:id="rId3" imgW="1282680" imgH="393480" progId="Equation.3">
                    <p:embed/>
                  </p:oleObj>
                </mc:Choice>
                <mc:Fallback>
                  <p:oleObj name="Equation" r:id="rId3" imgW="1282680" imgH="393480" progId="Equation.3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082" y="1266939"/>
                          <a:ext cx="2397599" cy="736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057400" y="1371600"/>
              <a:ext cx="1219200" cy="50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cap="all" dirty="0">
                  <a:ln w="9000" cmpd="sng">
                    <a:solidFill>
                      <a:srgbClr val="8C7B7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মধ্যক</a:t>
              </a:r>
              <a:r>
                <a:rPr lang="bn-BD" sz="4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=</a:t>
              </a:r>
              <a:endPara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7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533400"/>
            <a:ext cx="3124200" cy="7620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 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488" y="272858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পরিচয়সহ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মধ্যক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85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1000"/>
            <a:ext cx="53340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5400" b="1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নির্ণয়ের সুত্র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5" y="2767014"/>
            <a:ext cx="5305168" cy="1122363"/>
            <a:chOff x="2057400" y="1266939"/>
            <a:chExt cx="3494281" cy="73621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27289"/>
                </p:ext>
              </p:extLst>
            </p:nvPr>
          </p:nvGraphicFramePr>
          <p:xfrm>
            <a:off x="3154082" y="1266939"/>
            <a:ext cx="2397599" cy="73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Equation" r:id="rId3" imgW="1282680" imgH="393480" progId="Equation.3">
                    <p:embed/>
                  </p:oleObj>
                </mc:Choice>
                <mc:Fallback>
                  <p:oleObj name="Equation" r:id="rId3" imgW="1282680" imgH="393480" progId="Equation.3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082" y="1266939"/>
                          <a:ext cx="2397599" cy="736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057400" y="1371600"/>
              <a:ext cx="1219200" cy="50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cap="all" dirty="0">
                  <a:ln w="9000" cmpd="sng">
                    <a:solidFill>
                      <a:srgbClr val="8C7B7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মধ্যক</a:t>
              </a:r>
              <a:r>
                <a:rPr lang="bn-BD" sz="4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=</a:t>
              </a:r>
              <a:endPara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443251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যেখানে,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L =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শ্রেণির নিম্ন সীমা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শ্রেনির পুর্ববর্তী শ্রেনির যোজিত গণসংখ্যা</a:t>
            </a:r>
            <a:endParaRPr lang="en-US" sz="28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শ্রেণির গণসংখ্যা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h =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 ব্যবধান  বা, শ্রেণি ব্যাপ্তি  </a:t>
            </a:r>
          </a:p>
        </p:txBody>
      </p:sp>
    </p:spTree>
    <p:extLst>
      <p:ext uri="{BB962C8B-B14F-4D97-AF65-F5344CB8AC3E}">
        <p14:creationId xmlns:p14="http://schemas.microsoft.com/office/powerpoint/2010/main" val="57263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"/>
            <a:ext cx="8310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থেকে আমরা বিন্যস্ত উপাত্তের মধ্যক নির্ণয়ের পদ্ধতি জেনে নিই  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79093"/>
              </p:ext>
            </p:extLst>
          </p:nvPr>
        </p:nvGraphicFramePr>
        <p:xfrm>
          <a:off x="3270250" y="3886200"/>
          <a:ext cx="260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Packager Shell Object" showAsIcon="1" r:id="rId3" imgW="2604240" imgH="685800" progId="Package">
                  <p:embed/>
                </p:oleObj>
              </mc:Choice>
              <mc:Fallback>
                <p:oleObj name="Packager Shell Object" showAsIcon="1" r:id="rId3" imgW="260424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0" y="3886200"/>
                        <a:ext cx="2603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25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04800" y="304800"/>
            <a:ext cx="86106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71800" y="304800"/>
            <a:ext cx="32004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59830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প্রদত্ত গণসংখ্যা সারণির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কর 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27253"/>
              </p:ext>
            </p:extLst>
          </p:nvPr>
        </p:nvGraphicFramePr>
        <p:xfrm>
          <a:off x="2438398" y="1645920"/>
          <a:ext cx="4038602" cy="4297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49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৩১-৪০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35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373678" y="838200"/>
            <a:ext cx="2667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914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4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52466"/>
              </p:ext>
            </p:extLst>
          </p:nvPr>
        </p:nvGraphicFramePr>
        <p:xfrm>
          <a:off x="346528" y="335280"/>
          <a:ext cx="4373109" cy="530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8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1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যোজিত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গণসংখ্যা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৩১-৪০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626">
                <a:tc rowSpan="2"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562600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,</a:t>
            </a:r>
            <a:r>
              <a:rPr lang="en-US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n=</a:t>
            </a:r>
            <a:r>
              <a:rPr lang="bn-IN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৫০,</a:t>
            </a:r>
            <a:r>
              <a:rPr lang="en-US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n/2=25 </a:t>
            </a:r>
            <a:r>
              <a:rPr lang="bn-IN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তম পদের মান হবে মধ্যক,যা</a:t>
            </a:r>
            <a:r>
              <a:rPr lang="en-US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৬১-৭০ </a:t>
            </a:r>
            <a:r>
              <a:rPr lang="en-US" sz="2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44269"/>
            <a:ext cx="3733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srgbClr val="8C7B70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1066800"/>
            <a:ext cx="396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যেখানে,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L =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৬১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32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h =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329707"/>
              </p:ext>
            </p:extLst>
          </p:nvPr>
        </p:nvGraphicFramePr>
        <p:xfrm>
          <a:off x="6121719" y="2767015"/>
          <a:ext cx="2641281" cy="81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1282680" imgH="393480" progId="Equation.3">
                  <p:embed/>
                </p:oleObj>
              </mc:Choice>
              <mc:Fallback>
                <p:oleObj name="Equation" r:id="rId4" imgW="1282680" imgH="393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719" y="2767015"/>
                        <a:ext cx="2641281" cy="814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39835" y="2926571"/>
            <a:ext cx="130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4601"/>
              </p:ext>
            </p:extLst>
          </p:nvPr>
        </p:nvGraphicFramePr>
        <p:xfrm>
          <a:off x="5786438" y="3505200"/>
          <a:ext cx="28241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1371600" imgH="393480" progId="Equation.3">
                  <p:embed/>
                </p:oleObj>
              </mc:Choice>
              <mc:Fallback>
                <p:oleObj name="Equation" r:id="rId6" imgW="1371600" imgH="3934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505200"/>
                        <a:ext cx="2824162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587286"/>
              </p:ext>
            </p:extLst>
          </p:nvPr>
        </p:nvGraphicFramePr>
        <p:xfrm>
          <a:off x="5838825" y="4419600"/>
          <a:ext cx="2771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346040" imgH="203040" progId="Equation.3">
                  <p:embed/>
                </p:oleObj>
              </mc:Choice>
              <mc:Fallback>
                <p:oleObj name="Equation" r:id="rId8" imgW="1346040" imgH="203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4419600"/>
                        <a:ext cx="27717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1059"/>
              </p:ext>
            </p:extLst>
          </p:nvPr>
        </p:nvGraphicFramePr>
        <p:xfrm>
          <a:off x="5867400" y="4876800"/>
          <a:ext cx="1751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850680" imgH="177480" progId="Equation.3">
                  <p:embed/>
                </p:oleObj>
              </mc:Choice>
              <mc:Fallback>
                <p:oleObj name="Equation" r:id="rId10" imgW="85068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76800"/>
                        <a:ext cx="175101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06459"/>
              </p:ext>
            </p:extLst>
          </p:nvPr>
        </p:nvGraphicFramePr>
        <p:xfrm>
          <a:off x="5943600" y="5334000"/>
          <a:ext cx="1358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660240" imgH="177480" progId="Equation.3">
                  <p:embed/>
                </p:oleObj>
              </mc:Choice>
              <mc:Fallback>
                <p:oleObj name="Equation" r:id="rId12" imgW="6602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0"/>
                        <a:ext cx="13589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99998"/>
              </p:ext>
            </p:extLst>
          </p:nvPr>
        </p:nvGraphicFramePr>
        <p:xfrm>
          <a:off x="6019800" y="5791200"/>
          <a:ext cx="9413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457200" imgH="177480" progId="Equation.3">
                  <p:embed/>
                </p:oleObj>
              </mc:Choice>
              <mc:Fallback>
                <p:oleObj name="Equation" r:id="rId14" imgW="45720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941387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81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983" y="108488"/>
            <a:ext cx="8834034" cy="66410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1676400" y="304800"/>
            <a:ext cx="5562600" cy="838200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666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৭২, ৬৫, ৫৬, ৭৮, ৫২ এর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কত?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(ক) ৭২  (খ) ৬৫  (গ) 56  (ঘ)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98229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৭,৬,৭, ৮, ১২, ৮,৯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,10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(ক) ৭  (খ) 8  (গ) 9  (ঘ) ৮.5</a:t>
            </a:r>
          </a:p>
          <a:p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50466"/>
              </p:ext>
            </p:extLst>
          </p:nvPr>
        </p:nvGraphicFramePr>
        <p:xfrm>
          <a:off x="1143000" y="3886200"/>
          <a:ext cx="6705600" cy="975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400" baseline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bn-BD" sz="2400" baseline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bn-BD" sz="2800" b="1" baseline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2800" b="1" baseline="0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 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66778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89567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সারণির উপাত্তের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শ্রেণি কোনটি?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(ক) ৪১-৫০  (খ) ৫১-৬০  (গ) ৬১-৭০  (ঘ) ৮১-৯০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2209800" y="2068561"/>
            <a:ext cx="495300" cy="44603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Flowchart: Connector 12"/>
          <p:cNvSpPr/>
          <p:nvPr/>
        </p:nvSpPr>
        <p:spPr>
          <a:xfrm>
            <a:off x="1828800" y="3124200"/>
            <a:ext cx="571500" cy="533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971800" y="5495834"/>
            <a:ext cx="609600" cy="52396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7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HS\Downloads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42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24200" y="457200"/>
            <a:ext cx="2743200" cy="7620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ক. মানের ক্রমানুসারে সাজিয়ে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নির্ণয় কর।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5৪,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৬৫,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5৭,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৭৮,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৪২,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৫2,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৫৯,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D19049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৬৮,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৪3,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৬৫,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৪৯,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৭৫,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৫৮,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4৮,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৪৬,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৬৭,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৫৭,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৭১,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৫৯,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৭২,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৬৬,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D19049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৪৮,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৭৪,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৪৩,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৫৭,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৬2,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৪১,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৭৭,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৬৫,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৬৯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6169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৫ শ্রেণি  ব্যাপ্তিতে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bn-IN" sz="36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9475" y="685800"/>
            <a:ext cx="1752600" cy="914400"/>
          </a:xfrm>
          <a:prstGeom prst="rect">
            <a:avLst/>
          </a:prstGeom>
          <a:noFill/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নোট খাতায় তুলে রাখি </a:t>
            </a:r>
            <a:endParaRPr lang="en-US" sz="2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3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6325" y="405538"/>
            <a:ext cx="4283075" cy="966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/>
            <a:r>
              <a:rPr lang="en-US" sz="6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8001000" cy="3352800"/>
          </a:xfrm>
          <a:prstGeom prst="rect">
            <a:avLst/>
          </a:prstGeom>
          <a:noFill/>
          <a:ln w="762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সরোজিত রায় </a:t>
            </a:r>
            <a:endParaRPr lang="bn-BD" sz="3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(বিজ্ঞান) </a:t>
            </a:r>
            <a:endParaRPr lang="bn-BD" sz="3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চাড়াখালী এম এল মাধ্যমিক বিদ্যালয়</a:t>
            </a:r>
            <a:r>
              <a:rPr lang="bn-IN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রাজাপুর,ঝালকাঠী</a:t>
            </a:r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43200"/>
            <a:ext cx="1484376" cy="14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149" y="2819400"/>
            <a:ext cx="7010400" cy="1446550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88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88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9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2133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13360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  </a:t>
            </a:r>
          </a:p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১৭শ</a:t>
            </a:r>
          </a:p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/১৯ইং</a:t>
            </a:r>
          </a:p>
        </p:txBody>
      </p:sp>
    </p:spTree>
    <p:extLst>
      <p:ext uri="{BB962C8B-B14F-4D97-AF65-F5344CB8AC3E}">
        <p14:creationId xmlns:p14="http://schemas.microsoft.com/office/powerpoint/2010/main" val="420045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Up Arrow Callout 59"/>
          <p:cNvSpPr/>
          <p:nvPr/>
        </p:nvSpPr>
        <p:spPr>
          <a:xfrm>
            <a:off x="457200" y="4800600"/>
            <a:ext cx="8534400" cy="1524000"/>
          </a:xfrm>
          <a:prstGeom prst="upArrowCallou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ফলগুলোর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কাঁঠালের অবস্থান কোথায়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উক্ত অবস্থানকে পরিসংখ্যানে কী বলে?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5638800"/>
            <a:ext cx="7391400" cy="584775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কেন্দ্রিয় প্রবণতার পরিমাপ গুলোর মধ্যে আছে ,সেটি কী?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chu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838200"/>
            <a:ext cx="859741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63" y="628650"/>
            <a:ext cx="17526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913259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0" y="666750"/>
            <a:ext cx="1905001" cy="1524000"/>
          </a:xfrm>
          <a:prstGeom prst="rect">
            <a:avLst/>
          </a:prstGeom>
        </p:spPr>
      </p:pic>
      <p:pic>
        <p:nvPicPr>
          <p:cNvPr id="9" name="Picture 8" descr="AA0263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3392" y="628650"/>
            <a:ext cx="175677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133600" y="685800"/>
            <a:ext cx="4572000" cy="1295400"/>
          </a:xfrm>
          <a:prstGeom prst="horizontalScroll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743200"/>
            <a:ext cx="4876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মধ্যক </a:t>
            </a:r>
            <a:endParaRPr lang="en-US" sz="88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29" y="304800"/>
            <a:ext cx="8534400" cy="6248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0971" y="1897797"/>
            <a:ext cx="7277100" cy="4419600"/>
          </a:xfrm>
          <a:prstGeom prst="rect">
            <a:avLst/>
          </a:prstGeom>
          <a:noFill/>
          <a:ln w="19050"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  <a:p>
            <a:pPr algn="just"/>
            <a:endParaRPr lang="en-US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কি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নির্ণয়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685800"/>
            <a:ext cx="4343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C7B70">
                        <a:shade val="20000"/>
                        <a:satMod val="245000"/>
                      </a:srgbClr>
                    </a:gs>
                    <a:gs pos="43000">
                      <a:srgbClr val="8C7B70">
                        <a:satMod val="255000"/>
                      </a:srgbClr>
                    </a:gs>
                    <a:gs pos="48000">
                      <a:srgbClr val="8C7B70">
                        <a:shade val="85000"/>
                        <a:satMod val="255000"/>
                      </a:srgbClr>
                    </a:gs>
                    <a:gs pos="100000">
                      <a:srgbClr val="8C7B7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69ADE-2AB5-924D-AB61-9CE6BE0E4FD2}"/>
              </a:ext>
            </a:extLst>
          </p:cNvPr>
          <p:cNvSpPr/>
          <p:nvPr/>
        </p:nvSpPr>
        <p:spPr>
          <a:xfrm>
            <a:off x="1676400" y="2133600"/>
            <a:ext cx="6324600" cy="3200400"/>
          </a:xfrm>
          <a:prstGeom prst="rect">
            <a:avLst/>
          </a:prstGeom>
          <a:noFill/>
          <a:ln w="19050"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  <a:p>
            <a:pPr algn="just"/>
            <a:endParaRPr lang="en-US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কি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40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4920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3810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400" b="1" u="sng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পরিসংখ্যানের উপাত্তগুলো মানের ক্রমানুসারে সাজালে যেসকল উপাত্ত সমান দুইভাগে ভাগ করে সেই মানই হবে উপাত্তগুলোর মধ্যক</a:t>
            </a:r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b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উপাত্তের সংখ্যা </a:t>
            </a:r>
            <a:r>
              <a:rPr lang="en-US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as-IN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এবং </a:t>
            </a:r>
            <a:r>
              <a:rPr lang="en-US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as-IN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বিজোড় হয় তাহলে মধ্যক= </a:t>
            </a:r>
            <a:r>
              <a:rPr lang="en-US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n+1/2 </a:t>
            </a:r>
            <a:endParaRPr lang="en-US" sz="32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en-US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as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জোড় সংখ্যা হয় তাহলে </a:t>
            </a:r>
          </a:p>
          <a:p>
            <a:pPr algn="just"/>
            <a:r>
              <a:rPr lang="as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মধ্যক=</a:t>
            </a:r>
            <a:r>
              <a:rPr lang="en-US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n/2 </a:t>
            </a:r>
            <a:r>
              <a:rPr lang="as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 ও </a:t>
            </a:r>
            <a:r>
              <a:rPr lang="en-US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n/2+1 </a:t>
            </a:r>
            <a:r>
              <a:rPr lang="as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 পদ দুইটির মানের সমষ্টি/2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26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199" y="2514600"/>
            <a:ext cx="836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মানের ক্রমানুসারে উপাত্তগুলো সাজিয়ে লক্ষ্য করি... 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04800"/>
            <a:ext cx="3505200" cy="76944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চিহ্নিত করি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13348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কতগুলো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উপাত্ত...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174367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28999" y="174367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343399" y="1706939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95999" y="174367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74367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7848599" y="175260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1743670"/>
            <a:ext cx="1143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৩৩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1706939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২৯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81599" y="1676400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4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 flipV="1">
            <a:off x="4267200" y="3474661"/>
            <a:ext cx="761999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375 0.2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5125 0.24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1979 0.2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4 L 0.09584 0.24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713 L -0.31458 0.256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30417 0.2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1065 L 0.58664 0.243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208 L 0.17709 0.25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7084 0.239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3700" y="740958"/>
            <a:ext cx="3200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0" y="1752600"/>
            <a:ext cx="2667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190" y="2515969"/>
            <a:ext cx="8305800" cy="1752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10" y="3392269"/>
            <a:ext cx="71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২৩,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৩৩,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১৭,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৫,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২৭,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১২, 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৩৩,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২১,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২৯,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900" y="185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8305800" cy="99060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45938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190" y="4803338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মধ্যক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2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 animBg="1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679</Words>
  <Application>Microsoft Office PowerPoint</Application>
  <PresentationFormat>On-screen Show (4:3)</PresentationFormat>
  <Paragraphs>148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</dc:creator>
  <cp:lastModifiedBy>SAROJIT RAY</cp:lastModifiedBy>
  <cp:revision>181</cp:revision>
  <dcterms:created xsi:type="dcterms:W3CDTF">2019-03-12T09:39:07Z</dcterms:created>
  <dcterms:modified xsi:type="dcterms:W3CDTF">2019-12-03T06:40:21Z</dcterms:modified>
</cp:coreProperties>
</file>