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3" r:id="rId4"/>
    <p:sldId id="260" r:id="rId5"/>
    <p:sldId id="261" r:id="rId6"/>
    <p:sldId id="26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63" r:id="rId16"/>
    <p:sldId id="265" r:id="rId17"/>
    <p:sldId id="264" r:id="rId18"/>
    <p:sldId id="268" r:id="rId19"/>
    <p:sldId id="266" r:id="rId20"/>
    <p:sldId id="267" r:id="rId21"/>
    <p:sldId id="269" r:id="rId22"/>
    <p:sldId id="270" r:id="rId23"/>
    <p:sldId id="271" r:id="rId24"/>
    <p:sldId id="282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33CC"/>
    <a:srgbClr val="A50021"/>
    <a:srgbClr val="FF9933"/>
    <a:srgbClr val="D73BC4"/>
    <a:srgbClr val="66CCFF"/>
    <a:srgbClr val="CC3300"/>
    <a:srgbClr val="CC0000"/>
    <a:srgbClr val="FF99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1430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990000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7. Red 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8839200" cy="5334000"/>
          </a:xfrm>
          <a:prstGeom prst="rect">
            <a:avLst/>
          </a:prstGeom>
          <a:ln w="57150">
            <a:solidFill>
              <a:srgbClr val="33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7400"/>
            <a:ext cx="9144000" cy="9906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তখন মুক্তিযুদ্ধের ডাক দেন বঙ্গবন্ধু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th_march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5943600"/>
          </a:xfrm>
          <a:prstGeom prst="rect">
            <a:avLst/>
          </a:prstGeom>
          <a:ln w="57150">
            <a:solidFill>
              <a:srgbClr val="A5002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5714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9144000" cy="9144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 আমাদের মাহান নেতা বঙ্গবন্ধু শেখ মুজিবুর রহমান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8839200" cy="5638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943600"/>
            <a:ext cx="8839200" cy="7620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পাকিস্থানি সেনারা ছিল দানবের মতো।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8763000" cy="56491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5638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943600"/>
            <a:ext cx="8763000" cy="7620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তারা পুড়িয়ে  দেয় হাজার হাজার ঘরবাড়ি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urning-hou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8839200" cy="5562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548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791200"/>
            <a:ext cx="8763000" cy="8382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 লাখ লাখ বাঙ্গালিকে মেরে ফেলে।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ar71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8686800" cy="5486400"/>
          </a:xfrm>
          <a:prstGeom prst="flowChartAlternateProcess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70025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FF9900"/>
            </a:solidFill>
          </a:ln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crt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763000" cy="12192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66FFFF"/>
            </a:solidFill>
          </a:ln>
        </p:spPr>
        <p:txBody>
          <a:bodyPr>
            <a:norm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নতুন শব্দ শিখি 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029200"/>
          </a:xfrm>
          <a:blipFill>
            <a:blip r:embed="rId3" cstate="print"/>
            <a:tile tx="0" ty="0" sx="100000" sy="100000" flip="none" algn="tl"/>
          </a:blipFill>
          <a:ln w="57150">
            <a:solidFill>
              <a:srgbClr val="33CC33"/>
            </a:solidFill>
          </a:ln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7526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D73BC4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bn-BD" sz="6000" dirty="0" smtClean="0">
                <a:solidFill>
                  <a:srgbClr val="D73BC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D73BC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alling-fly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676400"/>
            <a:ext cx="1981200" cy="131749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9600" y="3733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মুক্তিযুদ্ধ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733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মুক্তির জন্য যে যুদ্ধ  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319298_161738640572895_160501724029920_334781_545964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200400"/>
            <a:ext cx="1981200" cy="13748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85800" y="5562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দানব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54102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ভয়ঙ্কর </a:t>
            </a:r>
            <a:endParaRPr lang="en-US" sz="44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5029200"/>
            <a:ext cx="2057400" cy="142584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12" grpId="0"/>
      <p:bldP spid="13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3716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00CCFF"/>
            </a:solidFill>
          </a:ln>
        </p:spPr>
        <p:txBody>
          <a:bodyPr>
            <a:normAutofit fontScale="90000"/>
          </a:bodyPr>
          <a:lstStyle/>
          <a:p>
            <a:r>
              <a:rPr lang="bn-BD" sz="88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এসো যুক্ত বর্ণ শিখি </a:t>
            </a:r>
            <a:endParaRPr lang="en-US" sz="88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953000"/>
          </a:xfrm>
          <a:blipFill>
            <a:blip r:embed="rId3" cstate="print"/>
            <a:tile tx="0" ty="0" sx="100000" sy="100000" flip="none" algn="tl"/>
          </a:blipFill>
          <a:ln w="57150">
            <a:solidFill>
              <a:srgbClr val="00330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স্বাধিন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429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পাকিস্থানি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</a:rPr>
              <a:t>ব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ঙ্গবন্ধু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2209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3399"/>
                </a:solidFill>
              </a:rPr>
              <a:t>স্ব</a:t>
            </a:r>
            <a:r>
              <a:rPr lang="bn-BD" sz="3200" dirty="0" smtClean="0"/>
              <a:t> =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352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স্থ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495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D73BC4"/>
                </a:solidFill>
              </a:rPr>
              <a:t>ঙ্গ</a:t>
            </a:r>
            <a:r>
              <a:rPr lang="bn-BD" sz="3200" dirty="0" smtClean="0"/>
              <a:t> =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5410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2209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স+ব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3352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স+থ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4572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ঙ+গ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191000" y="5486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ন+ধ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9" grpId="0"/>
      <p:bldP spid="10" grpId="0"/>
      <p:bldP spid="14" grpId="0"/>
      <p:bldP spid="15" grpId="0"/>
      <p:bldP spid="18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066801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FF990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শব্দ দিয়ে বাক্য তৈরি করি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5334000"/>
          </a:xfrm>
          <a:blipFill>
            <a:blip r:embed="rId3" cstate="print"/>
            <a:tile tx="0" ty="0" sx="100000" sy="100000" flip="none" algn="tl"/>
          </a:blipFill>
          <a:ln w="57150">
            <a:solidFill>
              <a:srgbClr val="FF99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স্বাধীন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86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257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দানব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2514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স্বধীন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দেশ 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3962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ডাক দেন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5334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পাকিস্থানি সেনারা ছিল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দানবের</a:t>
            </a:r>
            <a:r>
              <a:rPr lang="bn-BD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মত। </a:t>
            </a:r>
            <a:endParaRPr lang="en-US" sz="32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8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1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bn-BD" sz="8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পাঠ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bangladesh-school-beatings-2010-7-21-7-13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60" y="1676400"/>
            <a:ext cx="8900940" cy="50011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70025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839200" cy="4953000"/>
          </a:xfrm>
          <a:blipFill>
            <a:blip r:embed="rId3" cstate="print"/>
            <a:tile tx="0" ty="0" sx="100000" sy="100000" flip="none" algn="tl"/>
          </a:blipFill>
          <a:ln w="57150">
            <a:solidFill>
              <a:srgbClr val="FF33CC"/>
            </a:solidFill>
          </a:ln>
        </p:spPr>
        <p:txBody>
          <a:bodyPr/>
          <a:lstStyle/>
          <a:p>
            <a:r>
              <a:rPr lang="bn-BD" sz="6600" dirty="0" smtClean="0">
                <a:solidFill>
                  <a:srgbClr val="D33FC1"/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r>
              <a:rPr lang="bn-BD" sz="4800" dirty="0" smtClean="0">
                <a:solidFill>
                  <a:srgbClr val="D73BC4"/>
                </a:solidFill>
                <a:latin typeface="NikoshBAN" pitchFamily="2" charset="0"/>
                <a:cs typeface="NikoshBAN" pitchFamily="2" charset="0"/>
              </a:rPr>
              <a:t>পাঠঃ মুক্তিযোদ্ধাদের কথা </a:t>
            </a:r>
          </a:p>
          <a:p>
            <a:r>
              <a:rPr lang="bn-BD" sz="4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পাঠ্যাংশঃ আমাদের দেশ---হাজার হাজার ঘরবাড়ি ।</a:t>
            </a:r>
            <a:endParaRPr lang="en-US" sz="44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66CCFF"/>
            </a:solidFill>
          </a:ln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839200" cy="5410200"/>
          </a:xfrm>
          <a:blipFill>
            <a:blip r:embed="rId3" cstate="print"/>
            <a:tile tx="0" ty="0" sx="100000" sy="100000" flip="none" algn="tl"/>
          </a:blipFill>
          <a:ln w="57150">
            <a:solidFill>
              <a:srgbClr val="FF9933"/>
            </a:solidFill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bn-BD" sz="5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           </a:t>
            </a:r>
          </a:p>
          <a:p>
            <a:pPr algn="l"/>
            <a:r>
              <a:rPr lang="bn-BD" sz="5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দল              </a:t>
            </a:r>
          </a:p>
          <a:p>
            <a:pPr algn="l"/>
            <a:r>
              <a:rPr lang="bn-BD" sz="5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হলুদ দল </a:t>
            </a:r>
          </a:p>
          <a:p>
            <a:pPr algn="l"/>
            <a:r>
              <a:rPr lang="bn-BD" sz="5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 দল </a:t>
            </a:r>
          </a:p>
          <a:p>
            <a:pPr algn="l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যুক্ত বর্ণ গুলো ভেঙ্গে দেখাও </a:t>
            </a:r>
          </a:p>
          <a:p>
            <a:pPr algn="l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ক্ত =</a:t>
            </a:r>
          </a:p>
          <a:p>
            <a:pPr algn="l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স্ব = </a:t>
            </a:r>
          </a:p>
          <a:p>
            <a:pPr algn="l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দ্ধ =   </a:t>
            </a:r>
          </a:p>
          <a:p>
            <a:pPr algn="l"/>
            <a:endPara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839200" cy="1219199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CC0000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7630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21_1afghanistan_reading_class_for_girls_jeff_ho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47800"/>
            <a:ext cx="8839200" cy="5257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CC3300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  <a:blipFill>
            <a:blip r:embed="rId3" cstate="print"/>
            <a:tile tx="0" ty="0" sx="100000" sy="100000" flip="none" algn="tl"/>
          </a:blipFill>
          <a:ln w="57150">
            <a:solidFill>
              <a:srgbClr val="66CCFF"/>
            </a:solidFill>
          </a:ln>
        </p:spPr>
        <p:txBody>
          <a:bodyPr>
            <a:normAutofit/>
          </a:bodyPr>
          <a:lstStyle/>
          <a:p>
            <a:pPr algn="l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</a:rPr>
              <a:t>১</a:t>
            </a:r>
            <a:r>
              <a:rPr lang="bn-BD" sz="4800" dirty="0" smtClean="0"/>
              <a:t>।</a:t>
            </a:r>
            <a:r>
              <a:rPr lang="bn-BD" sz="4800" dirty="0" smtClean="0">
                <a:solidFill>
                  <a:srgbClr val="D73BC4"/>
                </a:solidFill>
              </a:rPr>
              <a:t>আমাদের দেশের নাম কি? </a:t>
            </a:r>
          </a:p>
          <a:p>
            <a:pPr algn="l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</a:rPr>
              <a:t>২</a:t>
            </a:r>
            <a:r>
              <a:rPr lang="bn-BD" sz="4800" dirty="0" smtClean="0"/>
              <a:t>।</a:t>
            </a:r>
            <a:r>
              <a:rPr lang="bn-BD" sz="4800" dirty="0" smtClean="0">
                <a:solidFill>
                  <a:srgbClr val="C00000"/>
                </a:solidFill>
              </a:rPr>
              <a:t>কে মুক্তি যুদ্ধের ডাক দেন? </a:t>
            </a:r>
          </a:p>
          <a:p>
            <a:pPr algn="l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</a:rPr>
              <a:t>৩</a:t>
            </a:r>
            <a:r>
              <a:rPr lang="bn-BD" sz="4800" dirty="0" smtClean="0"/>
              <a:t>।</a:t>
            </a:r>
            <a:r>
              <a:rPr lang="bn-BD" sz="4800" dirty="0" smtClean="0">
                <a:solidFill>
                  <a:srgbClr val="FF33CC"/>
                </a:solidFill>
              </a:rPr>
              <a:t>আমাদের জাতির জনকের নাম কি?</a:t>
            </a:r>
            <a:r>
              <a:rPr lang="bn-BD" sz="4800" dirty="0" smtClean="0"/>
              <a:t> </a:t>
            </a:r>
          </a:p>
          <a:p>
            <a:pPr algn="l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</a:rPr>
              <a:t>৪</a:t>
            </a:r>
            <a:r>
              <a:rPr lang="bn-BD" sz="4800" dirty="0" smtClean="0"/>
              <a:t>।</a:t>
            </a:r>
            <a:r>
              <a:rPr lang="bn-BD" sz="4800" dirty="0" smtClean="0">
                <a:solidFill>
                  <a:srgbClr val="C00000"/>
                </a:solidFill>
              </a:rPr>
              <a:t>কারা হাজার হাজার ঘরবাড়ি   পুড়িয়ে </a:t>
            </a:r>
            <a:r>
              <a:rPr lang="bn-BD" sz="5400" dirty="0" smtClean="0">
                <a:solidFill>
                  <a:srgbClr val="C00000"/>
                </a:solidFill>
              </a:rPr>
              <a:t>দিল? </a:t>
            </a:r>
          </a:p>
          <a:p>
            <a:pPr algn="l"/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লিখিত মূল্যায়ন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867400"/>
          </a:xfrm>
          <a:blipFill>
            <a:blip r:embed="rId3" cstate="print"/>
            <a:tile tx="0" ty="0" sx="100000" sy="100000" flip="none" algn="tl"/>
          </a:blipFill>
          <a:ln w="57150">
            <a:solidFill>
              <a:srgbClr val="A50021"/>
            </a:solidFill>
          </a:ln>
        </p:spPr>
        <p:txBody>
          <a:bodyPr anchor="ctr">
            <a:normAutofit/>
          </a:bodyPr>
          <a:lstStyle/>
          <a:p>
            <a:pPr>
              <a:buNone/>
            </a:pP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১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এদেশ যুদ্ধকরে - ---হয়েছে । </a:t>
            </a:r>
          </a:p>
          <a:p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পাকিস্থানি সেনারা ছিল----মতো।  </a:t>
            </a:r>
          </a:p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solidFill>
                  <a:srgbClr val="D73BC4"/>
                </a:solidFill>
                <a:latin typeface="NikoshBAN" pitchFamily="2" charset="0"/>
                <a:cs typeface="NikoshBAN" pitchFamily="2" charset="0"/>
              </a:rPr>
              <a:t>। বঙ্গবন্ধু আমাদের ----জনক</a:t>
            </a:r>
            <a:r>
              <a:rPr lang="bn-BD" sz="1600" dirty="0" smtClean="0">
                <a:solidFill>
                  <a:srgbClr val="D73BC4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solidFill>
                <a:srgbClr val="D73BC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2514"/>
            <a:ext cx="8610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ডান পাশ থেকে ঠিক শব্দ নিয়ে খালি জায়গায় লিখি 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24384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দানবের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3124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স্বাধীন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42672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মুক্তিযুদ্ধ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54102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7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763000" cy="12192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686800" cy="3657600"/>
          </a:xfrm>
          <a:blipFill>
            <a:blip r:embed="rId3" cstate="print"/>
            <a:tile tx="0" ty="0" sx="100000" sy="100000" flip="none" algn="tl"/>
          </a:blipFill>
          <a:ln w="76200">
            <a:solidFill>
              <a:srgbClr val="FF33CC"/>
            </a:solidFill>
          </a:ln>
        </p:spPr>
        <p:txBody>
          <a:bodyPr anchor="ctr"/>
          <a:lstStyle/>
          <a:p>
            <a:r>
              <a:rPr lang="bn-BD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সবাইকে বাড়ি হতে </a:t>
            </a:r>
          </a:p>
          <a:p>
            <a:r>
              <a:rPr lang="bn-BD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বঙ্গবন্ধু সম্পর্কে তিন লাইন বাক্য লিখে আনতে বলব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9906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8991600" cy="548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oppy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8763000" cy="5334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4735" y="1244111"/>
            <a:ext cx="7180034" cy="43720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5639938" y="3180782"/>
            <a:ext cx="34289" cy="34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1637455" y="2514600"/>
            <a:ext cx="4306145" cy="242070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লিপিকা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পাত্র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শিক্ষক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ইখড়ি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কাটেংগা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মডেল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তেরখাদা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,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খুলনা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,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endParaRPr lang="bn-BD" sz="1350" dirty="0">
              <a:latin typeface="NikoshBAN"/>
              <a:cs typeface="NikoshBAN" panose="02000000000000000000" pitchFamily="2" charset="0"/>
            </a:endParaRPr>
          </a:p>
          <a:p>
            <a:pPr algn="ctr"/>
            <a:endParaRPr lang="en-US" sz="1350" dirty="0"/>
          </a:p>
        </p:txBody>
      </p:sp>
      <p:sp>
        <p:nvSpPr>
          <p:cNvPr id="15" name="Rounded Rectangle 14"/>
          <p:cNvSpPr/>
          <p:nvPr/>
        </p:nvSpPr>
        <p:spPr>
          <a:xfrm>
            <a:off x="1555844" y="1460153"/>
            <a:ext cx="5732060" cy="8802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1504" y="1634836"/>
            <a:ext cx="5404514" cy="5309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590800"/>
            <a:ext cx="2005209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13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839200" cy="1142999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E93729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8800" dirty="0">
              <a:solidFill>
                <a:srgbClr val="E9372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5181600"/>
          </a:xfrm>
          <a:blipFill>
            <a:blip r:embed="rId3" cstate="print"/>
            <a:tile tx="0" ty="0" sx="100000" sy="100000" flip="none" algn="tl"/>
          </a:blipFill>
          <a:ln w="57150">
            <a:solidFill>
              <a:srgbClr val="FFCC00"/>
            </a:solidFill>
          </a:ln>
        </p:spPr>
        <p:txBody>
          <a:bodyPr>
            <a:normAutofit fontScale="77500" lnSpcReduction="20000"/>
          </a:bodyPr>
          <a:lstStyle/>
          <a:p>
            <a:pPr algn="l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১।শুদ্ধ ও প্রমিত উচ্চারণে পড়তে পারবে। </a:t>
            </a:r>
          </a:p>
          <a:p>
            <a:pPr algn="l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২।মুক্তিযুদ্ধ ও মুক্তিযোদ্ধাদের সম্পর্কে ধারনা লাভ করবে।</a:t>
            </a:r>
          </a:p>
          <a:p>
            <a:pPr algn="l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জাতির জনকের নাম বলতে পারবে। </a:t>
            </a:r>
          </a:p>
          <a:p>
            <a:pPr algn="l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৪।যুক্ত বর্ণ ভেঙ্গে দেখাতে পারবে। </a:t>
            </a: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1470025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66FFFF"/>
            </a:solidFill>
          </a:ln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 সৃষ্টি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4953000"/>
          </a:xfrm>
          <a:blipFill>
            <a:blip r:embed="rId3" cstate="print"/>
            <a:tile tx="0" ty="0" sx="100000" sy="100000" flip="none" algn="tl"/>
          </a:blipFill>
          <a:ln w="57150">
            <a:solidFill>
              <a:srgbClr val="FF3399"/>
            </a:solidFill>
          </a:ln>
        </p:spPr>
        <p:txBody>
          <a:bodyPr anchor="ctr">
            <a:noAutofit/>
          </a:bodyPr>
          <a:lstStyle/>
          <a:p>
            <a:r>
              <a:rPr lang="bn-BD" sz="11500" dirty="0" smtClean="0">
                <a:solidFill>
                  <a:srgbClr val="D73BC4"/>
                </a:solidFill>
                <a:latin typeface="NikoshBAN" pitchFamily="2" charset="0"/>
                <a:cs typeface="NikoshBAN" pitchFamily="2" charset="0"/>
              </a:rPr>
              <a:t>গানের মাধ্যমে </a:t>
            </a:r>
            <a:endParaRPr lang="en-US" sz="11500" dirty="0">
              <a:solidFill>
                <a:srgbClr val="D73BC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470025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FF9900"/>
            </a:solidFill>
          </a:ln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freedom-figh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70" y="1745216"/>
            <a:ext cx="8905430" cy="48841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62200" y="5715000"/>
            <a:ext cx="4800600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71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মুক্তিযোদ্ধাদের কথা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6568"/>
            <a:ext cx="8766810" cy="5488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9144000" cy="9144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bn-BD" sz="5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দেশ বাংলাদেশ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9143998" cy="586739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4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এদেশ যুদ্ধ করে স্বাধীন হয়েছে।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19298_161738640572895_160501724029920_334781_545964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79120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991600" cy="5714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9144000" cy="9144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FF9933"/>
            </a:solidFill>
          </a:ln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পাকিস্থানিরা বাঙালিদের ওপর হামলা করল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hanad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310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সবাইকে শুভেচ্ছা</vt:lpstr>
      <vt:lpstr>পাঠ পরিচিতি </vt:lpstr>
      <vt:lpstr>Slide 3</vt:lpstr>
      <vt:lpstr>শিখন ফল </vt:lpstr>
      <vt:lpstr>আবেগ সৃষ্টি </vt:lpstr>
      <vt:lpstr>আজকের পাঠ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আদর্শ পাঠ </vt:lpstr>
      <vt:lpstr>এসো নতুন শব্দ শিখি  </vt:lpstr>
      <vt:lpstr>এসো যুক্ত বর্ণ শিখি </vt:lpstr>
      <vt:lpstr> এসো শব্দ দিয়ে বাক্য তৈরি করি </vt:lpstr>
      <vt:lpstr>শিক্ষার্থীর একক পাঠ</vt:lpstr>
      <vt:lpstr>দলীয় কাজ </vt:lpstr>
      <vt:lpstr>নিরব পাঠ </vt:lpstr>
      <vt:lpstr>মৌখিক মূল্যায়ন </vt:lpstr>
      <vt:lpstr>লিখিত মূল্যায়ন </vt:lpstr>
      <vt:lpstr>বাড়ির কাজ </vt:lpstr>
      <vt:lpstr>সবাইকে 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Bogra PTI</dc:creator>
  <cp:lastModifiedBy>Lenovo</cp:lastModifiedBy>
  <cp:revision>140</cp:revision>
  <dcterms:created xsi:type="dcterms:W3CDTF">2006-08-16T00:00:00Z</dcterms:created>
  <dcterms:modified xsi:type="dcterms:W3CDTF">2019-12-30T07:23:20Z</dcterms:modified>
</cp:coreProperties>
</file>