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83" r:id="rId3"/>
    <p:sldId id="275" r:id="rId4"/>
    <p:sldId id="256" r:id="rId5"/>
    <p:sldId id="276" r:id="rId6"/>
    <p:sldId id="278" r:id="rId7"/>
    <p:sldId id="279" r:id="rId8"/>
    <p:sldId id="277" r:id="rId9"/>
    <p:sldId id="280" r:id="rId10"/>
    <p:sldId id="281" r:id="rId11"/>
    <p:sldId id="262" r:id="rId12"/>
    <p:sldId id="263" r:id="rId13"/>
    <p:sldId id="272" r:id="rId14"/>
    <p:sldId id="264" r:id="rId15"/>
    <p:sldId id="28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C7B0B-4B08-461B-A5FF-F3D27A440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20038-91B8-4856-A765-D119EDE8F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3F5-1150-4EEF-87E6-22EE82F4E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21026-2CA1-4C5C-8A9D-A68912330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7C57F-C849-44E3-9C26-CC99CB2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27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AB812-1123-4B25-946F-0CEE6B1AC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FA886-6052-4FD8-AB14-4CD519EAF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65FD6-FE55-44C6-80E3-7EFD6380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2D6E7-B246-403D-A890-1509C3153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47335-A36E-4C6D-A94A-193C9ABDD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56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E4A4-6033-408D-A835-1B2B6536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DB886-6A80-4377-A677-E0839CAF9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6DCD6-39BA-4ED2-929C-93EDCB5B3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C7E4D-9006-4296-99FB-E44092CA2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5F5FE-C97F-48DF-BFEF-32F660E10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79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EAF1-7B8E-45E0-AC41-1AD2350BF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B9388-D9B8-419D-94A5-DC66DC1E2A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60AE79-5622-4901-97F5-5335931AFC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AFFDFA-E226-4AA5-BB15-8D4908EF6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04288E-4CA2-415C-B521-1F9C8161B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27D42-EADC-4750-A7BD-465E4D682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69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C16C9-65F2-4A92-ABC5-22CE77FA3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55104-C534-4236-B7BA-4E74BDF7F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074DD-E1FE-444E-AECD-CA46F9D23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E0DEF9-0C49-4D9E-875A-9FFCAF4453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8FBF0D-D15F-4B95-801D-F0462EBAE9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407A86-2822-4B07-AE0E-0E00B646F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AA5E8E-DA9C-48EB-927A-634D51649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8FBFE3-50FB-491B-93FF-F67FA6AC2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7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CFCEF-7054-4ADD-BF63-130B7205F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3BBC6-9905-4489-BDC5-1BCA5210F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422C72-9BF1-4D12-93D4-FD88FEA1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4F1599-D648-4300-948F-A3B20141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11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B7796A-C644-4887-9C0E-E9B27D01E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6D272-A3DF-4D73-8472-98339A9FB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176E8-5595-40F2-8F47-0CCE436E0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53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86719-ED55-4859-AD97-618D827D1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64BE2-63E5-4EA4-8DD0-A00A10D1C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8B42D-0D55-4ACC-A6BC-C9FFF2CF5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FDF90E-3914-4845-A5CF-9C6E4587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3FD78-C8FA-4170-BF6E-54E288620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CBA0D-7DE4-4AED-BE06-8F43C76A5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5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BC49C-7D69-4169-9F35-D42B3045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826C11-9B9C-4805-8FB3-460F65CE96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590E9-B64D-4812-BDD2-892AF8BC9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43ECD-D21C-4A6E-9E93-6E1FD8A23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B2C58-C489-4007-B7DA-C997489A0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76FA1-FD6B-4040-BF97-543D7077A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12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6C897-1983-439F-93D8-74C2C25F8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C8DEB8-ADE6-49F8-B01E-B963B0BB1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97370-971F-46F1-8CD0-995704A3E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DBF10-FE29-415E-8699-674A6A4EA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625E3-C60A-4EEB-B4E5-0434785D1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48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D1F44D-7410-4D28-90C7-52C5EF19B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FBEC3F-B860-4A8E-8CC4-A830BEF26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34D83-79FC-4A8B-B7D6-B4936230E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FD7B6-473B-434C-858A-17045C96A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A959F-D43A-4C12-973D-494AFC83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654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DBE43-086A-4BDB-988E-4FC42CD69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95EFC-6A97-479C-BBB2-F8630A2F8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7E202-6716-4685-82AE-FFFD9CBB5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7341F-0DBA-481C-A2DF-F72B7DFAF9C1}" type="datetimeFigureOut">
              <a:rPr lang="en-US" smtClean="0"/>
              <a:t>12/28/2019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33092-2169-431F-8E2C-66B1A29666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3FD72-AD4D-4741-9350-1C0E73DC9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F2648-24E2-4B9F-8C5C-A1733392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2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470135" y="357352"/>
            <a:ext cx="8305800" cy="5791200"/>
          </a:xfrm>
          <a:prstGeom prst="rect">
            <a:avLst/>
          </a:prstGeom>
          <a:noFill/>
          <a:ln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prstTxWarp prst="textArchUpPour">
              <a:avLst>
                <a:gd name="adj1" fmla="val 10618565"/>
                <a:gd name="adj2" fmla="val 62312"/>
              </a:avLst>
            </a:prstTxWarp>
            <a:spAutoFit/>
          </a:bodyPr>
          <a:lstStyle/>
          <a:p>
            <a:r>
              <a:rPr lang="bn-IN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0C8D4-0EC9-4CC0-A19E-397E78588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43" y="968207"/>
            <a:ext cx="7162800" cy="567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9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A59A8B-7C34-440C-A7EA-8E1E13635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343" y="1397000"/>
            <a:ext cx="2286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8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095D29-CC95-4740-A245-16892A9A0FF7}"/>
              </a:ext>
            </a:extLst>
          </p:cNvPr>
          <p:cNvSpPr txBox="1"/>
          <p:nvPr/>
        </p:nvSpPr>
        <p:spPr>
          <a:xfrm>
            <a:off x="5344510" y="220716"/>
            <a:ext cx="56598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00B0F0"/>
                </a:solidFill>
              </a:rPr>
              <a:t>শিক্ষক</a:t>
            </a:r>
            <a:r>
              <a:rPr lang="en-US" sz="6000" dirty="0">
                <a:solidFill>
                  <a:srgbClr val="00B0F0"/>
                </a:solidFill>
              </a:rPr>
              <a:t> </a:t>
            </a:r>
            <a:r>
              <a:rPr lang="en-US" sz="6000" dirty="0" err="1">
                <a:solidFill>
                  <a:srgbClr val="00B0F0"/>
                </a:solidFill>
              </a:rPr>
              <a:t>পরিচিতি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0C5CA5-3694-4EE0-9DA0-BC8BEF53B15C}"/>
              </a:ext>
            </a:extLst>
          </p:cNvPr>
          <p:cNvSpPr txBox="1"/>
          <p:nvPr/>
        </p:nvSpPr>
        <p:spPr>
          <a:xfrm>
            <a:off x="5056432" y="1236379"/>
            <a:ext cx="752015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030A0"/>
                </a:solidFill>
              </a:rPr>
              <a:t>ম</a:t>
            </a:r>
            <a:r>
              <a:rPr lang="as-IN" sz="4000" dirty="0">
                <a:solidFill>
                  <a:srgbClr val="7030A0"/>
                </a:solidFill>
              </a:rPr>
              <a:t>ো</a:t>
            </a:r>
            <a:r>
              <a:rPr lang="en-US" sz="4000" dirty="0">
                <a:solidFill>
                  <a:srgbClr val="7030A0"/>
                </a:solidFill>
              </a:rPr>
              <a:t>ঃ </a:t>
            </a:r>
            <a:r>
              <a:rPr lang="as-IN" sz="4000" dirty="0">
                <a:solidFill>
                  <a:srgbClr val="7030A0"/>
                </a:solidFill>
              </a:rPr>
              <a:t>আ</a:t>
            </a:r>
            <a:r>
              <a:rPr lang="en-US" sz="4000" dirty="0">
                <a:solidFill>
                  <a:srgbClr val="7030A0"/>
                </a:solidFill>
              </a:rPr>
              <a:t>ব</a:t>
            </a:r>
            <a:r>
              <a:rPr lang="as-IN" sz="4000" dirty="0">
                <a:solidFill>
                  <a:srgbClr val="7030A0"/>
                </a:solidFill>
              </a:rPr>
              <a:t>্</a:t>
            </a:r>
            <a:r>
              <a:rPr lang="en-US" sz="4000" dirty="0">
                <a:solidFill>
                  <a:srgbClr val="7030A0"/>
                </a:solidFill>
              </a:rPr>
              <a:t>দ</a:t>
            </a:r>
            <a:r>
              <a:rPr lang="as-IN" sz="4000" dirty="0">
                <a:solidFill>
                  <a:srgbClr val="7030A0"/>
                </a:solidFill>
              </a:rPr>
              <a:t>ু</a:t>
            </a:r>
            <a:r>
              <a:rPr lang="en-US" sz="4000" dirty="0">
                <a:solidFill>
                  <a:srgbClr val="7030A0"/>
                </a:solidFill>
              </a:rPr>
              <a:t>ল </a:t>
            </a:r>
            <a:r>
              <a:rPr lang="as-IN" sz="4000" dirty="0">
                <a:solidFill>
                  <a:srgbClr val="7030A0"/>
                </a:solidFill>
              </a:rPr>
              <a:t>ক</a:t>
            </a:r>
            <a:r>
              <a:rPr lang="en-US" sz="4000" dirty="0" err="1">
                <a:solidFill>
                  <a:srgbClr val="7030A0"/>
                </a:solidFill>
              </a:rPr>
              <a:t>রিম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dirty="0" err="1">
                <a:solidFill>
                  <a:srgbClr val="7030A0"/>
                </a:solidFill>
              </a:rPr>
              <a:t>প্রাং</a:t>
            </a:r>
            <a:endParaRPr lang="en-US" sz="4000" dirty="0">
              <a:solidFill>
                <a:srgbClr val="7030A0"/>
              </a:solidFill>
            </a:endParaRPr>
          </a:p>
          <a:p>
            <a:r>
              <a:rPr lang="en-US" sz="3600" dirty="0" err="1">
                <a:solidFill>
                  <a:srgbClr val="00B050"/>
                </a:solidFill>
              </a:rPr>
              <a:t>সহকারী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শিক্</a:t>
            </a:r>
            <a:r>
              <a:rPr lang="as-IN" sz="3600" dirty="0">
                <a:solidFill>
                  <a:srgbClr val="00B050"/>
                </a:solidFill>
              </a:rPr>
              <a:t>ষ</a:t>
            </a:r>
            <a:r>
              <a:rPr lang="en-US" sz="3600" dirty="0">
                <a:solidFill>
                  <a:srgbClr val="00B050"/>
                </a:solidFill>
              </a:rPr>
              <a:t>ক (</a:t>
            </a:r>
            <a:r>
              <a:rPr lang="as-IN" sz="3600" dirty="0">
                <a:solidFill>
                  <a:srgbClr val="00B050"/>
                </a:solidFill>
              </a:rPr>
              <a:t>স</a:t>
            </a:r>
            <a:r>
              <a:rPr lang="en-US" sz="3600" dirty="0">
                <a:solidFill>
                  <a:srgbClr val="00B050"/>
                </a:solidFill>
              </a:rPr>
              <a:t>ম</a:t>
            </a:r>
            <a:r>
              <a:rPr lang="as-IN" sz="3600" dirty="0">
                <a:solidFill>
                  <a:srgbClr val="00B050"/>
                </a:solidFill>
              </a:rPr>
              <a:t>া</a:t>
            </a:r>
            <a:r>
              <a:rPr lang="en-US" sz="3600" dirty="0">
                <a:solidFill>
                  <a:srgbClr val="00B050"/>
                </a:solidFill>
              </a:rPr>
              <a:t>জ </a:t>
            </a:r>
            <a:r>
              <a:rPr lang="as-IN" sz="3600" dirty="0">
                <a:solidFill>
                  <a:srgbClr val="00B050"/>
                </a:solidFill>
              </a:rPr>
              <a:t>ব</a:t>
            </a:r>
            <a:r>
              <a:rPr lang="en-US" sz="3600" dirty="0" err="1">
                <a:solidFill>
                  <a:srgbClr val="00B050"/>
                </a:solidFill>
              </a:rPr>
              <a:t>িঙ</a:t>
            </a:r>
            <a:r>
              <a:rPr lang="as-IN" sz="3600" dirty="0">
                <a:solidFill>
                  <a:srgbClr val="00B050"/>
                </a:solidFill>
              </a:rPr>
              <a:t>গ</a:t>
            </a:r>
            <a:r>
              <a:rPr lang="en-US" sz="3600" dirty="0">
                <a:solidFill>
                  <a:srgbClr val="00B050"/>
                </a:solidFill>
              </a:rPr>
              <a:t>া</a:t>
            </a:r>
            <a:r>
              <a:rPr lang="as-IN" sz="3600" dirty="0">
                <a:solidFill>
                  <a:srgbClr val="00B050"/>
                </a:solidFill>
              </a:rPr>
              <a:t>ন</a:t>
            </a:r>
            <a:r>
              <a:rPr lang="en-US" sz="3600" dirty="0">
                <a:solidFill>
                  <a:srgbClr val="00B050"/>
                </a:solidFill>
              </a:rPr>
              <a:t>)</a:t>
            </a:r>
          </a:p>
          <a:p>
            <a:r>
              <a:rPr lang="en-US" sz="3600" dirty="0" err="1">
                <a:solidFill>
                  <a:srgbClr val="00B050"/>
                </a:solidFill>
              </a:rPr>
              <a:t>কুমারপুর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আরজানিয়া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আলিম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মাদ্রা</a:t>
            </a:r>
            <a:r>
              <a:rPr lang="as-IN" sz="3600" dirty="0">
                <a:solidFill>
                  <a:srgbClr val="00B050"/>
                </a:solidFill>
              </a:rPr>
              <a:t>স</a:t>
            </a:r>
            <a:r>
              <a:rPr lang="en-US" sz="3600" dirty="0">
                <a:solidFill>
                  <a:srgbClr val="00B050"/>
                </a:solidFill>
              </a:rPr>
              <a:t>া</a:t>
            </a:r>
          </a:p>
          <a:p>
            <a:r>
              <a:rPr lang="en-US" sz="3600" dirty="0" err="1">
                <a:solidFill>
                  <a:srgbClr val="00B050"/>
                </a:solidFill>
              </a:rPr>
              <a:t>বাগমারা</a:t>
            </a:r>
            <a:r>
              <a:rPr lang="en-US" sz="3600" dirty="0">
                <a:solidFill>
                  <a:srgbClr val="00B050"/>
                </a:solidFill>
              </a:rPr>
              <a:t>, </a:t>
            </a:r>
            <a:r>
              <a:rPr lang="en-US" sz="3600" dirty="0" err="1">
                <a:solidFill>
                  <a:srgbClr val="00B050"/>
                </a:solidFill>
              </a:rPr>
              <a:t>রাজশাহী</a:t>
            </a:r>
            <a:r>
              <a:rPr lang="en-US" sz="3600" dirty="0">
                <a:solidFill>
                  <a:srgbClr val="00B050"/>
                </a:solidFill>
              </a:rPr>
              <a:t> ।</a:t>
            </a:r>
          </a:p>
          <a:p>
            <a:r>
              <a:rPr lang="en-US" sz="3600" dirty="0" err="1">
                <a:solidFill>
                  <a:srgbClr val="00B050"/>
                </a:solidFill>
              </a:rPr>
              <a:t>মোবাইল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নম্বর</a:t>
            </a:r>
            <a:r>
              <a:rPr lang="en-US" sz="3600" dirty="0">
                <a:solidFill>
                  <a:srgbClr val="00B050"/>
                </a:solidFill>
              </a:rPr>
              <a:t> -০১৩০৩৫৮৯৫২৭</a:t>
            </a:r>
            <a:r>
              <a:rPr lang="en-US" sz="3600" dirty="0"/>
              <a:t>।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B94E27A-8F9E-46B2-928F-74DF3A02A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52" y="57034"/>
            <a:ext cx="3409950" cy="1343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8F17C7-E85F-41D7-A869-CF5249D16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14" y="3878401"/>
            <a:ext cx="2486025" cy="18383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1DBBFD5-B548-4CE6-B007-1FA1EC96FE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53" y="1236379"/>
            <a:ext cx="3409949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8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A46EC7-FA0F-4274-BAF6-D6862975C0BB}"/>
              </a:ext>
            </a:extLst>
          </p:cNvPr>
          <p:cNvSpPr txBox="1"/>
          <p:nvPr/>
        </p:nvSpPr>
        <p:spPr>
          <a:xfrm>
            <a:off x="3767959" y="930166"/>
            <a:ext cx="5155324" cy="2049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72352580_445561419388390_409129393386946560_n">
            <a:hlinkClick r:id="" action="ppaction://media"/>
            <a:extLst>
              <a:ext uri="{FF2B5EF4-FFF2-40B4-BE49-F238E27FC236}">
                <a16:creationId xmlns:a16="http://schemas.microsoft.com/office/drawing/2014/main" id="{5E9DE743-FE07-413D-9880-73A3681C9A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7076" y="677736"/>
            <a:ext cx="8891752" cy="649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7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5B03C1-9384-4AF5-9A02-14A4FED0E5D1}"/>
              </a:ext>
            </a:extLst>
          </p:cNvPr>
          <p:cNvSpPr txBox="1"/>
          <p:nvPr/>
        </p:nvSpPr>
        <p:spPr>
          <a:xfrm>
            <a:off x="6180082" y="134471"/>
            <a:ext cx="60854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002060"/>
                </a:solidFill>
              </a:rPr>
              <a:t>পা</a:t>
            </a:r>
            <a:r>
              <a:rPr lang="as-IN" sz="8000" dirty="0">
                <a:solidFill>
                  <a:srgbClr val="002060"/>
                </a:solidFill>
              </a:rPr>
              <a:t>ঠ</a:t>
            </a:r>
            <a:r>
              <a:rPr lang="en-US" sz="8000" dirty="0">
                <a:solidFill>
                  <a:srgbClr val="002060"/>
                </a:solidFill>
              </a:rPr>
              <a:t> </a:t>
            </a:r>
            <a:r>
              <a:rPr lang="as-IN" sz="8000" dirty="0">
                <a:solidFill>
                  <a:srgbClr val="002060"/>
                </a:solidFill>
              </a:rPr>
              <a:t>প</a:t>
            </a:r>
            <a:r>
              <a:rPr lang="en-US" sz="8000" dirty="0" err="1">
                <a:solidFill>
                  <a:srgbClr val="002060"/>
                </a:solidFill>
              </a:rPr>
              <a:t>রিচিতি</a:t>
            </a:r>
            <a:endParaRPr lang="en-US" sz="80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36CF38-D91A-421B-8115-189D2B22E554}"/>
              </a:ext>
            </a:extLst>
          </p:cNvPr>
          <p:cNvSpPr txBox="1"/>
          <p:nvPr/>
        </p:nvSpPr>
        <p:spPr>
          <a:xfrm>
            <a:off x="6061841" y="1012954"/>
            <a:ext cx="632197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B0F0"/>
                </a:solidFill>
              </a:rPr>
              <a:t>বংলা</a:t>
            </a:r>
            <a:r>
              <a:rPr lang="en-US" sz="4400" dirty="0">
                <a:solidFill>
                  <a:srgbClr val="00B0F0"/>
                </a:solidFill>
              </a:rPr>
              <a:t> ১ম </a:t>
            </a:r>
            <a:r>
              <a:rPr lang="en-US" sz="4400" dirty="0" err="1">
                <a:solidFill>
                  <a:srgbClr val="00B0F0"/>
                </a:solidFill>
              </a:rPr>
              <a:t>পত্র</a:t>
            </a:r>
            <a:endParaRPr lang="en-US" sz="4400" dirty="0">
              <a:solidFill>
                <a:srgbClr val="00B0F0"/>
              </a:solidFill>
            </a:endParaRPr>
          </a:p>
          <a:p>
            <a:r>
              <a:rPr lang="en-US" sz="4400" dirty="0" err="1">
                <a:solidFill>
                  <a:srgbClr val="00B0F0"/>
                </a:solidFill>
              </a:rPr>
              <a:t>গদ্য</a:t>
            </a:r>
            <a:endParaRPr lang="en-US" sz="4400" dirty="0">
              <a:solidFill>
                <a:srgbClr val="00B0F0"/>
              </a:solidFill>
            </a:endParaRPr>
          </a:p>
          <a:p>
            <a:r>
              <a:rPr lang="en-US" sz="4400" dirty="0" err="1">
                <a:solidFill>
                  <a:srgbClr val="00B0F0"/>
                </a:solidFill>
              </a:rPr>
              <a:t>বহুনির্বাচনী</a:t>
            </a:r>
            <a:endParaRPr lang="en-US" sz="4400" dirty="0">
              <a:solidFill>
                <a:srgbClr val="00B0F0"/>
              </a:solidFill>
            </a:endParaRPr>
          </a:p>
          <a:p>
            <a:r>
              <a:rPr lang="en-US" sz="4400" dirty="0" err="1">
                <a:solidFill>
                  <a:srgbClr val="00B0F0"/>
                </a:solidFill>
              </a:rPr>
              <a:t>প্রশ্নোত্ত</a:t>
            </a:r>
            <a:r>
              <a:rPr lang="as-IN" sz="4400" dirty="0">
                <a:solidFill>
                  <a:srgbClr val="00B0F0"/>
                </a:solidFill>
              </a:rPr>
              <a:t>র</a:t>
            </a:r>
            <a:endParaRPr lang="en-US" sz="4400" dirty="0">
              <a:solidFill>
                <a:srgbClr val="00B0F0"/>
              </a:solidFill>
            </a:endParaRPr>
          </a:p>
          <a:p>
            <a:r>
              <a:rPr lang="en-US" sz="4400" dirty="0" err="1">
                <a:solidFill>
                  <a:srgbClr val="00B0F0"/>
                </a:solidFill>
              </a:rPr>
              <a:t>নবম</a:t>
            </a:r>
            <a:r>
              <a:rPr lang="en-US" sz="4400" dirty="0">
                <a:solidFill>
                  <a:srgbClr val="00B0F0"/>
                </a:solidFill>
              </a:rPr>
              <a:t>/দ</a:t>
            </a:r>
            <a:r>
              <a:rPr lang="as-IN" sz="4400" dirty="0">
                <a:solidFill>
                  <a:srgbClr val="00B0F0"/>
                </a:solidFill>
              </a:rPr>
              <a:t>শ</a:t>
            </a:r>
            <a:r>
              <a:rPr lang="en-US" sz="4400" dirty="0">
                <a:solidFill>
                  <a:srgbClr val="00B0F0"/>
                </a:solidFill>
              </a:rPr>
              <a:t>ম </a:t>
            </a:r>
            <a:r>
              <a:rPr lang="en-US" sz="4400" dirty="0" err="1">
                <a:solidFill>
                  <a:srgbClr val="00B0F0"/>
                </a:solidFill>
              </a:rPr>
              <a:t>শ্রেণি</a:t>
            </a:r>
            <a:endParaRPr lang="en-US" sz="4400" dirty="0">
              <a:solidFill>
                <a:srgbClr val="00B0F0"/>
              </a:solidFill>
            </a:endParaRPr>
          </a:p>
          <a:p>
            <a:r>
              <a:rPr lang="en-US" sz="4400" dirty="0" err="1">
                <a:solidFill>
                  <a:srgbClr val="00B0F0"/>
                </a:solidFill>
              </a:rPr>
              <a:t>সময়ঃ</a:t>
            </a:r>
            <a:r>
              <a:rPr lang="en-US" sz="4400" dirty="0">
                <a:solidFill>
                  <a:srgbClr val="00B0F0"/>
                </a:solidFill>
              </a:rPr>
              <a:t> </a:t>
            </a:r>
            <a:r>
              <a:rPr lang="as-IN" sz="4400" dirty="0">
                <a:solidFill>
                  <a:srgbClr val="00B0F0"/>
                </a:solidFill>
              </a:rPr>
              <a:t>৫</a:t>
            </a:r>
            <a:r>
              <a:rPr lang="en-US" sz="4400" dirty="0">
                <a:solidFill>
                  <a:srgbClr val="00B0F0"/>
                </a:solidFill>
              </a:rPr>
              <a:t>০ </a:t>
            </a:r>
            <a:r>
              <a:rPr lang="en-US" sz="4400" dirty="0" err="1">
                <a:solidFill>
                  <a:srgbClr val="00B0F0"/>
                </a:solidFill>
              </a:rPr>
              <a:t>মিনিট</a:t>
            </a:r>
            <a:r>
              <a:rPr lang="en-US" sz="4400" dirty="0">
                <a:solidFill>
                  <a:srgbClr val="00B0F0"/>
                </a:solidFill>
              </a:rPr>
              <a:t>  তাং-১৯/১২/২০১৯ইং।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430774-D614-4871-893E-8D98E2E3C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247" y="1984026"/>
            <a:ext cx="3409950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5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F959CD-E84F-4B56-BCA2-6D6082BBE852}"/>
              </a:ext>
            </a:extLst>
          </p:cNvPr>
          <p:cNvSpPr txBox="1"/>
          <p:nvPr/>
        </p:nvSpPr>
        <p:spPr>
          <a:xfrm>
            <a:off x="2900855" y="488731"/>
            <a:ext cx="5297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</a:rPr>
              <a:t>ছবিগুলো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একটু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লক্ষ্য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করো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C5533E-9464-4281-AF6E-715ABB3552AD}"/>
              </a:ext>
            </a:extLst>
          </p:cNvPr>
          <p:cNvSpPr txBox="1"/>
          <p:nvPr/>
        </p:nvSpPr>
        <p:spPr>
          <a:xfrm>
            <a:off x="3515710" y="2270234"/>
            <a:ext cx="4966138" cy="1434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4B97BC-803B-459C-8296-1353F152E8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90"/>
          <a:stretch/>
        </p:blipFill>
        <p:spPr>
          <a:xfrm>
            <a:off x="7106380" y="1135062"/>
            <a:ext cx="4726882" cy="3429000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93D92F-3474-4437-909B-2CD2EBAE9313}"/>
              </a:ext>
            </a:extLst>
          </p:cNvPr>
          <p:cNvSpPr txBox="1"/>
          <p:nvPr/>
        </p:nvSpPr>
        <p:spPr>
          <a:xfrm>
            <a:off x="1072055" y="1797269"/>
            <a:ext cx="5297214" cy="2648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F99CA5-F397-4D83-8407-208A3ED75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425" y="1135061"/>
            <a:ext cx="5482957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6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10082D-D520-47B6-9003-2701D347D7D9}"/>
              </a:ext>
            </a:extLst>
          </p:cNvPr>
          <p:cNvSpPr txBox="1"/>
          <p:nvPr/>
        </p:nvSpPr>
        <p:spPr>
          <a:xfrm>
            <a:off x="2837793" y="1387366"/>
            <a:ext cx="4493173" cy="1671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7D46D8-E6DB-4EB5-ABB7-9371D5E03270}"/>
              </a:ext>
            </a:extLst>
          </p:cNvPr>
          <p:cNvSpPr txBox="1"/>
          <p:nvPr/>
        </p:nvSpPr>
        <p:spPr>
          <a:xfrm>
            <a:off x="1182414" y="1639614"/>
            <a:ext cx="4335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DED941-1AC3-47C1-8D71-937E39DBD8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2"/>
          <a:stretch/>
        </p:blipFill>
        <p:spPr>
          <a:xfrm>
            <a:off x="6392534" y="1717928"/>
            <a:ext cx="5109211" cy="3131127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77133C-F8B6-4F82-B431-F5F52AD52942}"/>
              </a:ext>
            </a:extLst>
          </p:cNvPr>
          <p:cNvSpPr txBox="1"/>
          <p:nvPr/>
        </p:nvSpPr>
        <p:spPr>
          <a:xfrm>
            <a:off x="1639614" y="551793"/>
            <a:ext cx="2222938" cy="211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74DA1D-0856-495F-8A63-342936C98E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0000" r="28990" b="50000"/>
          <a:stretch/>
        </p:blipFill>
        <p:spPr>
          <a:xfrm>
            <a:off x="344597" y="1671025"/>
            <a:ext cx="5879859" cy="317803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AB626B-4EF0-41D9-8E78-B26BC297B1DF}"/>
              </a:ext>
            </a:extLst>
          </p:cNvPr>
          <p:cNvSpPr txBox="1"/>
          <p:nvPr/>
        </p:nvSpPr>
        <p:spPr>
          <a:xfrm>
            <a:off x="1308538" y="299545"/>
            <a:ext cx="30427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</a:rPr>
              <a:t>কপালে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দাগ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449856-74AE-447E-B6B3-48901C82EDAA}"/>
              </a:ext>
            </a:extLst>
          </p:cNvPr>
          <p:cNvSpPr txBox="1"/>
          <p:nvPr/>
        </p:nvSpPr>
        <p:spPr>
          <a:xfrm>
            <a:off x="6984124" y="551793"/>
            <a:ext cx="2916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</a:rPr>
              <a:t>রোয়াক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3F718D-103D-4D80-BC8D-A44C784A8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207" y="1781503"/>
            <a:ext cx="882869" cy="88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1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91F744-1901-408A-A23E-C004C6310311}"/>
              </a:ext>
            </a:extLst>
          </p:cNvPr>
          <p:cNvSpPr txBox="1"/>
          <p:nvPr/>
        </p:nvSpPr>
        <p:spPr>
          <a:xfrm>
            <a:off x="2238703" y="819807"/>
            <a:ext cx="548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solidFill>
                  <a:srgbClr val="92D050"/>
                </a:solidFill>
              </a:rPr>
              <a:t>পা</a:t>
            </a:r>
            <a:r>
              <a:rPr lang="as-IN" sz="7200" dirty="0">
                <a:solidFill>
                  <a:srgbClr val="92D050"/>
                </a:solidFill>
              </a:rPr>
              <a:t>ঠ</a:t>
            </a:r>
            <a:r>
              <a:rPr lang="en-US" sz="7200" dirty="0">
                <a:solidFill>
                  <a:srgbClr val="92D050"/>
                </a:solidFill>
              </a:rPr>
              <a:t> </a:t>
            </a:r>
            <a:r>
              <a:rPr lang="en-US" sz="7200" dirty="0" err="1">
                <a:solidFill>
                  <a:srgbClr val="92D050"/>
                </a:solidFill>
              </a:rPr>
              <a:t>ঘোষনা</a:t>
            </a:r>
            <a:endParaRPr lang="en-US" sz="7200" dirty="0">
              <a:solidFill>
                <a:srgbClr val="92D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6D32F1-A7AA-4B73-B83D-187950ED3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703" y="3150968"/>
            <a:ext cx="6092201" cy="31237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1C2773-695E-43F0-91E4-B1AE138D486D}"/>
              </a:ext>
            </a:extLst>
          </p:cNvPr>
          <p:cNvSpPr txBox="1"/>
          <p:nvPr/>
        </p:nvSpPr>
        <p:spPr>
          <a:xfrm>
            <a:off x="2932386" y="2270234"/>
            <a:ext cx="44774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solidFill>
                  <a:srgbClr val="C00000"/>
                </a:solidFill>
              </a:rPr>
              <a:t>মমতাদি</a:t>
            </a:r>
            <a:endParaRPr lang="en-US" sz="9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87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6C8B47-F137-4D02-A3CA-491711A409F7}"/>
              </a:ext>
            </a:extLst>
          </p:cNvPr>
          <p:cNvSpPr txBox="1"/>
          <p:nvPr/>
        </p:nvSpPr>
        <p:spPr>
          <a:xfrm>
            <a:off x="2727433" y="756745"/>
            <a:ext cx="6873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মমতাদির বেতন কত টাকা নির্ধারণ করা হয়েছিল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 </a:t>
            </a:r>
            <a:endParaRPr lang="en-US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5BCF41-5387-49C5-A7CD-30A53FB26DE3}"/>
              </a:ext>
            </a:extLst>
          </p:cNvPr>
          <p:cNvSpPr txBox="1"/>
          <p:nvPr/>
        </p:nvSpPr>
        <p:spPr>
          <a:xfrm>
            <a:off x="2885090" y="1495409"/>
            <a:ext cx="6873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ক।  ১০টাকা                   </a:t>
            </a:r>
            <a:r>
              <a:rPr lang="as-IN" dirty="0">
                <a:solidFill>
                  <a:srgbClr val="FF0000"/>
                </a:solidFill>
              </a:rPr>
              <a:t>১</a:t>
            </a:r>
            <a:r>
              <a:rPr lang="en-US" dirty="0">
                <a:solidFill>
                  <a:srgbClr val="FF0000"/>
                </a:solidFill>
              </a:rPr>
              <a:t>২টাকা            গ।   </a:t>
            </a:r>
            <a:r>
              <a:rPr lang="as-IN" dirty="0">
                <a:solidFill>
                  <a:srgbClr val="FF0000"/>
                </a:solidFill>
              </a:rPr>
              <a:t>১</a:t>
            </a:r>
            <a:r>
              <a:rPr lang="en-US" dirty="0">
                <a:solidFill>
                  <a:srgbClr val="FF0000"/>
                </a:solidFill>
              </a:rPr>
              <a:t>৫টাকা          ঘ।       </a:t>
            </a:r>
            <a:r>
              <a:rPr lang="as-IN" dirty="0">
                <a:solidFill>
                  <a:srgbClr val="FF0000"/>
                </a:solidFill>
              </a:rPr>
              <a:t>১</a:t>
            </a:r>
            <a:r>
              <a:rPr lang="en-US" dirty="0">
                <a:solidFill>
                  <a:srgbClr val="FF0000"/>
                </a:solidFill>
              </a:rPr>
              <a:t>৮টাকা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C8903BA3-AD1D-4368-AFC0-8D82AA400293}"/>
              </a:ext>
            </a:extLst>
          </p:cNvPr>
          <p:cNvSpPr/>
          <p:nvPr/>
        </p:nvSpPr>
        <p:spPr>
          <a:xfrm>
            <a:off x="4855779" y="1495409"/>
            <a:ext cx="409903" cy="369332"/>
          </a:xfrm>
          <a:prstGeom prst="flowChartConnec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86F71C-451B-4B2F-B5E0-C8BB294415F1}"/>
              </a:ext>
            </a:extLst>
          </p:cNvPr>
          <p:cNvSpPr/>
          <p:nvPr/>
        </p:nvSpPr>
        <p:spPr>
          <a:xfrm>
            <a:off x="2816772" y="2234073"/>
            <a:ext cx="65584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মমতাদির পরনের শাড়ির পাড়ের রং কি ছিল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47FD37-687E-479D-ACB0-21FA7B318E3D}"/>
              </a:ext>
            </a:extLst>
          </p:cNvPr>
          <p:cNvSpPr txBox="1"/>
          <p:nvPr/>
        </p:nvSpPr>
        <p:spPr>
          <a:xfrm>
            <a:off x="3184634" y="3090041"/>
            <a:ext cx="7330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as-IN" dirty="0">
                <a:solidFill>
                  <a:srgbClr val="FF0000"/>
                </a:solidFill>
              </a:rPr>
              <a:t>ক</a:t>
            </a:r>
            <a:r>
              <a:rPr lang="en-US" dirty="0">
                <a:solidFill>
                  <a:srgbClr val="FF0000"/>
                </a:solidFill>
              </a:rPr>
              <a:t>।  </a:t>
            </a:r>
            <a:r>
              <a:rPr lang="en-US" dirty="0" err="1">
                <a:solidFill>
                  <a:srgbClr val="FF0000"/>
                </a:solidFill>
              </a:rPr>
              <a:t>বিব</a:t>
            </a:r>
            <a:r>
              <a:rPr lang="as-IN" dirty="0">
                <a:solidFill>
                  <a:srgbClr val="FF0000"/>
                </a:solidFill>
              </a:rPr>
              <a:t>র</a:t>
            </a:r>
            <a:r>
              <a:rPr lang="en-US" dirty="0" err="1">
                <a:solidFill>
                  <a:srgbClr val="FF0000"/>
                </a:solidFill>
              </a:rPr>
              <a:t>্ণ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লাল</a:t>
            </a:r>
            <a:r>
              <a:rPr lang="en-US" dirty="0">
                <a:solidFill>
                  <a:srgbClr val="FF0000"/>
                </a:solidFill>
              </a:rPr>
              <a:t>     খ। </a:t>
            </a:r>
            <a:r>
              <a:rPr lang="en-US" dirty="0" err="1">
                <a:solidFill>
                  <a:srgbClr val="FF0000"/>
                </a:solidFill>
              </a:rPr>
              <a:t>বিবর্ণ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সবুজ</a:t>
            </a:r>
            <a:r>
              <a:rPr lang="en-US" dirty="0">
                <a:solidFill>
                  <a:srgbClr val="FF0000"/>
                </a:solidFill>
              </a:rPr>
              <a:t>       </a:t>
            </a:r>
            <a:r>
              <a:rPr lang="as-IN" dirty="0">
                <a:solidFill>
                  <a:srgbClr val="FF0000"/>
                </a:solidFill>
              </a:rPr>
              <a:t>গ</a:t>
            </a:r>
            <a:r>
              <a:rPr lang="en-US" dirty="0">
                <a:solidFill>
                  <a:srgbClr val="FF0000"/>
                </a:solidFill>
              </a:rPr>
              <a:t>। </a:t>
            </a:r>
            <a:r>
              <a:rPr lang="as-IN" dirty="0">
                <a:solidFill>
                  <a:srgbClr val="FF0000"/>
                </a:solidFill>
              </a:rPr>
              <a:t>ব</a:t>
            </a:r>
            <a:r>
              <a:rPr lang="en-US" dirty="0" err="1">
                <a:solidFill>
                  <a:srgbClr val="FF0000"/>
                </a:solidFill>
              </a:rPr>
              <a:t>িবর্ণ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as-IN" dirty="0">
                <a:solidFill>
                  <a:srgbClr val="FF0000"/>
                </a:solidFill>
              </a:rPr>
              <a:t>ব</a:t>
            </a:r>
            <a:r>
              <a:rPr lang="en-US" dirty="0">
                <a:solidFill>
                  <a:srgbClr val="FF0000"/>
                </a:solidFill>
              </a:rPr>
              <a:t>ে</a:t>
            </a:r>
            <a:r>
              <a:rPr lang="as-IN" dirty="0">
                <a:solidFill>
                  <a:srgbClr val="FF0000"/>
                </a:solidFill>
              </a:rPr>
              <a:t>গ</a:t>
            </a:r>
            <a:r>
              <a:rPr lang="en-US" dirty="0">
                <a:solidFill>
                  <a:srgbClr val="FF0000"/>
                </a:solidFill>
              </a:rPr>
              <a:t>ু</a:t>
            </a:r>
            <a:r>
              <a:rPr lang="as-IN" dirty="0">
                <a:solidFill>
                  <a:srgbClr val="FF0000"/>
                </a:solidFill>
              </a:rPr>
              <a:t>ন</a:t>
            </a:r>
            <a:r>
              <a:rPr lang="en-US" dirty="0">
                <a:solidFill>
                  <a:srgbClr val="FF0000"/>
                </a:solidFill>
              </a:rPr>
              <a:t>ি      ঘ। </a:t>
            </a:r>
            <a:r>
              <a:rPr lang="en-US" dirty="0" err="1">
                <a:solidFill>
                  <a:srgbClr val="FF0000"/>
                </a:solidFill>
              </a:rPr>
              <a:t>বিবর্ণ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হলুদ</a:t>
            </a:r>
            <a:r>
              <a:rPr lang="en-US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15C69E-CE37-4028-9636-3B68F0A6E46D}"/>
              </a:ext>
            </a:extLst>
          </p:cNvPr>
          <p:cNvSpPr/>
          <p:nvPr/>
        </p:nvSpPr>
        <p:spPr>
          <a:xfrm>
            <a:off x="8292662" y="3090041"/>
            <a:ext cx="331076" cy="33895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283489-AE93-4142-A856-1FB491D2CFB9}"/>
              </a:ext>
            </a:extLst>
          </p:cNvPr>
          <p:cNvSpPr/>
          <p:nvPr/>
        </p:nvSpPr>
        <p:spPr>
          <a:xfrm>
            <a:off x="2885089" y="3622843"/>
            <a:ext cx="7330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চ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ড়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খাওয়ার বিষয়টি দিদি কেন গোপন রেখেছি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লেন? 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CE0758-36F7-4A29-98A8-753A7895A2C1}"/>
              </a:ext>
            </a:extLst>
          </p:cNvPr>
          <p:cNvSpPr txBox="1"/>
          <p:nvPr/>
        </p:nvSpPr>
        <p:spPr>
          <a:xfrm>
            <a:off x="3184633" y="4477407"/>
            <a:ext cx="819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ক। </a:t>
            </a:r>
            <a:r>
              <a:rPr lang="as-IN" dirty="0">
                <a:solidFill>
                  <a:srgbClr val="FF0000"/>
                </a:solidFill>
              </a:rPr>
              <a:t>ল</a:t>
            </a:r>
            <a:r>
              <a:rPr lang="en-US" dirty="0">
                <a:solidFill>
                  <a:srgbClr val="FF0000"/>
                </a:solidFill>
              </a:rPr>
              <a:t>জ</a:t>
            </a:r>
            <a:r>
              <a:rPr lang="as-IN" dirty="0">
                <a:solidFill>
                  <a:srgbClr val="FF0000"/>
                </a:solidFill>
              </a:rPr>
              <a:t>্</a:t>
            </a:r>
            <a:r>
              <a:rPr lang="en-US" dirty="0">
                <a:solidFill>
                  <a:srgbClr val="FF0000"/>
                </a:solidFill>
              </a:rPr>
              <a:t>জ</a:t>
            </a:r>
            <a:r>
              <a:rPr lang="as-IN" dirty="0">
                <a:solidFill>
                  <a:srgbClr val="FF0000"/>
                </a:solidFill>
              </a:rPr>
              <a:t>া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as-IN" dirty="0">
                <a:solidFill>
                  <a:srgbClr val="FF0000"/>
                </a:solidFill>
              </a:rPr>
              <a:t>প</a:t>
            </a:r>
            <a:r>
              <a:rPr lang="en-US" dirty="0">
                <a:solidFill>
                  <a:srgbClr val="FF0000"/>
                </a:solidFill>
              </a:rPr>
              <a:t>ে</a:t>
            </a:r>
            <a:r>
              <a:rPr lang="as-IN" dirty="0">
                <a:solidFill>
                  <a:srgbClr val="FF0000"/>
                </a:solidFill>
              </a:rPr>
              <a:t>য়</a:t>
            </a:r>
            <a:r>
              <a:rPr lang="en-US" dirty="0">
                <a:solidFill>
                  <a:srgbClr val="FF0000"/>
                </a:solidFill>
              </a:rPr>
              <a:t>ে   </a:t>
            </a:r>
            <a:r>
              <a:rPr lang="en-US" dirty="0" err="1">
                <a:solidFill>
                  <a:srgbClr val="FF0000"/>
                </a:solidFill>
              </a:rPr>
              <a:t>খ।আ</a:t>
            </a:r>
            <a:r>
              <a:rPr lang="as-IN" dirty="0">
                <a:solidFill>
                  <a:srgbClr val="FF0000"/>
                </a:solidFill>
              </a:rPr>
              <a:t>ত</a:t>
            </a:r>
            <a:r>
              <a:rPr lang="en-US" dirty="0">
                <a:solidFill>
                  <a:srgbClr val="FF0000"/>
                </a:solidFill>
              </a:rPr>
              <a:t>্</a:t>
            </a:r>
            <a:r>
              <a:rPr lang="as-IN" dirty="0">
                <a:solidFill>
                  <a:srgbClr val="FF0000"/>
                </a:solidFill>
              </a:rPr>
              <a:t>ন</a:t>
            </a:r>
            <a:r>
              <a:rPr lang="en-US" dirty="0">
                <a:solidFill>
                  <a:srgbClr val="FF0000"/>
                </a:solidFill>
              </a:rPr>
              <a:t>স</a:t>
            </a:r>
            <a:r>
              <a:rPr lang="as-IN" dirty="0">
                <a:solidFill>
                  <a:srgbClr val="FF0000"/>
                </a:solidFill>
              </a:rPr>
              <a:t>ম</a:t>
            </a:r>
            <a:r>
              <a:rPr lang="en-US" dirty="0">
                <a:solidFill>
                  <a:srgbClr val="FF0000"/>
                </a:solidFill>
              </a:rPr>
              <a:t>্</a:t>
            </a:r>
            <a:r>
              <a:rPr lang="as-IN" dirty="0">
                <a:solidFill>
                  <a:srgbClr val="FF0000"/>
                </a:solidFill>
              </a:rPr>
              <a:t>ম</a:t>
            </a:r>
            <a:r>
              <a:rPr lang="en-US" dirty="0">
                <a:solidFill>
                  <a:srgbClr val="FF0000"/>
                </a:solidFill>
              </a:rPr>
              <a:t>া</a:t>
            </a:r>
            <a:r>
              <a:rPr lang="as-IN" dirty="0">
                <a:solidFill>
                  <a:srgbClr val="FF0000"/>
                </a:solidFill>
              </a:rPr>
              <a:t>ন</a:t>
            </a:r>
            <a:r>
              <a:rPr lang="en-US" dirty="0">
                <a:solidFill>
                  <a:srgbClr val="FF0000"/>
                </a:solidFill>
              </a:rPr>
              <a:t>ে</a:t>
            </a:r>
            <a:r>
              <a:rPr lang="as-IN" dirty="0">
                <a:solidFill>
                  <a:srgbClr val="FF0000"/>
                </a:solidFill>
              </a:rPr>
              <a:t>র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as-IN" dirty="0">
                <a:solidFill>
                  <a:srgbClr val="FF0000"/>
                </a:solidFill>
              </a:rPr>
              <a:t>জ</a:t>
            </a:r>
            <a:r>
              <a:rPr lang="en-US" dirty="0">
                <a:solidFill>
                  <a:srgbClr val="FF0000"/>
                </a:solidFill>
              </a:rPr>
              <a:t>ন</a:t>
            </a:r>
            <a:r>
              <a:rPr lang="as-IN" dirty="0">
                <a:solidFill>
                  <a:srgbClr val="FF0000"/>
                </a:solidFill>
              </a:rPr>
              <a:t>্</a:t>
            </a:r>
            <a:r>
              <a:rPr lang="en-US" dirty="0">
                <a:solidFill>
                  <a:srgbClr val="FF0000"/>
                </a:solidFill>
              </a:rPr>
              <a:t>য </a:t>
            </a:r>
            <a:r>
              <a:rPr lang="as-IN" dirty="0">
                <a:solidFill>
                  <a:srgbClr val="FF0000"/>
                </a:solidFill>
              </a:rPr>
              <a:t>গ</a:t>
            </a:r>
            <a:r>
              <a:rPr lang="en-US" dirty="0">
                <a:solidFill>
                  <a:srgbClr val="FF0000"/>
                </a:solidFill>
              </a:rPr>
              <a:t>। </a:t>
            </a:r>
            <a:r>
              <a:rPr lang="as-IN" dirty="0">
                <a:solidFill>
                  <a:srgbClr val="FF0000"/>
                </a:solidFill>
              </a:rPr>
              <a:t>ব</a:t>
            </a:r>
            <a:r>
              <a:rPr lang="en-US" dirty="0">
                <a:solidFill>
                  <a:srgbClr val="FF0000"/>
                </a:solidFill>
              </a:rPr>
              <a:t>ি</a:t>
            </a:r>
            <a:r>
              <a:rPr lang="as-IN" dirty="0">
                <a:solidFill>
                  <a:srgbClr val="FF0000"/>
                </a:solidFill>
              </a:rPr>
              <a:t>প</a:t>
            </a:r>
            <a:r>
              <a:rPr lang="en-US" dirty="0">
                <a:solidFill>
                  <a:srgbClr val="FF0000"/>
                </a:solidFill>
              </a:rPr>
              <a:t>দ</a:t>
            </a:r>
            <a:r>
              <a:rPr lang="as-IN" dirty="0">
                <a:solidFill>
                  <a:srgbClr val="FF0000"/>
                </a:solidFill>
              </a:rPr>
              <a:t>ে</a:t>
            </a:r>
            <a:r>
              <a:rPr lang="en-US" dirty="0">
                <a:solidFill>
                  <a:srgbClr val="FF0000"/>
                </a:solidFill>
              </a:rPr>
              <a:t>র </a:t>
            </a:r>
            <a:r>
              <a:rPr lang="as-IN" dirty="0">
                <a:solidFill>
                  <a:srgbClr val="FF0000"/>
                </a:solidFill>
              </a:rPr>
              <a:t>জ</a:t>
            </a:r>
            <a:r>
              <a:rPr lang="en-US" dirty="0">
                <a:solidFill>
                  <a:srgbClr val="FF0000"/>
                </a:solidFill>
              </a:rPr>
              <a:t>ন</a:t>
            </a:r>
            <a:r>
              <a:rPr lang="as-IN" dirty="0">
                <a:solidFill>
                  <a:srgbClr val="FF0000"/>
                </a:solidFill>
              </a:rPr>
              <a:t>্</a:t>
            </a:r>
            <a:r>
              <a:rPr lang="en-US" dirty="0">
                <a:solidFill>
                  <a:srgbClr val="FF0000"/>
                </a:solidFill>
              </a:rPr>
              <a:t>য ঘ। </a:t>
            </a:r>
            <a:r>
              <a:rPr lang="en-US" dirty="0" err="1">
                <a:solidFill>
                  <a:srgbClr val="FF0000"/>
                </a:solidFill>
              </a:rPr>
              <a:t>চাক</a:t>
            </a:r>
            <a:r>
              <a:rPr lang="as-IN" dirty="0">
                <a:solidFill>
                  <a:srgbClr val="FF0000"/>
                </a:solidFill>
              </a:rPr>
              <a:t>র</a:t>
            </a:r>
            <a:r>
              <a:rPr lang="en-US" dirty="0">
                <a:solidFill>
                  <a:srgbClr val="FF0000"/>
                </a:solidFill>
              </a:rPr>
              <a:t>ি </a:t>
            </a:r>
            <a:r>
              <a:rPr lang="en-US" dirty="0" err="1">
                <a:solidFill>
                  <a:srgbClr val="FF0000"/>
                </a:solidFill>
              </a:rPr>
              <a:t>যাও</a:t>
            </a:r>
            <a:r>
              <a:rPr lang="as-IN" dirty="0">
                <a:solidFill>
                  <a:srgbClr val="FF0000"/>
                </a:solidFill>
              </a:rPr>
              <a:t>য়</a:t>
            </a:r>
            <a:r>
              <a:rPr lang="en-US" dirty="0">
                <a:solidFill>
                  <a:srgbClr val="FF0000"/>
                </a:solidFill>
              </a:rPr>
              <a:t>া</a:t>
            </a:r>
            <a:r>
              <a:rPr lang="as-IN" dirty="0">
                <a:solidFill>
                  <a:srgbClr val="FF0000"/>
                </a:solidFill>
              </a:rPr>
              <a:t>র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ভয়ে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98C9A25-B8DD-43D9-B870-6C5052E415C6}"/>
              </a:ext>
            </a:extLst>
          </p:cNvPr>
          <p:cNvSpPr/>
          <p:nvPr/>
        </p:nvSpPr>
        <p:spPr>
          <a:xfrm>
            <a:off x="4855779" y="4477408"/>
            <a:ext cx="409903" cy="3693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5FA9D2-09C8-482A-919C-FCC910BD542A}"/>
              </a:ext>
            </a:extLst>
          </p:cNvPr>
          <p:cNvSpPr/>
          <p:nvPr/>
        </p:nvSpPr>
        <p:spPr>
          <a:xfrm>
            <a:off x="2816771" y="5102542"/>
            <a:ext cx="78407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৪।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রোদে বসে লেখক যখন পড়া করছে মা তখন কী কুটছেন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9954D0-703C-4FD7-AE11-F77BA53326B7}"/>
              </a:ext>
            </a:extLst>
          </p:cNvPr>
          <p:cNvSpPr txBox="1"/>
          <p:nvPr/>
        </p:nvSpPr>
        <p:spPr>
          <a:xfrm>
            <a:off x="3184633" y="5943600"/>
            <a:ext cx="784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66"/>
                </a:solidFill>
              </a:rPr>
              <a:t>ক।  </a:t>
            </a:r>
            <a:r>
              <a:rPr lang="as-IN" dirty="0">
                <a:solidFill>
                  <a:srgbClr val="FF0066"/>
                </a:solidFill>
              </a:rPr>
              <a:t>ব</a:t>
            </a:r>
            <a:r>
              <a:rPr lang="en-US" dirty="0">
                <a:solidFill>
                  <a:srgbClr val="FF0066"/>
                </a:solidFill>
              </a:rPr>
              <a:t>া</a:t>
            </a:r>
            <a:r>
              <a:rPr lang="as-IN" dirty="0">
                <a:solidFill>
                  <a:srgbClr val="FF0066"/>
                </a:solidFill>
              </a:rPr>
              <a:t>ঁ</a:t>
            </a:r>
            <a:r>
              <a:rPr lang="en-US" dirty="0" err="1">
                <a:solidFill>
                  <a:srgbClr val="FF0066"/>
                </a:solidFill>
              </a:rPr>
              <a:t>ধা</a:t>
            </a:r>
            <a:r>
              <a:rPr lang="en-US" dirty="0">
                <a:solidFill>
                  <a:srgbClr val="FF0066"/>
                </a:solidFill>
              </a:rPr>
              <a:t> </a:t>
            </a:r>
            <a:r>
              <a:rPr lang="en-US" dirty="0" err="1">
                <a:solidFill>
                  <a:srgbClr val="FF0066"/>
                </a:solidFill>
              </a:rPr>
              <a:t>কপি</a:t>
            </a:r>
            <a:r>
              <a:rPr lang="en-US" dirty="0">
                <a:solidFill>
                  <a:srgbClr val="FF0066"/>
                </a:solidFill>
              </a:rPr>
              <a:t>             খ। </a:t>
            </a:r>
            <a:r>
              <a:rPr lang="en-US" dirty="0" err="1">
                <a:solidFill>
                  <a:srgbClr val="FF0066"/>
                </a:solidFill>
              </a:rPr>
              <a:t>ফুল</a:t>
            </a:r>
            <a:r>
              <a:rPr lang="en-US" dirty="0">
                <a:solidFill>
                  <a:srgbClr val="FF0066"/>
                </a:solidFill>
              </a:rPr>
              <a:t> </a:t>
            </a:r>
            <a:r>
              <a:rPr lang="en-US" dirty="0" err="1">
                <a:solidFill>
                  <a:srgbClr val="FF0066"/>
                </a:solidFill>
              </a:rPr>
              <a:t>কপি</a:t>
            </a:r>
            <a:r>
              <a:rPr lang="en-US" dirty="0">
                <a:solidFill>
                  <a:srgbClr val="FF0066"/>
                </a:solidFill>
              </a:rPr>
              <a:t>             গ। </a:t>
            </a:r>
            <a:r>
              <a:rPr lang="as-IN" dirty="0">
                <a:solidFill>
                  <a:srgbClr val="FF0066"/>
                </a:solidFill>
              </a:rPr>
              <a:t>গ</a:t>
            </a:r>
            <a:r>
              <a:rPr lang="en-US" dirty="0">
                <a:solidFill>
                  <a:srgbClr val="FF0066"/>
                </a:solidFill>
              </a:rPr>
              <a:t>া</a:t>
            </a:r>
            <a:r>
              <a:rPr lang="as-IN" dirty="0">
                <a:solidFill>
                  <a:srgbClr val="FF0066"/>
                </a:solidFill>
              </a:rPr>
              <a:t>জ</a:t>
            </a:r>
            <a:r>
              <a:rPr lang="en-US" dirty="0">
                <a:solidFill>
                  <a:srgbClr val="FF0066"/>
                </a:solidFill>
              </a:rPr>
              <a:t>ড়           ঘ। </a:t>
            </a:r>
            <a:r>
              <a:rPr lang="en-US" dirty="0" err="1">
                <a:solidFill>
                  <a:srgbClr val="FF0066"/>
                </a:solidFill>
              </a:rPr>
              <a:t>লাউ</a:t>
            </a:r>
            <a:endParaRPr lang="en-US" dirty="0">
              <a:solidFill>
                <a:srgbClr val="FF0066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6B8742A-4BC4-49A2-AD30-B4ADA28A8F2C}"/>
              </a:ext>
            </a:extLst>
          </p:cNvPr>
          <p:cNvSpPr/>
          <p:nvPr/>
        </p:nvSpPr>
        <p:spPr>
          <a:xfrm>
            <a:off x="5265682" y="5943600"/>
            <a:ext cx="283780" cy="35927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64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EE71B3-28A6-40FC-8842-5C4768A7B8AD}"/>
              </a:ext>
            </a:extLst>
          </p:cNvPr>
          <p:cNvSpPr/>
          <p:nvPr/>
        </p:nvSpPr>
        <p:spPr>
          <a:xfrm>
            <a:off x="2606564" y="331104"/>
            <a:ext cx="74360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৫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bn-IN" sz="2000" dirty="0">
                <a:latin typeface="NikoshBAN" pitchFamily="2" charset="0"/>
                <a:cs typeface="NikoshBAN" pitchFamily="2" charset="0"/>
              </a:rPr>
              <a:t>মমতাদি কেন অনাবশ্যক জোর দিয়ে নিজেকে রাঁধুনি বলেছিলেন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? 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5C2BE-276C-4DBD-9BC3-71FC1B6A6D32}"/>
              </a:ext>
            </a:extLst>
          </p:cNvPr>
          <p:cNvSpPr txBox="1"/>
          <p:nvPr/>
        </p:nvSpPr>
        <p:spPr>
          <a:xfrm>
            <a:off x="2606563" y="1324303"/>
            <a:ext cx="8192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ক।</a:t>
            </a:r>
            <a:r>
              <a:rPr lang="as-IN" sz="2400" dirty="0">
                <a:solidFill>
                  <a:srgbClr val="C00000"/>
                </a:solidFill>
              </a:rPr>
              <a:t>ক</a:t>
            </a:r>
            <a:r>
              <a:rPr lang="en-US" sz="2400" dirty="0">
                <a:solidFill>
                  <a:srgbClr val="C00000"/>
                </a:solidFill>
              </a:rPr>
              <a:t>া</a:t>
            </a:r>
            <a:r>
              <a:rPr lang="as-IN" sz="2400" dirty="0">
                <a:solidFill>
                  <a:srgbClr val="C00000"/>
                </a:solidFill>
              </a:rPr>
              <a:t>জ</a:t>
            </a:r>
            <a:r>
              <a:rPr lang="en-US" sz="2400" dirty="0">
                <a:solidFill>
                  <a:srgbClr val="C00000"/>
                </a:solidFill>
              </a:rPr>
              <a:t>ে</a:t>
            </a:r>
            <a:r>
              <a:rPr lang="as-IN" sz="2400" dirty="0">
                <a:solidFill>
                  <a:srgbClr val="C00000"/>
                </a:solidFill>
              </a:rPr>
              <a:t>র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as-IN" sz="2400" dirty="0">
                <a:solidFill>
                  <a:srgbClr val="C00000"/>
                </a:solidFill>
              </a:rPr>
              <a:t>স</a:t>
            </a:r>
            <a:r>
              <a:rPr lang="en-US" sz="2400" dirty="0">
                <a:solidFill>
                  <a:srgbClr val="C00000"/>
                </a:solidFill>
              </a:rPr>
              <a:t>ু</a:t>
            </a:r>
            <a:r>
              <a:rPr lang="as-IN" sz="2400" dirty="0">
                <a:solidFill>
                  <a:srgbClr val="C00000"/>
                </a:solidFill>
              </a:rPr>
              <a:t>ব</a:t>
            </a:r>
            <a:r>
              <a:rPr lang="en-US" sz="2400" dirty="0" err="1">
                <a:solidFill>
                  <a:srgbClr val="C00000"/>
                </a:solidFill>
              </a:rPr>
              <a:t>িধার্</a:t>
            </a:r>
            <a:r>
              <a:rPr lang="as-IN" sz="2400" dirty="0">
                <a:solidFill>
                  <a:srgbClr val="C00000"/>
                </a:solidFill>
              </a:rPr>
              <a:t>থ</a:t>
            </a:r>
            <a:r>
              <a:rPr lang="en-US" sz="2400" dirty="0">
                <a:solidFill>
                  <a:srgbClr val="C00000"/>
                </a:solidFill>
              </a:rPr>
              <a:t>ে </a:t>
            </a:r>
            <a:r>
              <a:rPr lang="en-US" sz="2400" dirty="0" err="1">
                <a:solidFill>
                  <a:srgbClr val="C00000"/>
                </a:solidFill>
              </a:rPr>
              <a:t>খ।লজ্জা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ঢাক</a:t>
            </a:r>
            <a:r>
              <a:rPr lang="as-IN" sz="2400" dirty="0">
                <a:solidFill>
                  <a:srgbClr val="C00000"/>
                </a:solidFill>
              </a:rPr>
              <a:t>ত</a:t>
            </a:r>
            <a:r>
              <a:rPr lang="en-US" sz="2400" dirty="0">
                <a:solidFill>
                  <a:srgbClr val="C00000"/>
                </a:solidFill>
              </a:rPr>
              <a:t>ে  </a:t>
            </a:r>
            <a:r>
              <a:rPr lang="as-IN" sz="2400" dirty="0">
                <a:solidFill>
                  <a:srgbClr val="C00000"/>
                </a:solidFill>
              </a:rPr>
              <a:t>গ</a:t>
            </a:r>
            <a:r>
              <a:rPr lang="en-US" sz="2400" dirty="0">
                <a:solidFill>
                  <a:srgbClr val="C00000"/>
                </a:solidFill>
              </a:rPr>
              <a:t>। </a:t>
            </a:r>
            <a:r>
              <a:rPr lang="as-IN" sz="2400" dirty="0">
                <a:solidFill>
                  <a:srgbClr val="C00000"/>
                </a:solidFill>
              </a:rPr>
              <a:t>র</a:t>
            </a:r>
            <a:r>
              <a:rPr lang="en-US" sz="2400" dirty="0">
                <a:solidFill>
                  <a:srgbClr val="C00000"/>
                </a:solidFill>
              </a:rPr>
              <a:t>া</a:t>
            </a:r>
            <a:r>
              <a:rPr lang="as-IN" sz="2400" dirty="0">
                <a:solidFill>
                  <a:srgbClr val="C00000"/>
                </a:solidFill>
              </a:rPr>
              <a:t>ন</a:t>
            </a:r>
            <a:r>
              <a:rPr lang="en-US" sz="2400" dirty="0">
                <a:solidFill>
                  <a:srgbClr val="C00000"/>
                </a:solidFill>
              </a:rPr>
              <a:t>্</a:t>
            </a:r>
            <a:r>
              <a:rPr lang="as-IN" sz="2400" dirty="0">
                <a:solidFill>
                  <a:srgbClr val="C00000"/>
                </a:solidFill>
              </a:rPr>
              <a:t>ন</a:t>
            </a:r>
            <a:r>
              <a:rPr lang="en-US" sz="2400" dirty="0">
                <a:solidFill>
                  <a:srgbClr val="C00000"/>
                </a:solidFill>
              </a:rPr>
              <a:t>া </a:t>
            </a:r>
            <a:r>
              <a:rPr lang="as-IN" sz="2400" dirty="0">
                <a:solidFill>
                  <a:srgbClr val="C00000"/>
                </a:solidFill>
              </a:rPr>
              <a:t>ক</a:t>
            </a:r>
            <a:r>
              <a:rPr lang="en-US" sz="2400" dirty="0">
                <a:solidFill>
                  <a:srgbClr val="C00000"/>
                </a:solidFill>
              </a:rPr>
              <a:t>র</a:t>
            </a:r>
            <a:r>
              <a:rPr lang="as-IN" sz="2400" dirty="0">
                <a:solidFill>
                  <a:srgbClr val="C00000"/>
                </a:solidFill>
              </a:rPr>
              <a:t>ব</a:t>
            </a:r>
            <a:r>
              <a:rPr lang="en-US" sz="2400" dirty="0">
                <a:solidFill>
                  <a:srgbClr val="C00000"/>
                </a:solidFill>
              </a:rPr>
              <a:t>ে </a:t>
            </a:r>
            <a:r>
              <a:rPr lang="as-IN" sz="2400" dirty="0">
                <a:solidFill>
                  <a:srgbClr val="C00000"/>
                </a:solidFill>
              </a:rPr>
              <a:t>ত</a:t>
            </a:r>
            <a:r>
              <a:rPr lang="en-US" sz="2400" dirty="0">
                <a:solidFill>
                  <a:srgbClr val="C00000"/>
                </a:solidFill>
              </a:rPr>
              <a:t>া</a:t>
            </a:r>
            <a:r>
              <a:rPr lang="as-IN" sz="2400" dirty="0">
                <a:solidFill>
                  <a:srgbClr val="C00000"/>
                </a:solidFill>
              </a:rPr>
              <a:t>ই</a:t>
            </a:r>
            <a:r>
              <a:rPr lang="en-US" sz="2400" dirty="0">
                <a:solidFill>
                  <a:srgbClr val="C00000"/>
                </a:solidFill>
              </a:rPr>
              <a:t>  </a:t>
            </a:r>
            <a:r>
              <a:rPr lang="en-US" sz="2400" dirty="0" err="1">
                <a:solidFill>
                  <a:srgbClr val="C00000"/>
                </a:solidFill>
              </a:rPr>
              <a:t>ঘ।আত্মসম্মানের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জন্য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E8E188A-F314-4548-B2E2-76ED5114E8AD}"/>
              </a:ext>
            </a:extLst>
          </p:cNvPr>
          <p:cNvSpPr/>
          <p:nvPr/>
        </p:nvSpPr>
        <p:spPr>
          <a:xfrm>
            <a:off x="2606563" y="1324303"/>
            <a:ext cx="388885" cy="40011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6A8C8E-F5E0-44C1-90A6-895FCC04DFA6}"/>
              </a:ext>
            </a:extLst>
          </p:cNvPr>
          <p:cNvSpPr txBox="1"/>
          <p:nvPr/>
        </p:nvSpPr>
        <p:spPr>
          <a:xfrm>
            <a:off x="2853559" y="2743200"/>
            <a:ext cx="7441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/>
              <a:t>৬</a:t>
            </a:r>
            <a:r>
              <a:rPr lang="en-US" sz="2800" dirty="0"/>
              <a:t>।</a:t>
            </a:r>
            <a:r>
              <a:rPr lang="en-US" sz="2800" dirty="0" err="1"/>
              <a:t>মমতার</a:t>
            </a:r>
            <a:r>
              <a:rPr lang="en-US" sz="2800" dirty="0"/>
              <a:t> </a:t>
            </a:r>
            <a:r>
              <a:rPr lang="as-IN" sz="2800" dirty="0"/>
              <a:t>ছ</a:t>
            </a:r>
            <a:r>
              <a:rPr lang="en-US" sz="2800" dirty="0"/>
              <a:t>ে</a:t>
            </a:r>
            <a:r>
              <a:rPr lang="as-IN" sz="2800" dirty="0"/>
              <a:t>ল</a:t>
            </a:r>
            <a:r>
              <a:rPr lang="en-US" sz="2800" dirty="0"/>
              <a:t>ে</a:t>
            </a:r>
            <a:r>
              <a:rPr lang="as-IN" sz="2800" dirty="0"/>
              <a:t>র</a:t>
            </a:r>
            <a:r>
              <a:rPr lang="en-US" sz="2800" dirty="0"/>
              <a:t> </a:t>
            </a:r>
            <a:r>
              <a:rPr lang="as-IN" sz="2800" dirty="0"/>
              <a:t>ব</a:t>
            </a:r>
            <a:r>
              <a:rPr lang="en-US" sz="2800" dirty="0"/>
              <a:t>য়</a:t>
            </a:r>
            <a:r>
              <a:rPr lang="as-IN" sz="2800" dirty="0"/>
              <a:t>স</a:t>
            </a:r>
            <a:r>
              <a:rPr lang="en-US" sz="2800" dirty="0"/>
              <a:t> </a:t>
            </a:r>
            <a:r>
              <a:rPr lang="as-IN" sz="2800" dirty="0"/>
              <a:t>ক</a:t>
            </a:r>
            <a:r>
              <a:rPr lang="en-US" sz="2800" dirty="0"/>
              <a:t>ত 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6EB843-1B1A-49FF-8822-3375076222A0}"/>
              </a:ext>
            </a:extLst>
          </p:cNvPr>
          <p:cNvSpPr txBox="1"/>
          <p:nvPr/>
        </p:nvSpPr>
        <p:spPr>
          <a:xfrm>
            <a:off x="2995448" y="4035972"/>
            <a:ext cx="7646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ক। ২ </a:t>
            </a:r>
            <a:r>
              <a:rPr lang="en-US" sz="2000" dirty="0" err="1">
                <a:solidFill>
                  <a:srgbClr val="C00000"/>
                </a:solidFill>
              </a:rPr>
              <a:t>বিছ</a:t>
            </a:r>
            <a:r>
              <a:rPr lang="as-IN" sz="2000" dirty="0">
                <a:solidFill>
                  <a:srgbClr val="C00000"/>
                </a:solidFill>
              </a:rPr>
              <a:t>র</a:t>
            </a:r>
            <a:r>
              <a:rPr lang="en-US" sz="2000" dirty="0">
                <a:solidFill>
                  <a:srgbClr val="C00000"/>
                </a:solidFill>
              </a:rPr>
              <a:t>         খ। ৪ </a:t>
            </a:r>
            <a:r>
              <a:rPr lang="en-US" sz="2000" dirty="0" err="1">
                <a:solidFill>
                  <a:srgbClr val="C00000"/>
                </a:solidFill>
              </a:rPr>
              <a:t>বছর</a:t>
            </a:r>
            <a:r>
              <a:rPr lang="en-US" sz="2000" dirty="0">
                <a:solidFill>
                  <a:srgbClr val="C00000"/>
                </a:solidFill>
              </a:rPr>
              <a:t>          গ। ৫ব</a:t>
            </a:r>
            <a:r>
              <a:rPr lang="as-IN" sz="2000" dirty="0">
                <a:solidFill>
                  <a:srgbClr val="C00000"/>
                </a:solidFill>
              </a:rPr>
              <a:t>ছ</a:t>
            </a:r>
            <a:r>
              <a:rPr lang="en-US" sz="2000" dirty="0">
                <a:solidFill>
                  <a:srgbClr val="C00000"/>
                </a:solidFill>
              </a:rPr>
              <a:t>র          ঘ।৭ </a:t>
            </a:r>
            <a:r>
              <a:rPr lang="en-US" sz="2000" dirty="0" err="1">
                <a:solidFill>
                  <a:srgbClr val="C00000"/>
                </a:solidFill>
              </a:rPr>
              <a:t>বছর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9DD1C3-C90B-4B46-A145-0F1378A6A05B}"/>
              </a:ext>
            </a:extLst>
          </p:cNvPr>
          <p:cNvSpPr/>
          <p:nvPr/>
        </p:nvSpPr>
        <p:spPr>
          <a:xfrm>
            <a:off x="2995448" y="4035972"/>
            <a:ext cx="472966" cy="40011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9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706" y="109346"/>
            <a:ext cx="10058400" cy="6858000"/>
          </a:xfrm>
          <a:prstGeom prst="rect">
            <a:avLst/>
          </a:prstGeom>
          <a:ln w="63500" cmpd="thickThin"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2700000" scaled="1"/>
              <a:tileRect/>
            </a:gradFill>
          </a:ln>
        </p:spPr>
      </p:pic>
      <p:sp>
        <p:nvSpPr>
          <p:cNvPr id="2" name="TextBox 1"/>
          <p:cNvSpPr txBox="1"/>
          <p:nvPr/>
        </p:nvSpPr>
        <p:spPr>
          <a:xfrm>
            <a:off x="1475014" y="105881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৬।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‘মমতাদি’ গল্পের উৎস কী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64273" y="750712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সরীসৃপ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জননী 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অহিংস 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চতুষ্কোণ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9119" y="1757950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৭।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মমতাদি কেন অনাবশ্যক জোর দিয়ে নিজেকে রাঁধুনি বলেছিলেন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3102" y="3437964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৯।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সবাই মমতাদির সান্নিধ্য আশা করছিল কেন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46914" y="2567030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কাজের সুবিধার্থে 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লজ্জা ঢাকতে </a:t>
            </a:r>
            <a:endParaRPr lang="bn-BD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রান্না করবে তাই  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           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আত্মসম্মান ঢাকতে 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2747" y="6080289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রোয়াক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(খ)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কুয়োতলা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(গ)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বসার বেঞ্চি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(ঘ)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গোসলখানা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64273" y="3848261"/>
            <a:ext cx="91363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 ভাল গল্প  করে বলে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(খ)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তার প্রশংসা করবে বলে  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তার পরিচয় জানবে বলে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(ঘ) </a:t>
            </a: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তার কর্মনিষ্ঠা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ভালো বলে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3953" y="5396638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১০।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মমতাদির ঘরের সামনে দুহাত চওড়া কী ছিল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62747" y="805316"/>
            <a:ext cx="419100" cy="4140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828800" y="1931903"/>
            <a:ext cx="419100" cy="4206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3427637"/>
            <a:ext cx="419100" cy="4206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705600" y="4925586"/>
            <a:ext cx="419100" cy="41094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827901" y="5929591"/>
            <a:ext cx="419100" cy="4140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1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10058400" cy="6858000"/>
          </a:xfrm>
          <a:prstGeom prst="rect">
            <a:avLst/>
          </a:prstGeom>
          <a:ln w="63500" cmpd="thickThin"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66000">
                  <a:srgbClr val="EE3F17"/>
                </a:gs>
                <a:gs pos="81000">
                  <a:srgbClr val="00B0F0"/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18900000" scaled="1"/>
              <a:tileRect/>
            </a:gradFill>
          </a:ln>
        </p:spPr>
      </p:pic>
      <p:sp>
        <p:nvSpPr>
          <p:cNvPr id="2" name="TextBox 1"/>
          <p:cNvSpPr txBox="1"/>
          <p:nvPr/>
        </p:nvSpPr>
        <p:spPr>
          <a:xfrm>
            <a:off x="1485900" y="152400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১১।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মমতাদির কপালে কী ছিল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755835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লাল টিপ </a:t>
            </a:r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(খ) </a:t>
            </a:r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সিঁদুর </a:t>
            </a:r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(গ) </a:t>
            </a:r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তিলক </a:t>
            </a:r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(ঘ) </a:t>
            </a:r>
            <a:r>
              <a:rPr lang="bn-IN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ক্ষতচিহ্ন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5900" y="1432987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১২।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‘মমতাদি’ গল্পের সাতাশ নম্বর বাড়িটি কয় তলা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5900" y="2667000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১৩।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মমতাদি কৃতজ্ঞতা প্রকাশ করেছিল কীভাবে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85900" y="3810000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১৪।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ছেলেটির সংগে কবে মমতাদি ভাব করেছিল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1981285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 তলা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দুই তলা 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তিন তলা  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চার তলা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0225" y="3203858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হাসিতে    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বিস্ময়ে  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(গ)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আনন্দে 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(ঘ)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নীরবে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48791" y="5867401"/>
            <a:ext cx="9216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একটি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(খ)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দুইটি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তিনটি  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(ঘ)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চারটি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5450" y="4260349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সপ্তাহ খানেক পর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                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(খ)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দিন কয়েক পর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(গ)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দিন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পাঁ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চেক পর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                  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(ঘ) </a:t>
            </a:r>
            <a:r>
              <a:rPr lang="bn-IN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দিন চারেক পর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85900" y="5318754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১৫।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মমতাদি কয়টি কমলা কিনেছিল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915400" y="813207"/>
            <a:ext cx="461010" cy="457200"/>
          </a:xfrm>
          <a:prstGeom prst="ellipse">
            <a:avLst/>
          </a:prstGeom>
          <a:solidFill>
            <a:srgbClr val="24EC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343400" y="2063127"/>
            <a:ext cx="461010" cy="457200"/>
          </a:xfrm>
          <a:prstGeom prst="ellipse">
            <a:avLst/>
          </a:prstGeom>
          <a:solidFill>
            <a:srgbClr val="24EC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454390" y="3249233"/>
            <a:ext cx="461010" cy="457200"/>
          </a:xfrm>
          <a:prstGeom prst="ellipse">
            <a:avLst/>
          </a:prstGeom>
          <a:solidFill>
            <a:srgbClr val="24EC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748790" y="4333219"/>
            <a:ext cx="461010" cy="457200"/>
          </a:xfrm>
          <a:prstGeom prst="ellipse">
            <a:avLst/>
          </a:prstGeom>
          <a:solidFill>
            <a:srgbClr val="24EC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886200" y="5930672"/>
            <a:ext cx="461010" cy="457200"/>
          </a:xfrm>
          <a:prstGeom prst="ellipse">
            <a:avLst/>
          </a:prstGeom>
          <a:solidFill>
            <a:srgbClr val="24EC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4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10058400" cy="68333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3200" y="304802"/>
            <a:ext cx="7208520" cy="769441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ছবিগুলো দেখ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1740" y="4474466"/>
            <a:ext cx="2263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কমলা </a:t>
            </a:r>
            <a:r>
              <a:rPr lang="bn-BD" sz="44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1980" y="4474464"/>
            <a:ext cx="1508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রাঁধুনি </a:t>
            </a:r>
            <a:r>
              <a:rPr lang="bn-BD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40" y="1371600"/>
            <a:ext cx="5949618" cy="31028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730" y="1524000"/>
            <a:ext cx="4819650" cy="261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3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10058400" cy="68333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85900" y="152401"/>
            <a:ext cx="9387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১৬।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ছোট ছেলেটি মমতাদির গালে দাগ দেখতে পেল কত দিন পর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45405" y="750712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তিন-চার দিন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(খ)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চার-পাঁচ দিন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(গ)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পাঁচ-ছয় দিন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(ঘ)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আট-নয় দিন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0215" y="1508776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১৭।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ছোট ছেলেটি মমতাদিকে প্রথমে কি বলে সম্বোধন করেছিল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7810" y="2809457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১৮।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মমতাদি কয়টি কমলা কিনেছিল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85900" y="3810000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১৯।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মমতাদির বাড়িতে সদর দরজার পরেই একটি-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8820" y="2141376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মমতাদি  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(খ)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বড়দিদি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বউদিদি  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(ঘ)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বামুনদি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8315" y="3175313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একটি 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(খ)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দুটি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(গ)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তিনটি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(ঘ)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চারটি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3100" y="5867401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আলোর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(খ)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অতিথিদের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(গ)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বাতাসের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(ঘ)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তাপের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61606" y="4723059"/>
            <a:ext cx="9136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কুয়া 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(খ)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উঠান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(গ)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বাগান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(ঘ)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স্নানঘর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85900" y="5411176"/>
            <a:ext cx="913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২০।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মমতাদির ঘরে কিসের আসা-যাওয়া একেবারে অসম্ভব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43100" y="838200"/>
            <a:ext cx="419100" cy="420624"/>
          </a:xfrm>
          <a:prstGeom prst="ellipse">
            <a:avLst/>
          </a:prstGeom>
          <a:solidFill>
            <a:srgbClr val="E610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9067800" y="2055655"/>
            <a:ext cx="419100" cy="420624"/>
          </a:xfrm>
          <a:prstGeom prst="ellipse">
            <a:avLst/>
          </a:prstGeom>
          <a:solidFill>
            <a:srgbClr val="E610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43400" y="3281445"/>
            <a:ext cx="419100" cy="420624"/>
          </a:xfrm>
          <a:prstGeom prst="ellipse">
            <a:avLst/>
          </a:prstGeom>
          <a:solidFill>
            <a:srgbClr val="E610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25937" y="4625917"/>
            <a:ext cx="419100" cy="420624"/>
          </a:xfrm>
          <a:prstGeom prst="ellipse">
            <a:avLst/>
          </a:prstGeom>
          <a:solidFill>
            <a:srgbClr val="E610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010400" y="5950228"/>
            <a:ext cx="419100" cy="420624"/>
          </a:xfrm>
          <a:prstGeom prst="ellipse">
            <a:avLst/>
          </a:prstGeom>
          <a:solidFill>
            <a:srgbClr val="E610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8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C79771-A1BD-4CDB-AEB8-5703DAC27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541" y="1817914"/>
            <a:ext cx="6734630" cy="45937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82C01F-2915-4800-8EA0-05B340AEE98C}"/>
              </a:ext>
            </a:extLst>
          </p:cNvPr>
          <p:cNvSpPr txBox="1"/>
          <p:nvPr/>
        </p:nvSpPr>
        <p:spPr>
          <a:xfrm>
            <a:off x="3178629" y="2119086"/>
            <a:ext cx="52106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>
                <a:solidFill>
                  <a:srgbClr val="00B050"/>
                </a:solidFill>
              </a:rPr>
              <a:t>ধন্যবাদ</a:t>
            </a:r>
            <a:endParaRPr lang="en-US" sz="115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81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711</Words>
  <Application>Microsoft Office PowerPoint</Application>
  <PresentationFormat>Widescreen</PresentationFormat>
  <Paragraphs>66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Digital</dc:creator>
  <cp:lastModifiedBy>Digital</cp:lastModifiedBy>
  <cp:revision>67</cp:revision>
  <dcterms:created xsi:type="dcterms:W3CDTF">2019-12-19T06:20:11Z</dcterms:created>
  <dcterms:modified xsi:type="dcterms:W3CDTF">2019-12-28T13:43:35Z</dcterms:modified>
</cp:coreProperties>
</file>