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6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2"/>
          <p:cNvSpPr txBox="1"/>
          <p:nvPr/>
        </p:nvSpPr>
        <p:spPr>
          <a:xfrm>
            <a:off x="0" y="0"/>
            <a:ext cx="9144000" cy="8280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5100" lang="bn-IN" smtClean="0">
                <a:solidFill>
                  <a:srgbClr val="FF6600"/>
                </a:solidFill>
              </a:rPr>
              <a:t>সবাইকে</a:t>
            </a:r>
            <a:r>
              <a:rPr altLang="bn-IN" b="1" dirty="0" sz="5100" lang="en-US" smtClean="0">
                <a:solidFill>
                  <a:srgbClr val="FF6600"/>
                </a:solidFill>
              </a:rPr>
              <a:t> 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ল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া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ল</a:t>
            </a:r>
            <a:r>
              <a:rPr altLang="bn-IN" b="1" dirty="0" sz="5100" lang="en-US" smtClean="0">
                <a:solidFill>
                  <a:srgbClr val="FF6600"/>
                </a:solidFill>
              </a:rPr>
              <a:t> 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গ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ো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ল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া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প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ে</a:t>
            </a:r>
            <a:r>
              <a:rPr altLang="en-US" b="1" dirty="0" sz="5100" lang="bn-IN" smtClean="0">
                <a:solidFill>
                  <a:srgbClr val="FF6600"/>
                </a:solidFill>
              </a:rPr>
              <a:t>র</a:t>
            </a:r>
            <a:r>
              <a:rPr b="1" dirty="0" sz="5100" lang="bn-IN" smtClean="0">
                <a:solidFill>
                  <a:srgbClr val="FF6600"/>
                </a:solidFill>
              </a:rPr>
              <a:t> শুভেচ্ছা </a:t>
            </a:r>
            <a:endParaRPr b="1" dirty="0" sz="5100" lang="en-US">
              <a:solidFill>
                <a:srgbClr val="FF66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69408" y="721422"/>
            <a:ext cx="8205183" cy="5780580"/>
          </a:xfrm>
          <a:prstGeom prst="rect"/>
        </p:spPr>
      </p:pic>
    </p:spTree>
  </p:cSld>
  <p:clrMapOvr>
    <a:masterClrMapping/>
  </p:clrMapOvr>
  <p:transition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taka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219200"/>
            <a:ext cx="9144000" cy="5638800"/>
          </a:xfrm>
          <a:prstGeom prst="rect"/>
        </p:spPr>
      </p:pic>
      <p:sp>
        <p:nvSpPr>
          <p:cNvPr id="1048596" name="TextBox 3"/>
          <p:cNvSpPr txBox="1"/>
          <p:nvPr/>
        </p:nvSpPr>
        <p:spPr>
          <a:xfrm>
            <a:off x="0" y="381000"/>
            <a:ext cx="91440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600" lang="bn-IN" smtClean="0">
                <a:solidFill>
                  <a:srgbClr val="FF6600"/>
                </a:solidFill>
              </a:rPr>
              <a:t>৪০ টাকায় ১ টাকা, ১০০ টাকা আড়াই টাকা</a:t>
            </a:r>
            <a:endParaRPr b="1" dirty="0" sz="36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 descr="images (5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600200"/>
            <a:ext cx="9144000" cy="5257800"/>
          </a:xfrm>
          <a:prstGeom prst="rect"/>
        </p:spPr>
      </p:pic>
      <p:sp>
        <p:nvSpPr>
          <p:cNvPr id="1048597" name="TextBox 2"/>
          <p:cNvSpPr txBox="1"/>
          <p:nvPr/>
        </p:nvSpPr>
        <p:spPr>
          <a:xfrm>
            <a:off x="0" y="626130"/>
            <a:ext cx="9144000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 smtClean="0">
                <a:solidFill>
                  <a:srgbClr val="FF0000"/>
                </a:solidFill>
              </a:rPr>
              <a:t>সোনা কম পক্ষে সাড়ে সাত ভরি </a:t>
            </a:r>
            <a:r>
              <a:rPr b="1" dirty="0" sz="3200" lang="bn-IN" smtClean="0">
                <a:solidFill>
                  <a:srgbClr val="FF0000"/>
                </a:solidFill>
              </a:rPr>
              <a:t>বা ঐ মূল্য অর্থ বা সম্পদ</a:t>
            </a:r>
            <a:endParaRPr b="1" dirty="0" sz="32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3"/>
          <p:cNvSpPr txBox="1"/>
          <p:nvPr/>
        </p:nvSpPr>
        <p:spPr>
          <a:xfrm>
            <a:off x="0" y="0"/>
            <a:ext cx="9144000" cy="891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800" lang="bn-IN" smtClean="0">
                <a:solidFill>
                  <a:schemeClr val="bg1"/>
                </a:solidFill>
              </a:rPr>
              <a:t>সবাইকে ফুলের </a:t>
            </a:r>
            <a:r>
              <a:rPr dirty="0" sz="5400" lang="bn-IN" smtClean="0">
                <a:solidFill>
                  <a:schemeClr val="bg1"/>
                </a:solidFill>
              </a:rPr>
              <a:t>শুভেচ্ছা</a:t>
            </a:r>
            <a:r>
              <a:rPr dirty="0" sz="4800" lang="bn-IN" smtClean="0">
                <a:solidFill>
                  <a:schemeClr val="bg1"/>
                </a:solidFill>
              </a:rPr>
              <a:t> * স্বাগতম</a:t>
            </a:r>
            <a:endParaRPr dirty="0" sz="4800" lang="en-US">
              <a:solidFill>
                <a:schemeClr val="bg1"/>
              </a:solidFill>
            </a:endParaRPr>
          </a:p>
        </p:txBody>
      </p:sp>
      <p:pic>
        <p:nvPicPr>
          <p:cNvPr id="2097162" name="Picture 4" descr="2018-08-11-13-rupa-11-08-18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9167813" cy="6858000"/>
          </a:xfrm>
          <a:prstGeom prst="rect"/>
        </p:spPr>
      </p:pic>
      <p:sp>
        <p:nvSpPr>
          <p:cNvPr id="1048599" name="TextBox 5"/>
          <p:cNvSpPr txBox="1"/>
          <p:nvPr/>
        </p:nvSpPr>
        <p:spPr>
          <a:xfrm>
            <a:off x="1981200" y="6334780"/>
            <a:ext cx="22860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IN" smtClean="0">
                <a:solidFill>
                  <a:srgbClr val="FFFF00"/>
                </a:solidFill>
              </a:rPr>
              <a:t>সাড়ে ৫২ ভরি</a:t>
            </a:r>
            <a:endParaRPr dirty="0" sz="28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 descr="Capture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71800" y="3779520"/>
            <a:ext cx="6172200" cy="3078480"/>
          </a:xfrm>
          <a:prstGeom prst="rect"/>
        </p:spPr>
      </p:pic>
      <p:pic>
        <p:nvPicPr>
          <p:cNvPr id="2097164" name="Picture 3" descr="1472481506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895600" y="0"/>
            <a:ext cx="6248400" cy="3581400"/>
          </a:xfrm>
          <a:prstGeom prst="rect"/>
        </p:spPr>
      </p:pic>
      <p:sp>
        <p:nvSpPr>
          <p:cNvPr id="1048600" name="Right Arrow Callout 4"/>
          <p:cNvSpPr/>
          <p:nvPr/>
        </p:nvSpPr>
        <p:spPr>
          <a:xfrm>
            <a:off x="228600" y="457200"/>
            <a:ext cx="2590800" cy="6172200"/>
          </a:xfrm>
          <a:prstGeom prst="rightArrowCallou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800" lang="bn-IN" smtClean="0">
                <a:solidFill>
                  <a:srgbClr val="FF6600"/>
                </a:solidFill>
              </a:rPr>
              <a:t>৪০ টি</a:t>
            </a:r>
            <a:endParaRPr b="1" dirty="0" sz="8800" lang="bn-IN" smtClean="0">
              <a:solidFill>
                <a:srgbClr val="FF6600"/>
              </a:solidFill>
            </a:endParaRPr>
          </a:p>
          <a:p>
            <a:pPr algn="ctr"/>
            <a:r>
              <a:rPr b="1" dirty="0" sz="8800" lang="bn-IN" smtClean="0">
                <a:solidFill>
                  <a:srgbClr val="FF6600"/>
                </a:solidFill>
              </a:rPr>
              <a:t>১ টি</a:t>
            </a:r>
            <a:endParaRPr b="1" dirty="0" sz="88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 descr="2018-09-11_23_06_09.jpe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143000"/>
            <a:ext cx="4343400" cy="2819400"/>
          </a:xfrm>
          <a:prstGeom prst="rect"/>
        </p:spPr>
      </p:pic>
      <p:pic>
        <p:nvPicPr>
          <p:cNvPr id="2097166" name="Picture 2" descr="images (9)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4114800"/>
            <a:ext cx="4343400" cy="2743200"/>
          </a:xfrm>
          <a:prstGeom prst="rect"/>
        </p:spPr>
      </p:pic>
      <p:pic>
        <p:nvPicPr>
          <p:cNvPr id="2097167" name="Picture 3" descr="vegitable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495800" y="1143000"/>
            <a:ext cx="4648200" cy="2819400"/>
          </a:xfrm>
          <a:prstGeom prst="rect"/>
        </p:spPr>
      </p:pic>
      <p:pic>
        <p:nvPicPr>
          <p:cNvPr id="2097168" name="Picture 4" descr="createthumb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495800" y="4114800"/>
            <a:ext cx="4679576" cy="2743200"/>
          </a:xfrm>
          <a:prstGeom prst="rect"/>
        </p:spPr>
      </p:pic>
      <p:sp>
        <p:nvSpPr>
          <p:cNvPr id="1048601" name="TextBox 5"/>
          <p:cNvSpPr txBox="1"/>
          <p:nvPr/>
        </p:nvSpPr>
        <p:spPr>
          <a:xfrm>
            <a:off x="0" y="0"/>
            <a:ext cx="9144000" cy="107721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bn-IN" smtClean="0">
                <a:solidFill>
                  <a:srgbClr val="FF0000"/>
                </a:solidFill>
              </a:rPr>
              <a:t>বৃষ্টির পানিতে চাষে ১০ ভাগের ১ ভাগ উশর বলে, সেচ চাষে ২০ ভাগের ১ ভাগ</a:t>
            </a:r>
            <a:endParaRPr b="1" dirty="0" sz="3200" lang="en-US">
              <a:solidFill>
                <a:srgbClr val="FF0000"/>
              </a:solidFill>
            </a:endParaRPr>
          </a:p>
        </p:txBody>
      </p:sp>
      <p:sp>
        <p:nvSpPr>
          <p:cNvPr id="1048602" name="TextBox 6"/>
          <p:cNvSpPr txBox="1"/>
          <p:nvPr/>
        </p:nvSpPr>
        <p:spPr>
          <a:xfrm>
            <a:off x="0" y="5903893"/>
            <a:ext cx="4343400" cy="95410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IN" smtClean="0">
                <a:solidFill>
                  <a:srgbClr val="FFFF00"/>
                </a:solidFill>
              </a:rPr>
              <a:t>মাল বা টাকা এক বছর কাল স্থায়ী থাকা</a:t>
            </a:r>
            <a:endParaRPr dirty="0" sz="28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own Ribbon 1"/>
          <p:cNvSpPr/>
          <p:nvPr/>
        </p:nvSpPr>
        <p:spPr>
          <a:xfrm>
            <a:off x="228600" y="152400"/>
            <a:ext cx="8458200" cy="2743200"/>
          </a:xfrm>
          <a:prstGeom prst="ribbon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600" lang="bn-IN" smtClean="0">
                <a:solidFill>
                  <a:srgbClr val="FF6600"/>
                </a:solidFill>
              </a:rPr>
              <a:t>জোড়া কাজ</a:t>
            </a:r>
            <a:endParaRPr b="1" dirty="0" sz="6600" lang="en-US">
              <a:solidFill>
                <a:srgbClr val="FF6600"/>
              </a:solidFill>
            </a:endParaRPr>
          </a:p>
        </p:txBody>
      </p:sp>
      <p:sp>
        <p:nvSpPr>
          <p:cNvPr id="1048604" name="Horizontal Scroll 2"/>
          <p:cNvSpPr/>
          <p:nvPr/>
        </p:nvSpPr>
        <p:spPr>
          <a:xfrm>
            <a:off x="381000" y="3581400"/>
            <a:ext cx="8382000" cy="2971800"/>
          </a:xfrm>
          <a:prstGeom prst="horizontalScrol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buFont typeface="Arial" pitchFamily="34" charset="0"/>
              <a:buChar char="•"/>
            </a:pPr>
            <a:r>
              <a:rPr dirty="0" sz="5400" lang="bn-IN" smtClean="0">
                <a:solidFill>
                  <a:schemeClr val="tx1"/>
                </a:solidFill>
              </a:rPr>
              <a:t>যাকাতে নিসাব বর্ননা কর</a:t>
            </a:r>
            <a:endParaRPr dirty="0" sz="54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Cloud Callout 1"/>
          <p:cNvSpPr/>
          <p:nvPr/>
        </p:nvSpPr>
        <p:spPr>
          <a:xfrm>
            <a:off x="457200" y="457200"/>
            <a:ext cx="8077200" cy="5029200"/>
          </a:xfrm>
          <a:prstGeom prst="cloudCallou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000" lang="bn-IN" smtClean="0">
                <a:solidFill>
                  <a:srgbClr val="FF6600"/>
                </a:solidFill>
              </a:rPr>
              <a:t>যাকাতে মাসারিফ বা ব্যয় করার স্থান ৮ টি</a:t>
            </a:r>
            <a:r>
              <a:rPr b="1" dirty="0" sz="6000" lang="bn-IN" smtClean="0">
                <a:solidFill>
                  <a:srgbClr val="FF6600"/>
                </a:solidFill>
              </a:rPr>
              <a:t>।</a:t>
            </a:r>
            <a:endParaRPr b="1" dirty="0" sz="60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1" descr="images (6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973634"/>
          </a:xfrm>
          <a:prstGeom prst="rect"/>
        </p:spPr>
      </p:pic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1" descr="maxresdefault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images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069681" cy="6858000"/>
          </a:xfrm>
          <a:prstGeom prst="rect"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Bevel 1"/>
          <p:cNvSpPr/>
          <p:nvPr/>
        </p:nvSpPr>
        <p:spPr>
          <a:xfrm>
            <a:off x="0" y="0"/>
            <a:ext cx="9144000" cy="6858000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3400" lang="bn-IN" smtClean="0">
                <a:solidFill>
                  <a:srgbClr val="800000"/>
                </a:solidFill>
              </a:rPr>
              <a:t>মোহাম্মাদ</a:t>
            </a:r>
            <a:r>
              <a:rPr altLang="bn-IN" b="1" dirty="0" sz="3400" lang="en-US" smtClean="0">
                <a:solidFill>
                  <a:srgbClr val="800000"/>
                </a:solidFill>
              </a:rPr>
              <a:t> 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আ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ব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ু</a:t>
            </a:r>
            <a:r>
              <a:rPr altLang="bn-IN" b="1" dirty="0" sz="3400" lang="en-US" smtClean="0">
                <a:solidFill>
                  <a:srgbClr val="800000"/>
                </a:solidFill>
              </a:rPr>
              <a:t> 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স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া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ই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দ</a:t>
            </a:r>
            <a:r>
              <a:rPr altLang="bn-IN" b="1" dirty="0" sz="3400" lang="en-US" smtClean="0">
                <a:solidFill>
                  <a:srgbClr val="800000"/>
                </a:solidFill>
              </a:rPr>
              <a:t> </a:t>
            </a:r>
            <a:r>
              <a:rPr b="1" dirty="0" sz="3400" lang="bn-IN" smtClean="0">
                <a:solidFill>
                  <a:srgbClr val="800000"/>
                </a:solidFill>
              </a:rPr>
              <a:t> </a:t>
            </a:r>
            <a:endParaRPr altLang="en-US" b="1" sz="3400" lang="zh-CN">
              <a:solidFill>
                <a:srgbClr val="800000"/>
              </a:solidFill>
            </a:endParaRPr>
          </a:p>
          <a:p>
            <a:r>
              <a:rPr b="1" dirty="0" sz="3400" lang="bn-IN" smtClean="0">
                <a:solidFill>
                  <a:srgbClr val="800000"/>
                </a:solidFill>
              </a:rPr>
              <a:t>সহকারী শিক্ষক,</a:t>
            </a:r>
            <a:endParaRPr b="1" dirty="0" sz="3400" lang="bn-IN" smtClean="0">
              <a:solidFill>
                <a:srgbClr val="800000"/>
              </a:solidFill>
            </a:endParaRPr>
          </a:p>
          <a:p>
            <a:r>
              <a:rPr altLang="en-US" b="1" dirty="0" sz="3400" lang="zh-CN" smtClean="0">
                <a:solidFill>
                  <a:srgbClr val="800000"/>
                </a:solidFill>
              </a:rPr>
              <a:t>দ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ে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ব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ো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ত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্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ত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র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 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দ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া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খ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ি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ল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 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ম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া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দ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র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া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স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া</a:t>
            </a:r>
            <a:endParaRPr altLang="en-US" b="1" sz="3400" lang="zh-CN">
              <a:solidFill>
                <a:srgbClr val="800000"/>
              </a:solidFill>
            </a:endParaRPr>
          </a:p>
          <a:p>
            <a:r>
              <a:rPr b="1" dirty="0" sz="3400" lang="bn-IN" smtClean="0">
                <a:solidFill>
                  <a:srgbClr val="800000"/>
                </a:solidFill>
              </a:rPr>
              <a:t>আ</a:t>
            </a:r>
            <a:r>
              <a:rPr b="1" dirty="0" sz="3400" lang="bn-IN" smtClean="0">
                <a:solidFill>
                  <a:srgbClr val="800000"/>
                </a:solidFill>
              </a:rPr>
              <a:t>ট</a:t>
            </a:r>
            <a:r>
              <a:rPr b="1" dirty="0" sz="3400" lang="bn-IN" smtClean="0">
                <a:solidFill>
                  <a:srgbClr val="800000"/>
                </a:solidFill>
              </a:rPr>
              <a:t>ঘ</a:t>
            </a:r>
            <a:r>
              <a:rPr b="1" dirty="0" sz="3400" lang="bn-IN" smtClean="0">
                <a:solidFill>
                  <a:srgbClr val="800000"/>
                </a:solidFill>
              </a:rPr>
              <a:t>র</a:t>
            </a:r>
            <a:r>
              <a:rPr b="1" dirty="0" sz="3400" lang="bn-IN" smtClean="0">
                <a:solidFill>
                  <a:srgbClr val="800000"/>
                </a:solidFill>
              </a:rPr>
              <a:t>ি</a:t>
            </a:r>
            <a:r>
              <a:rPr b="1" dirty="0" sz="3400" lang="bn-IN" smtClean="0">
                <a:solidFill>
                  <a:srgbClr val="800000"/>
                </a:solidFill>
              </a:rPr>
              <a:t>য়</a:t>
            </a:r>
            <a:r>
              <a:rPr b="1" dirty="0" sz="3400" lang="bn-IN" smtClean="0">
                <a:solidFill>
                  <a:srgbClr val="800000"/>
                </a:solidFill>
              </a:rPr>
              <a:t>া</a:t>
            </a:r>
            <a:r>
              <a:rPr altLang="bn-IN" b="1" dirty="0" sz="3400" lang="en-US" smtClean="0">
                <a:solidFill>
                  <a:srgbClr val="800000"/>
                </a:solidFill>
              </a:rPr>
              <a:t>,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প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া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ব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ন</a:t>
            </a:r>
            <a:r>
              <a:rPr altLang="en-US" b="1" dirty="0" sz="3400" lang="bn-IN" smtClean="0">
                <a:solidFill>
                  <a:srgbClr val="800000"/>
                </a:solidFill>
              </a:rPr>
              <a:t>া</a:t>
            </a:r>
            <a:endParaRPr b="1" dirty="0" sz="3400" lang="bn-IN" smtClean="0">
              <a:solidFill>
                <a:srgbClr val="800000"/>
              </a:solidFill>
            </a:endParaRPr>
          </a:p>
          <a:p>
            <a:r>
              <a:rPr b="1" dirty="0" sz="3400" lang="bn-IN" smtClean="0">
                <a:solidFill>
                  <a:srgbClr val="800000"/>
                </a:solidFill>
              </a:rPr>
              <a:t>মোবাইল- </a:t>
            </a:r>
            <a:r>
              <a:rPr b="1" dirty="0" sz="3400" lang="bn-IN" smtClean="0">
                <a:solidFill>
                  <a:srgbClr val="800000"/>
                </a:solidFill>
              </a:rPr>
              <a:t>০</a:t>
            </a:r>
            <a:r>
              <a:rPr b="1" dirty="0" sz="3400" lang="bn-IN" smtClean="0">
                <a:solidFill>
                  <a:srgbClr val="800000"/>
                </a:solidFill>
              </a:rPr>
              <a:t>১</a:t>
            </a:r>
            <a:r>
              <a:rPr b="1" dirty="0" sz="3400" lang="bn-IN" smtClean="0">
                <a:solidFill>
                  <a:srgbClr val="800000"/>
                </a:solidFill>
              </a:rPr>
              <a:t>৭</a:t>
            </a:r>
            <a:r>
              <a:rPr b="1" dirty="0" sz="3400" lang="bn-IN" smtClean="0">
                <a:solidFill>
                  <a:srgbClr val="800000"/>
                </a:solidFill>
              </a:rPr>
              <a:t>১</a:t>
            </a:r>
            <a:r>
              <a:rPr b="1" dirty="0" sz="3400" lang="bn-IN" smtClean="0">
                <a:solidFill>
                  <a:srgbClr val="800000"/>
                </a:solidFill>
              </a:rPr>
              <a:t>৭</a:t>
            </a:r>
            <a:r>
              <a:rPr b="1" dirty="0" sz="3400" lang="bn-IN" smtClean="0">
                <a:solidFill>
                  <a:srgbClr val="800000"/>
                </a:solidFill>
              </a:rPr>
              <a:t>২</a:t>
            </a:r>
            <a:r>
              <a:rPr b="1" dirty="0" sz="3400" lang="bn-IN" smtClean="0">
                <a:solidFill>
                  <a:srgbClr val="800000"/>
                </a:solidFill>
              </a:rPr>
              <a:t>৮</a:t>
            </a:r>
            <a:r>
              <a:rPr b="1" dirty="0" sz="3400" lang="bn-IN" smtClean="0">
                <a:solidFill>
                  <a:srgbClr val="800000"/>
                </a:solidFill>
              </a:rPr>
              <a:t>৯</a:t>
            </a:r>
            <a:r>
              <a:rPr b="1" dirty="0" sz="3400" lang="bn-IN" smtClean="0">
                <a:solidFill>
                  <a:srgbClr val="800000"/>
                </a:solidFill>
              </a:rPr>
              <a:t>৫</a:t>
            </a:r>
            <a:r>
              <a:rPr b="1" dirty="0" sz="3400" lang="bn-IN" smtClean="0">
                <a:solidFill>
                  <a:srgbClr val="800000"/>
                </a:solidFill>
              </a:rPr>
              <a:t>৫</a:t>
            </a:r>
            <a:r>
              <a:rPr b="1" dirty="0" sz="3400" lang="bn-IN" smtClean="0">
                <a:solidFill>
                  <a:srgbClr val="800000"/>
                </a:solidFill>
              </a:rPr>
              <a:t>০</a:t>
            </a:r>
            <a:endParaRPr altLang="en-US" b="1" sz="3400" lang="zh-CN">
              <a:solidFill>
                <a:srgbClr val="800000"/>
              </a:solidFill>
            </a:endParaRPr>
          </a:p>
          <a:p>
            <a:r>
              <a:rPr altLang="en-US" b="1" dirty="0" sz="3400" lang="zh-CN" smtClean="0">
                <a:solidFill>
                  <a:srgbClr val="800000"/>
                </a:solidFill>
              </a:rPr>
              <a:t>ই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ম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ে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ই</a:t>
            </a:r>
            <a:r>
              <a:rPr altLang="en-US" b="1" dirty="0" sz="3400" lang="zh-CN" smtClean="0">
                <a:solidFill>
                  <a:srgbClr val="800000"/>
                </a:solidFill>
              </a:rPr>
              <a:t>ল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: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m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a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s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a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y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e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e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d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t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o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n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m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o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y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@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g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m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a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i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l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.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c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o</a:t>
            </a:r>
            <a:r>
              <a:rPr altLang="zh-CN" b="1" dirty="0" sz="3400" lang="en-US" smtClean="0">
                <a:solidFill>
                  <a:srgbClr val="800000"/>
                </a:solidFill>
              </a:rPr>
              <a:t>m</a:t>
            </a:r>
            <a:endParaRPr altLang="en-US" b="1" sz="3400" lang="zh-CN">
              <a:solidFill>
                <a:srgbClr val="800000"/>
              </a:solidFill>
            </a:endParaRPr>
          </a:p>
        </p:txBody>
      </p:sp>
      <p:pic>
        <p:nvPicPr>
          <p:cNvPr id="2097153" name="Picture 3" descr="IMG0183B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t="9321" b="9321"/>
          <a:stretch>
            <a:fillRect/>
          </a:stretch>
        </p:blipFill>
        <p:spPr>
          <a:xfrm>
            <a:off x="5521550" y="1967300"/>
            <a:ext cx="2438400" cy="2514600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8586" name=""/>
          <p:cNvSpPr/>
          <p:nvPr/>
        </p:nvSpPr>
        <p:spPr>
          <a:xfrm>
            <a:off x="1864835" y="923541"/>
            <a:ext cx="4695279" cy="818728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4800" lang="en-US">
                <a:solidFill>
                  <a:srgbClr val="FF6600"/>
                </a:solidFill>
              </a:rPr>
              <a:t>শ</a:t>
            </a:r>
            <a:r>
              <a:rPr altLang="en-US" b="1" sz="4800" lang="en-US">
                <a:solidFill>
                  <a:srgbClr val="FF6600"/>
                </a:solidFill>
              </a:rPr>
              <a:t>ি</a:t>
            </a:r>
            <a:r>
              <a:rPr altLang="en-US" b="1" sz="4800" lang="en-US">
                <a:solidFill>
                  <a:srgbClr val="FF6600"/>
                </a:solidFill>
              </a:rPr>
              <a:t>ক</a:t>
            </a:r>
            <a:r>
              <a:rPr altLang="en-US" b="1" sz="4800" lang="en-US">
                <a:solidFill>
                  <a:srgbClr val="FF6600"/>
                </a:solidFill>
              </a:rPr>
              <a:t>্</a:t>
            </a:r>
            <a:r>
              <a:rPr altLang="en-US" b="1" sz="4800" lang="en-US">
                <a:solidFill>
                  <a:srgbClr val="FF6600"/>
                </a:solidFill>
              </a:rPr>
              <a:t>ষ</a:t>
            </a:r>
            <a:r>
              <a:rPr altLang="en-US" b="1" sz="4800" lang="en-US">
                <a:solidFill>
                  <a:srgbClr val="FF6600"/>
                </a:solidFill>
              </a:rPr>
              <a:t>ক</a:t>
            </a:r>
            <a:r>
              <a:rPr altLang="en-US" b="1" sz="4800" lang="en-US">
                <a:solidFill>
                  <a:srgbClr val="FF6600"/>
                </a:solidFill>
              </a:rPr>
              <a:t> </a:t>
            </a:r>
            <a:r>
              <a:rPr altLang="en-US" b="1" sz="4800" lang="en-US">
                <a:solidFill>
                  <a:srgbClr val="FF6600"/>
                </a:solidFill>
              </a:rPr>
              <a:t>প</a:t>
            </a:r>
            <a:r>
              <a:rPr altLang="en-US" b="1" sz="4800" lang="en-US">
                <a:solidFill>
                  <a:srgbClr val="FF6600"/>
                </a:solidFill>
              </a:rPr>
              <a:t>র</a:t>
            </a:r>
            <a:r>
              <a:rPr altLang="en-US" b="1" sz="4800" lang="en-US">
                <a:solidFill>
                  <a:srgbClr val="FF6600"/>
                </a:solidFill>
              </a:rPr>
              <a:t>ি</a:t>
            </a:r>
            <a:r>
              <a:rPr altLang="en-US" b="1" sz="4800" lang="en-US">
                <a:solidFill>
                  <a:srgbClr val="FF6600"/>
                </a:solidFill>
              </a:rPr>
              <a:t>চ</a:t>
            </a:r>
            <a:r>
              <a:rPr altLang="en-US" b="1" sz="4800" lang="en-US">
                <a:solidFill>
                  <a:srgbClr val="FF6600"/>
                </a:solidFill>
              </a:rPr>
              <a:t>ি</a:t>
            </a:r>
            <a:r>
              <a:rPr altLang="en-US" b="1" sz="4800" lang="en-US">
                <a:solidFill>
                  <a:srgbClr val="FF6600"/>
                </a:solidFill>
              </a:rPr>
              <a:t>ত</a:t>
            </a:r>
            <a:r>
              <a:rPr altLang="en-US" b="1" sz="4800" lang="en-US">
                <a:solidFill>
                  <a:srgbClr val="FF6600"/>
                </a:solidFill>
              </a:rPr>
              <a:t>ি</a:t>
            </a:r>
            <a:endParaRPr b="1" sz="48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Down Ribbon 1"/>
          <p:cNvSpPr/>
          <p:nvPr/>
        </p:nvSpPr>
        <p:spPr>
          <a:xfrm>
            <a:off x="304800" y="304800"/>
            <a:ext cx="8305800" cy="2362200"/>
          </a:xfrm>
          <a:prstGeom prst="ribbon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bn-IN" smtClean="0">
                <a:solidFill>
                  <a:schemeClr val="tx1"/>
                </a:solidFill>
              </a:rPr>
              <a:t>দলগত কাজ</a:t>
            </a:r>
            <a:endParaRPr dirty="0" sz="5400" lang="en-US">
              <a:solidFill>
                <a:schemeClr val="tx1"/>
              </a:solidFill>
            </a:endParaRPr>
          </a:p>
        </p:txBody>
      </p:sp>
      <p:sp>
        <p:nvSpPr>
          <p:cNvPr id="1048607" name="Horizontal Scroll 2"/>
          <p:cNvSpPr/>
          <p:nvPr/>
        </p:nvSpPr>
        <p:spPr>
          <a:xfrm>
            <a:off x="533400" y="2819400"/>
            <a:ext cx="8001000" cy="3733800"/>
          </a:xfrm>
          <a:prstGeom prst="horizontalScrol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>
              <a:buFont typeface="Arial" pitchFamily="34" charset="0"/>
              <a:buChar char="•"/>
            </a:pPr>
            <a:r>
              <a:rPr dirty="0" sz="6000" lang="bn-IN" smtClean="0">
                <a:solidFill>
                  <a:schemeClr val="tx1"/>
                </a:solidFill>
              </a:rPr>
              <a:t>যাকাতে মাসারিফ গুলো ব্যাখ্যা কর</a:t>
            </a:r>
            <a:endParaRPr dirty="0" sz="60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" descr="download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4419600" cy="3276600"/>
          </a:xfrm>
          <a:prstGeom prst="rect"/>
        </p:spPr>
      </p:pic>
      <p:pic>
        <p:nvPicPr>
          <p:cNvPr id="2097173" name="Picture 3" descr="অসহায়-মানুষ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72000" y="0"/>
            <a:ext cx="4572000" cy="3276600"/>
          </a:xfrm>
          <a:prstGeom prst="rect"/>
        </p:spPr>
      </p:pic>
      <p:pic>
        <p:nvPicPr>
          <p:cNvPr id="2097174" name="Picture 4" descr="shit-manush-e1513801170675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0" y="3352800"/>
            <a:ext cx="4427098" cy="3505200"/>
          </a:xfrm>
          <a:prstGeom prst="rect"/>
        </p:spPr>
      </p:pic>
      <p:pic>
        <p:nvPicPr>
          <p:cNvPr id="2097175" name="Picture 5" descr="Poor-News-15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572000" y="3429000"/>
            <a:ext cx="4572000" cy="3429000"/>
          </a:xfrm>
          <a:prstGeom prst="rect"/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Down Ribbon 1"/>
          <p:cNvSpPr/>
          <p:nvPr/>
        </p:nvSpPr>
        <p:spPr>
          <a:xfrm>
            <a:off x="1066800" y="228600"/>
            <a:ext cx="7086600" cy="1371600"/>
          </a:xfrm>
          <a:prstGeom prst="ribbon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bn-IN" smtClean="0">
                <a:solidFill>
                  <a:schemeClr val="tx1"/>
                </a:solidFill>
              </a:rPr>
              <a:t>মূল্যায়ন</a:t>
            </a:r>
            <a:endParaRPr dirty="0" sz="5400" lang="en-US">
              <a:solidFill>
                <a:schemeClr val="tx1"/>
              </a:solidFill>
            </a:endParaRPr>
          </a:p>
        </p:txBody>
      </p:sp>
      <p:sp>
        <p:nvSpPr>
          <p:cNvPr id="1048609" name="Horizontal Scroll 2"/>
          <p:cNvSpPr/>
          <p:nvPr/>
        </p:nvSpPr>
        <p:spPr>
          <a:xfrm>
            <a:off x="304800" y="1371600"/>
            <a:ext cx="8534400" cy="5486400"/>
          </a:xfrm>
          <a:prstGeom prst="horizontalScrol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>
              <a:buFont typeface="Arial" pitchFamily="34" charset="0"/>
              <a:buChar char="•"/>
            </a:pPr>
            <a:r>
              <a:rPr dirty="0" sz="4800" lang="bn-IN" smtClean="0">
                <a:solidFill>
                  <a:schemeClr val="tx1"/>
                </a:solidFill>
              </a:rPr>
              <a:t>যাকাত কি</a:t>
            </a:r>
          </a:p>
          <a:p>
            <a:pPr>
              <a:buFont typeface="Arial" pitchFamily="34" charset="0"/>
              <a:buChar char="•"/>
            </a:pPr>
            <a:r>
              <a:rPr dirty="0" sz="4800" lang="bn-IN" smtClean="0">
                <a:solidFill>
                  <a:schemeClr val="tx1"/>
                </a:solidFill>
              </a:rPr>
              <a:t>যাকাতে নিসাব কি</a:t>
            </a:r>
          </a:p>
          <a:p>
            <a:pPr>
              <a:buFont typeface="Arial" pitchFamily="34" charset="0"/>
              <a:buChar char="•"/>
            </a:pPr>
            <a:r>
              <a:rPr dirty="0" sz="4800" lang="bn-IN" smtClean="0">
                <a:solidFill>
                  <a:schemeClr val="tx1"/>
                </a:solidFill>
              </a:rPr>
              <a:t>উরশ কি </a:t>
            </a:r>
          </a:p>
          <a:p>
            <a:pPr>
              <a:buFont typeface="Arial" pitchFamily="34" charset="0"/>
              <a:buChar char="•"/>
            </a:pPr>
            <a:r>
              <a:rPr dirty="0" sz="4800" lang="bn-IN" smtClean="0">
                <a:solidFill>
                  <a:schemeClr val="tx1"/>
                </a:solidFill>
              </a:rPr>
              <a:t>যাকাতে মাসারিফ কি</a:t>
            </a:r>
            <a:endParaRPr dirty="0" sz="48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 descr="2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610" name="TextBox 3"/>
          <p:cNvSpPr txBox="1"/>
          <p:nvPr/>
        </p:nvSpPr>
        <p:spPr>
          <a:xfrm>
            <a:off x="4953000" y="0"/>
            <a:ext cx="4191000" cy="110799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600" lang="bn-IN" smtClean="0"/>
              <a:t>বাড়ির কাজ</a:t>
            </a:r>
            <a:endParaRPr dirty="0" sz="6600" lang="en-US"/>
          </a:p>
        </p:txBody>
      </p:sp>
      <p:sp>
        <p:nvSpPr>
          <p:cNvPr id="1048611" name="TextBox 4"/>
          <p:cNvSpPr txBox="1"/>
          <p:nvPr/>
        </p:nvSpPr>
        <p:spPr>
          <a:xfrm>
            <a:off x="3581400" y="5715000"/>
            <a:ext cx="5410200" cy="1200329"/>
          </a:xfrm>
          <a:prstGeom prst="rect"/>
          <a:noFill/>
        </p:spPr>
        <p:txBody>
          <a:bodyPr rtlCol="0" wrap="square">
            <a:spAutoFit/>
          </a:bodyPr>
          <a:p>
            <a:pPr>
              <a:buFont typeface="Arial" pitchFamily="34" charset="0"/>
              <a:buChar char="•"/>
            </a:pPr>
            <a:r>
              <a:rPr dirty="0" sz="3600" lang="bn-IN" smtClean="0"/>
              <a:t>যাকাত প্রদানের সুফল গুলো একটি তালিকা কর</a:t>
            </a:r>
            <a:endParaRPr dirty="0" sz="3600" lang="en-US"/>
          </a:p>
        </p:txBody>
      </p:sp>
    </p:spTree>
  </p:cSld>
  <p:clrMapOvr>
    <a:masterClrMapping/>
  </p:clrMapOvr>
  <p:transition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1" descr="586019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"/>
            <a:ext cx="9144000" cy="6858001"/>
          </a:xfrm>
          <a:prstGeom prst="rect"/>
        </p:spPr>
      </p:pic>
      <p:sp>
        <p:nvSpPr>
          <p:cNvPr id="1048612" name="TextBox 2"/>
          <p:cNvSpPr txBox="1"/>
          <p:nvPr/>
        </p:nvSpPr>
        <p:spPr>
          <a:xfrm>
            <a:off x="1219200" y="0"/>
            <a:ext cx="6400800" cy="221599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3800" lang="bn-IN" smtClean="0">
                <a:solidFill>
                  <a:srgbClr val="FF0000"/>
                </a:solidFill>
              </a:rPr>
              <a:t>ধন্যবাদ</a:t>
            </a:r>
            <a:endParaRPr dirty="0" sz="138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Bevel 1"/>
          <p:cNvSpPr/>
          <p:nvPr/>
        </p:nvSpPr>
        <p:spPr>
          <a:xfrm>
            <a:off x="0" y="0"/>
            <a:ext cx="9144000" cy="6858000"/>
          </a:xfrm>
          <a:prstGeom prst="beve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endParaRPr altLang="en-US" b="1" sz="4500" lang="zh-CN">
              <a:solidFill>
                <a:srgbClr val="FF6600"/>
              </a:solidFill>
            </a:endParaRPr>
          </a:p>
          <a:p>
            <a:endParaRPr altLang="en-US" b="1" sz="4500" lang="zh-CN">
              <a:solidFill>
                <a:srgbClr val="FF6600"/>
              </a:solidFill>
            </a:endParaRPr>
          </a:p>
          <a:p>
            <a:r>
              <a:rPr b="1" dirty="0" sz="4500" lang="bn-IN" smtClean="0">
                <a:solidFill>
                  <a:srgbClr val="FF6600"/>
                </a:solidFill>
              </a:rPr>
              <a:t>শ্রেনিঃ </a:t>
            </a:r>
            <a:r>
              <a:rPr b="1" dirty="0" sz="4500" lang="bn-IN" smtClean="0">
                <a:solidFill>
                  <a:srgbClr val="FF6600"/>
                </a:solidFill>
              </a:rPr>
              <a:t>৮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ম</a:t>
            </a:r>
            <a:r>
              <a:rPr altLang="bn-IN" b="1" dirty="0" sz="4500" lang="en-US" smtClean="0">
                <a:solidFill>
                  <a:srgbClr val="FF6600"/>
                </a:solidFill>
              </a:rPr>
              <a:t> 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শ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্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র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ে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ণ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ি</a:t>
            </a:r>
            <a:endParaRPr altLang="en-US" b="1" sz="4500" lang="zh-CN">
              <a:solidFill>
                <a:srgbClr val="FF6600"/>
              </a:solidFill>
            </a:endParaRPr>
          </a:p>
          <a:p>
            <a:r>
              <a:rPr b="1" dirty="0" sz="4500" lang="bn-IN" smtClean="0">
                <a:solidFill>
                  <a:srgbClr val="FF6600"/>
                </a:solidFill>
              </a:rPr>
              <a:t>বিষয়ঃ</a:t>
            </a:r>
            <a:r>
              <a:rPr b="1" dirty="0" sz="4500" lang="bn-IN" smtClean="0">
                <a:solidFill>
                  <a:srgbClr val="FF6600"/>
                </a:solidFill>
              </a:rPr>
              <a:t>আ</a:t>
            </a:r>
            <a:r>
              <a:rPr b="1" dirty="0" sz="4500" lang="bn-IN" smtClean="0">
                <a:solidFill>
                  <a:srgbClr val="FF6600"/>
                </a:solidFill>
              </a:rPr>
              <a:t>ক</a:t>
            </a:r>
            <a:r>
              <a:rPr b="1" dirty="0" sz="4500" lang="bn-IN" smtClean="0">
                <a:solidFill>
                  <a:srgbClr val="FF6600"/>
                </a:solidFill>
              </a:rPr>
              <a:t>া</a:t>
            </a:r>
            <a:r>
              <a:rPr b="1" dirty="0" sz="4500" lang="bn-IN" smtClean="0">
                <a:solidFill>
                  <a:srgbClr val="FF6600"/>
                </a:solidFill>
              </a:rPr>
              <a:t>ই</a:t>
            </a:r>
            <a:r>
              <a:rPr b="1" dirty="0" sz="4500" lang="bn-IN" smtClean="0">
                <a:solidFill>
                  <a:srgbClr val="FF6600"/>
                </a:solidFill>
              </a:rPr>
              <a:t>দ</a:t>
            </a:r>
            <a:r>
              <a:rPr altLang="bn-IN" b="1" dirty="0" sz="4500" lang="en-US" smtClean="0">
                <a:solidFill>
                  <a:srgbClr val="FF6600"/>
                </a:solidFill>
              </a:rPr>
              <a:t> </a:t>
            </a:r>
            <a:r>
              <a:rPr b="1" dirty="0" sz="4500" lang="bn-IN" smtClean="0">
                <a:solidFill>
                  <a:srgbClr val="FF6600"/>
                </a:solidFill>
              </a:rPr>
              <a:t>ও</a:t>
            </a:r>
            <a:r>
              <a:rPr altLang="bn-IN" b="1" dirty="0" sz="4500" lang="en-US" smtClean="0">
                <a:solidFill>
                  <a:srgbClr val="FF6600"/>
                </a:solidFill>
              </a:rPr>
              <a:t> 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ফ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ি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ক</a:t>
            </a:r>
            <a:r>
              <a:rPr altLang="en-US" b="1" dirty="0" sz="4500" lang="bn-IN" smtClean="0">
                <a:solidFill>
                  <a:srgbClr val="FF6600"/>
                </a:solidFill>
              </a:rPr>
              <a:t>হ</a:t>
            </a:r>
            <a:endParaRPr altLang="en-US" b="1" sz="4500" lang="zh-CN">
              <a:solidFill>
                <a:srgbClr val="FF6600"/>
              </a:solidFill>
            </a:endParaRPr>
          </a:p>
          <a:p>
            <a:r>
              <a:rPr b="1" dirty="0" sz="4500" lang="bn-IN" smtClean="0">
                <a:solidFill>
                  <a:srgbClr val="FF6600"/>
                </a:solidFill>
              </a:rPr>
              <a:t>অধ্যায়ঃ</a:t>
            </a:r>
            <a:r>
              <a:rPr b="1" dirty="0" sz="4500" lang="bn-IN" smtClean="0">
                <a:solidFill>
                  <a:srgbClr val="FF6600"/>
                </a:solidFill>
              </a:rPr>
              <a:t>ত</a:t>
            </a:r>
            <a:r>
              <a:rPr b="1" dirty="0" sz="4500" lang="bn-IN" smtClean="0">
                <a:solidFill>
                  <a:srgbClr val="FF6600"/>
                </a:solidFill>
              </a:rPr>
              <a:t>ৃ</a:t>
            </a:r>
            <a:r>
              <a:rPr b="1" dirty="0" sz="4500" lang="bn-IN" smtClean="0">
                <a:solidFill>
                  <a:srgbClr val="FF6600"/>
                </a:solidFill>
              </a:rPr>
              <a:t>ত</a:t>
            </a:r>
            <a:r>
              <a:rPr b="1" dirty="0" sz="4500" lang="bn-IN" smtClean="0">
                <a:solidFill>
                  <a:srgbClr val="FF6600"/>
                </a:solidFill>
              </a:rPr>
              <a:t>ী</a:t>
            </a:r>
            <a:r>
              <a:rPr b="1" dirty="0" sz="4500" lang="bn-IN" smtClean="0">
                <a:solidFill>
                  <a:srgbClr val="FF6600"/>
                </a:solidFill>
              </a:rPr>
              <a:t>য়</a:t>
            </a:r>
            <a:r>
              <a:rPr altLang="bn-IN" b="1" dirty="0" sz="4500" lang="en-US" smtClean="0">
                <a:solidFill>
                  <a:srgbClr val="FF6600"/>
                </a:solidFill>
              </a:rPr>
              <a:t> </a:t>
            </a:r>
            <a:r>
              <a:rPr altLang="bn-IN" b="1" dirty="0" sz="4500" lang="en-US" smtClean="0">
                <a:solidFill>
                  <a:srgbClr val="FF6600"/>
                </a:solidFill>
              </a:rPr>
              <a:t> </a:t>
            </a:r>
            <a:r>
              <a:rPr b="1" dirty="0" sz="4500" lang="bn-IN" smtClean="0">
                <a:solidFill>
                  <a:srgbClr val="FF6600"/>
                </a:solidFill>
              </a:rPr>
              <a:t> </a:t>
            </a:r>
            <a:endParaRPr altLang="en-US" b="1" sz="4500" lang="zh-CN">
              <a:solidFill>
                <a:srgbClr val="FF6600"/>
              </a:solidFill>
            </a:endParaRPr>
          </a:p>
          <a:p>
            <a:r>
              <a:rPr b="1" dirty="0" sz="4500" lang="bn-IN" smtClean="0">
                <a:solidFill>
                  <a:srgbClr val="FF6600"/>
                </a:solidFill>
              </a:rPr>
              <a:t>সময়ঃ৫০ মিনিট</a:t>
            </a:r>
            <a:endParaRPr b="1" dirty="0" sz="4500" lang="bn-IN" smtClean="0">
              <a:solidFill>
                <a:srgbClr val="FF6600"/>
              </a:solidFill>
            </a:endParaRPr>
          </a:p>
          <a:p>
            <a:r>
              <a:rPr b="1" dirty="0" sz="4500" lang="bn-IN" smtClean="0">
                <a:solidFill>
                  <a:srgbClr val="FF6600"/>
                </a:solidFill>
              </a:rPr>
              <a:t>তারিখ-</a:t>
            </a:r>
            <a:r>
              <a:rPr b="1" dirty="0" sz="4500" lang="bn-IN" smtClean="0">
                <a:solidFill>
                  <a:srgbClr val="FF6600"/>
                </a:solidFill>
              </a:rPr>
              <a:t>৩</a:t>
            </a:r>
            <a:r>
              <a:rPr b="1" dirty="0" sz="4500" lang="bn-IN" smtClean="0">
                <a:solidFill>
                  <a:srgbClr val="FF6600"/>
                </a:solidFill>
              </a:rPr>
              <a:t>০</a:t>
            </a:r>
            <a:r>
              <a:rPr b="1" dirty="0" sz="4500" lang="bn-IN" smtClean="0">
                <a:solidFill>
                  <a:srgbClr val="FF6600"/>
                </a:solidFill>
              </a:rPr>
              <a:t>/১</a:t>
            </a:r>
            <a:r>
              <a:rPr b="1" dirty="0" sz="4500" lang="bn-IN" smtClean="0">
                <a:solidFill>
                  <a:srgbClr val="FF6600"/>
                </a:solidFill>
              </a:rPr>
              <a:t>২</a:t>
            </a:r>
            <a:r>
              <a:rPr b="1" dirty="0" sz="4500" lang="bn-IN" smtClean="0">
                <a:solidFill>
                  <a:srgbClr val="FF6600"/>
                </a:solidFill>
              </a:rPr>
              <a:t>/১৯</a:t>
            </a:r>
            <a:endParaRPr b="1" dirty="0" sz="4500" lang="bn-IN" smtClean="0">
              <a:solidFill>
                <a:srgbClr val="FF6600"/>
              </a:solidFill>
            </a:endParaRPr>
          </a:p>
        </p:txBody>
      </p:sp>
      <p:sp>
        <p:nvSpPr>
          <p:cNvPr id="1048588" name=""/>
          <p:cNvSpPr/>
          <p:nvPr/>
        </p:nvSpPr>
        <p:spPr>
          <a:xfrm>
            <a:off x="2511248" y="843836"/>
            <a:ext cx="3709896" cy="1491817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4800" lang="en-US">
                <a:solidFill>
                  <a:srgbClr val="FF6600"/>
                </a:solidFill>
              </a:rPr>
              <a:t>প</a:t>
            </a:r>
            <a:r>
              <a:rPr altLang="en-US" b="1" sz="4800" lang="en-US">
                <a:solidFill>
                  <a:srgbClr val="FF6600"/>
                </a:solidFill>
              </a:rPr>
              <a:t>া</a:t>
            </a:r>
            <a:r>
              <a:rPr altLang="en-US" b="1" sz="4800" lang="en-US">
                <a:solidFill>
                  <a:srgbClr val="FF6600"/>
                </a:solidFill>
              </a:rPr>
              <a:t>ঠ</a:t>
            </a:r>
            <a:r>
              <a:rPr altLang="en-US" b="1" sz="4800" lang="en-US">
                <a:solidFill>
                  <a:srgbClr val="FF6600"/>
                </a:solidFill>
              </a:rPr>
              <a:t> </a:t>
            </a:r>
            <a:r>
              <a:rPr altLang="en-US" b="1" sz="4800" lang="en-US">
                <a:solidFill>
                  <a:srgbClr val="FF6600"/>
                </a:solidFill>
              </a:rPr>
              <a:t>প</a:t>
            </a:r>
            <a:r>
              <a:rPr altLang="en-US" b="1" sz="4800" lang="en-US">
                <a:solidFill>
                  <a:srgbClr val="FF6600"/>
                </a:solidFill>
              </a:rPr>
              <a:t>র</a:t>
            </a:r>
            <a:r>
              <a:rPr altLang="en-US" b="1" sz="4800" lang="en-US">
                <a:solidFill>
                  <a:srgbClr val="FF6600"/>
                </a:solidFill>
              </a:rPr>
              <a:t>ি</a:t>
            </a:r>
            <a:r>
              <a:rPr altLang="en-US" b="1" sz="4800" lang="en-US">
                <a:solidFill>
                  <a:srgbClr val="FF6600"/>
                </a:solidFill>
              </a:rPr>
              <a:t>চ</a:t>
            </a:r>
            <a:r>
              <a:rPr altLang="en-US" b="1" sz="4800" lang="en-US">
                <a:solidFill>
                  <a:srgbClr val="FF6600"/>
                </a:solidFill>
              </a:rPr>
              <a:t>ি</a:t>
            </a:r>
            <a:r>
              <a:rPr altLang="en-US" b="1" sz="4800" lang="en-US">
                <a:solidFill>
                  <a:srgbClr val="FF6600"/>
                </a:solidFill>
              </a:rPr>
              <a:t>ত</a:t>
            </a:r>
            <a:r>
              <a:rPr altLang="en-US" b="1" sz="4800" lang="en-US">
                <a:solidFill>
                  <a:srgbClr val="FF6600"/>
                </a:solidFill>
              </a:rPr>
              <a:t>ি</a:t>
            </a:r>
            <a:endParaRPr b="1" sz="48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 descr="images (6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loud Callout 1"/>
          <p:cNvSpPr/>
          <p:nvPr/>
        </p:nvSpPr>
        <p:spPr>
          <a:xfrm>
            <a:off x="533400" y="533400"/>
            <a:ext cx="7391400" cy="5257800"/>
          </a:xfrm>
          <a:prstGeom prst="cloudCallou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b="1" dirty="0" sz="13400" lang="en-US">
              <a:solidFill>
                <a:srgbClr val="FF6600"/>
              </a:solidFill>
            </a:endParaRPr>
          </a:p>
          <a:p>
            <a:pPr algn="ctr"/>
            <a:r>
              <a:rPr b="1" dirty="0" sz="13400" lang="bn-IN" smtClean="0">
                <a:solidFill>
                  <a:srgbClr val="FF6600"/>
                </a:solidFill>
              </a:rPr>
              <a:t>যাকাত</a:t>
            </a:r>
            <a:endParaRPr b="1" dirty="0" sz="13400" lang="en-US">
              <a:solidFill>
                <a:srgbClr val="FF6600"/>
              </a:solidFill>
            </a:endParaRPr>
          </a:p>
        </p:txBody>
      </p:sp>
      <p:sp>
        <p:nvSpPr>
          <p:cNvPr id="1048590" name=""/>
          <p:cNvSpPr/>
          <p:nvPr/>
        </p:nvSpPr>
        <p:spPr>
          <a:xfrm>
            <a:off x="1881143" y="1477588"/>
            <a:ext cx="5195408" cy="1554757"/>
          </a:xfrm>
          <a:prstGeom prst="flowChartMultidocumen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5400" lang="en-US">
                <a:solidFill>
                  <a:srgbClr val="008000"/>
                </a:solidFill>
              </a:rPr>
              <a:t>আ</a:t>
            </a:r>
            <a:r>
              <a:rPr altLang="en-US" b="1" sz="5400" lang="en-US">
                <a:solidFill>
                  <a:srgbClr val="008000"/>
                </a:solidFill>
              </a:rPr>
              <a:t>জ</a:t>
            </a:r>
            <a:r>
              <a:rPr altLang="en-US" b="1" sz="5400" lang="en-US">
                <a:solidFill>
                  <a:srgbClr val="008000"/>
                </a:solidFill>
              </a:rPr>
              <a:t>ক</a:t>
            </a:r>
            <a:r>
              <a:rPr altLang="en-US" b="1" sz="5400" lang="en-US">
                <a:solidFill>
                  <a:srgbClr val="008000"/>
                </a:solidFill>
              </a:rPr>
              <a:t>ে</a:t>
            </a:r>
            <a:r>
              <a:rPr altLang="en-US" b="1" sz="5400" lang="en-US">
                <a:solidFill>
                  <a:srgbClr val="008000"/>
                </a:solidFill>
              </a:rPr>
              <a:t>র</a:t>
            </a:r>
            <a:r>
              <a:rPr altLang="en-US" b="1" sz="5400" lang="en-US">
                <a:solidFill>
                  <a:srgbClr val="008000"/>
                </a:solidFill>
              </a:rPr>
              <a:t> </a:t>
            </a:r>
            <a:r>
              <a:rPr altLang="en-US" b="1" sz="5400" lang="en-US">
                <a:solidFill>
                  <a:srgbClr val="008000"/>
                </a:solidFill>
              </a:rPr>
              <a:t>প</a:t>
            </a:r>
            <a:r>
              <a:rPr altLang="en-US" b="1" sz="5400" lang="en-US">
                <a:solidFill>
                  <a:srgbClr val="008000"/>
                </a:solidFill>
              </a:rPr>
              <a:t>া</a:t>
            </a:r>
            <a:r>
              <a:rPr altLang="en-US" b="1" sz="5400" lang="en-US">
                <a:solidFill>
                  <a:srgbClr val="008000"/>
                </a:solidFill>
              </a:rPr>
              <a:t>ঠ</a:t>
            </a:r>
            <a:endParaRPr b="1" sz="54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Down Arrow Callout 1"/>
          <p:cNvSpPr/>
          <p:nvPr/>
        </p:nvSpPr>
        <p:spPr>
          <a:xfrm>
            <a:off x="1143000" y="381000"/>
            <a:ext cx="6629400" cy="1676400"/>
          </a:xfrm>
          <a:prstGeom prst="downArrowCallou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000" lang="bn-IN" smtClean="0">
                <a:solidFill>
                  <a:srgbClr val="FF6600"/>
                </a:solidFill>
              </a:rPr>
              <a:t>শিখন ফল</a:t>
            </a:r>
            <a:endParaRPr b="1" dirty="0" sz="8000" lang="en-US">
              <a:solidFill>
                <a:srgbClr val="FF6600"/>
              </a:solidFill>
            </a:endParaRPr>
          </a:p>
        </p:txBody>
      </p:sp>
      <p:sp>
        <p:nvSpPr>
          <p:cNvPr id="1048592" name="Horizontal Scroll 2"/>
          <p:cNvSpPr/>
          <p:nvPr/>
        </p:nvSpPr>
        <p:spPr>
          <a:xfrm>
            <a:off x="685800" y="2286000"/>
            <a:ext cx="7696200" cy="4343400"/>
          </a:xfrm>
          <a:prstGeom prst="horizontalScrol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>
              <a:buFont typeface="Arial" pitchFamily="34" charset="0"/>
              <a:buChar char="•"/>
            </a:pPr>
            <a:r>
              <a:rPr b="1" dirty="0" sz="4000" lang="bn-IN" smtClean="0">
                <a:solidFill>
                  <a:srgbClr val="6600CC"/>
                </a:solidFill>
              </a:rPr>
              <a:t>যাকাত কী বলতে পারবে</a:t>
            </a:r>
            <a:endParaRPr b="1" dirty="0" sz="4000" lang="bn-IN" smtClean="0">
              <a:solidFill>
                <a:srgbClr val="6600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b="1" dirty="0" sz="4000" lang="bn-IN" smtClean="0">
                <a:solidFill>
                  <a:srgbClr val="6600CC"/>
                </a:solidFill>
              </a:rPr>
              <a:t>যাকাতে নিসাব বর্ননা করতে পারবে</a:t>
            </a:r>
            <a:endParaRPr b="1" dirty="0" sz="4000" lang="bn-IN" smtClean="0">
              <a:solidFill>
                <a:srgbClr val="6600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b="1" dirty="0" sz="4000" lang="bn-IN" smtClean="0">
                <a:solidFill>
                  <a:srgbClr val="6600CC"/>
                </a:solidFill>
              </a:rPr>
              <a:t>যাকাতে মাসারিফ ব্যাখ্যা করতে পারবে</a:t>
            </a:r>
            <a:endParaRPr b="1" dirty="0" sz="4000" lang="en-US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 descr="jakat-inner20190426083556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752600"/>
            <a:ext cx="9144000" cy="5105400"/>
          </a:xfrm>
          <a:prstGeom prst="rect"/>
        </p:spPr>
      </p:pic>
      <p:sp>
        <p:nvSpPr>
          <p:cNvPr id="1048593" name="Down Ribbon 3"/>
          <p:cNvSpPr/>
          <p:nvPr/>
        </p:nvSpPr>
        <p:spPr>
          <a:xfrm>
            <a:off x="1447800" y="228600"/>
            <a:ext cx="7162800" cy="1676400"/>
          </a:xfrm>
          <a:prstGeom prst="ribbon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IN" smtClean="0">
                <a:solidFill>
                  <a:schemeClr val="tx1"/>
                </a:solidFill>
              </a:rPr>
              <a:t>বৃদ্ধি</a:t>
            </a:r>
            <a:endParaRPr dirty="0" sz="60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 descr="download (3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4495800" cy="3429000"/>
          </a:xfrm>
          <a:prstGeom prst="rect"/>
        </p:spPr>
      </p:pic>
      <p:pic>
        <p:nvPicPr>
          <p:cNvPr id="2097157" name="Picture 2" descr="images (1)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48200" y="0"/>
            <a:ext cx="4495800" cy="3505200"/>
          </a:xfrm>
          <a:prstGeom prst="rect"/>
        </p:spPr>
      </p:pic>
      <p:pic>
        <p:nvPicPr>
          <p:cNvPr id="2097158" name="Picture 3" descr="images (2)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0" y="3505200"/>
            <a:ext cx="4465820" cy="3352800"/>
          </a:xfrm>
          <a:prstGeom prst="rect"/>
        </p:spPr>
      </p:pic>
      <p:pic>
        <p:nvPicPr>
          <p:cNvPr id="2097159" name="Picture 5" descr="download (1)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572001" y="3581400"/>
            <a:ext cx="4572000" cy="3276600"/>
          </a:xfrm>
          <a:prstGeom prst="rect"/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Down Arrow Callout 1"/>
          <p:cNvSpPr/>
          <p:nvPr/>
        </p:nvSpPr>
        <p:spPr>
          <a:xfrm>
            <a:off x="685800" y="457200"/>
            <a:ext cx="7467600" cy="2209800"/>
          </a:xfrm>
          <a:prstGeom prst="downArrowCallou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100" lang="bn-IN" smtClean="0">
                <a:solidFill>
                  <a:srgbClr val="FF0000"/>
                </a:solidFill>
              </a:rPr>
              <a:t>একক কাজ</a:t>
            </a:r>
            <a:endParaRPr b="1" dirty="0" sz="8100" lang="en-US">
              <a:solidFill>
                <a:srgbClr val="FF0000"/>
              </a:solidFill>
            </a:endParaRPr>
          </a:p>
        </p:txBody>
      </p:sp>
      <p:sp>
        <p:nvSpPr>
          <p:cNvPr id="1048595" name="Horizontal Scroll 2"/>
          <p:cNvSpPr/>
          <p:nvPr/>
        </p:nvSpPr>
        <p:spPr>
          <a:xfrm>
            <a:off x="457200" y="3505200"/>
            <a:ext cx="8077200" cy="2590800"/>
          </a:xfrm>
          <a:prstGeom prst="horizontalScroll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>
              <a:buFont typeface="Arial" pitchFamily="34" charset="0"/>
              <a:buChar char="•"/>
            </a:pPr>
            <a:r>
              <a:rPr b="1" dirty="0" sz="7200" lang="bn-IN" smtClean="0">
                <a:solidFill>
                  <a:schemeClr val="tx1"/>
                </a:solidFill>
              </a:rPr>
              <a:t>যাকাত কাকে বলে</a:t>
            </a:r>
            <a:endParaRPr b="1" dirty="0" sz="72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Am Computer</dc:creator>
  <cp:lastModifiedBy>Am Computer</cp:lastModifiedBy>
  <dcterms:created xsi:type="dcterms:W3CDTF">2006-08-13T00:00:00Z</dcterms:created>
  <dcterms:modified xsi:type="dcterms:W3CDTF">2019-12-29T19:41:45Z</dcterms:modified>
</cp:coreProperties>
</file>