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257" r:id="rId3"/>
    <p:sldId id="299" r:id="rId4"/>
    <p:sldId id="267" r:id="rId5"/>
    <p:sldId id="259" r:id="rId6"/>
    <p:sldId id="302" r:id="rId7"/>
    <p:sldId id="262" r:id="rId8"/>
    <p:sldId id="304" r:id="rId9"/>
    <p:sldId id="269" r:id="rId10"/>
    <p:sldId id="275" r:id="rId11"/>
    <p:sldId id="276" r:id="rId12"/>
    <p:sldId id="277" r:id="rId13"/>
    <p:sldId id="286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CC"/>
    <a:srgbClr val="CC9900"/>
    <a:srgbClr val="FFCCFF"/>
    <a:srgbClr val="CC99FF"/>
    <a:srgbClr val="CCECFF"/>
    <a:srgbClr val="663300"/>
    <a:srgbClr val="00FF00"/>
    <a:srgbClr val="008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3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D780-BCF1-49CF-905E-9627617CBC0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2ABC-2C80-4A00-A86C-0A3B903FD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1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40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0" smtClean="0">
                <a:ln>
                  <a:noFill/>
                </a:ln>
                <a:solidFill>
                  <a:schemeClr val="tx1"/>
                </a:solidFill>
                <a:latin typeface="+mn-lt"/>
                <a:cs typeface="+mn-cs"/>
              </a:rPr>
              <a:t>দিয়ে</a:t>
            </a:r>
            <a:r>
              <a:rPr lang="bn-IN" b="0" baseline="0" smtClean="0">
                <a:ln>
                  <a:noFill/>
                </a:ln>
                <a:solidFill>
                  <a:schemeClr val="tx1"/>
                </a:solidFill>
                <a:latin typeface="+mn-lt"/>
                <a:cs typeface="+mn-cs"/>
              </a:rPr>
              <a:t> যর্থা সময়ে ক্লাস রুম ত্যাগ করব। </a:t>
            </a:r>
            <a:endParaRPr lang="en-US" b="1" dirty="0" smtClean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4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স্লাইডটি দেখিয়ে প্রশ্ন করা 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১।উদ্ভিদ সূর্যালোক থেকে কী গ্রহন করে ? ২।প্রাণি উদ্ভিদ থেকে কী গ্রহন করে ? ৩।উদ্ভিদ প্রাণি থেকে কী গ্রহণ করে ? চিত্রে দেখা যাচ্ছে বেঁচে থাকার জন্য প্রত্যেকে প্র্ত্যেকের উপর নির্ভরশীল  অর্থ্যাৎ প্রত্যেকের সাথে আন্তঃ সম্পর্ক বিদ্যমান ।তোমরা ঠিক ধরেছ –আজ  আমরা পড়ব পরিবেশের উপাদানের আন্তঃসম্পর্ক ।  প্রয়োজনীয় ক্ষেত্রে শিক্ষার্থীদের শিক্ষক সহায়তা করবেন।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6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পাঠ</a:t>
            </a:r>
            <a:r>
              <a:rPr lang="bn-BD" baseline="0" dirty="0" smtClean="0"/>
              <a:t> উপস্থাপনঃ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শিক্ষার্থীরা প্রশ্নের উত্তর দিবে।  প্রয়োজনে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করবেন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শিক্ষক ব্ল্যাকবোর্ডে ছক এঁকে দিবেন ।ছকের চারটি কলাম থাকবে-১ম কলামে ক্রমিক নম্বর,২য় কলামে চিত্রের জীবের নাম ৩য় কলামে জড় উপাদানের নাম ৪র্থ কলামে কিভাবে একে অপরের সাথে সম্পর্কযুক্ত। জোড়ায় আলোচনার মাধ্যমে শিক্ষার্থীরা ছকটি পূরণ করবে।তারপর </a:t>
            </a:r>
            <a:r>
              <a:rPr lang="bn-BD" baseline="0" dirty="0" smtClean="0"/>
              <a:t>সালোকসংশ্লেষণ ও শ্বসন শিক্ষার্থীদের সহায়তায় ব্যাখ্যা করবেন । 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শিক্ষার্থীরা চিত্রের মত আরো কিছু উদাহরণ তৈরী করবে ।প্রয়োজনে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করবেন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এ পর্যায়ে শিক্ষক শিক্ষার্থীদের  আরো কিছু উদাহরণ জানতে চাইবেন ।পরাগায়ন শিক্ষার্থীদের সহায়তায় ব্যাখ্যা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9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/>
              <a:t>প্রত্যেক দলের জন্য সময় নির্ধারণ</a:t>
            </a:r>
            <a:r>
              <a:rPr lang="bn-BD" baseline="0" dirty="0" smtClean="0"/>
              <a:t> করা থাকবে ২মিঃ ।উপস্থাপনে প্রতিদল ২মিঃ করে পাবে।  প্রত্যেক দলের দলনেতা বোর্ডে  লিখবে । শিক্ষক শিক্ষার্থীদের সহায়তা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41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7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5" Type="http://schemas.openxmlformats.org/officeDocument/2006/relationships/image" Target="../media/image15.gi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457200"/>
            <a:ext cx="62484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6934200" cy="43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95741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6650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+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34843"/>
            <a:ext cx="861060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ক.পরিবেশের উপাদানের আন্তঃসম্পর্ক(মানুষ,গাছ,সূর্য,মাটি,বায়ু) ছক আকারে লিখ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খ. উদ্ভিদ ও প্রাণীর নির্ভরশীলতার ৫টি উদাহরণ তৈরী কর 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581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810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27081" y="4444484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চিত্র: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347540" y="4473178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:খ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60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171" y="21877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582" y="4041308"/>
            <a:ext cx="8513618" cy="707231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 পরিবেশের  জীব থেকে নির্গত CO2 চিত্রের উদ্ভিদের কোন প্রক্রিয়ায় ব্যবহৃত হয়?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644" y="4950766"/>
            <a:ext cx="162790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শ্বসন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5181600"/>
            <a:ext cx="199548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 .অভিস্রবণ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715000"/>
            <a:ext cx="149975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গ.ব্যাপন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5744226"/>
            <a:ext cx="199548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ঘ.সালোকসংশ্লেষণ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91112"/>
            <a:ext cx="381000" cy="3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91424"/>
            <a:ext cx="381000" cy="3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73" y="5299722"/>
            <a:ext cx="372057" cy="3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03" y="5791424"/>
            <a:ext cx="609515" cy="48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53" y="988210"/>
            <a:ext cx="5129647" cy="29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n 6"/>
          <p:cNvSpPr/>
          <p:nvPr/>
        </p:nvSpPr>
        <p:spPr>
          <a:xfrm>
            <a:off x="6400800" y="603490"/>
            <a:ext cx="1066800" cy="9144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1190538"/>
            <a:ext cx="299951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810000" y="1410178"/>
            <a:ext cx="49668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পাখির সাথে গাছের সম্পর্ক কিরূপ?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পাখি মধু সংগ্রহ করে  জীবনধারণ  করে ,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পাখি পরাগায়ন ঘটিয়ে উদ্ভিদের উপকার করে,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গাছটি পাখির আশ্রয়স্থল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4103339"/>
            <a:ext cx="2514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8756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3819" y="491076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29545" y="491076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.II,III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1" y="491076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 ,II ,III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6" y="5083737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083737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2" y="5083737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5" y="511188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" grpId="0" animBg="1"/>
      <p:bldP spid="7" grpId="1" animBg="1"/>
      <p:bldP spid="24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752600"/>
            <a:ext cx="51054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843086" y="5056910"/>
            <a:ext cx="5700713" cy="91940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কর্মকান্ডের ফলে পরিবেশে কোন উপাদান বেড়ে যাবে বলে তুমি মনে করছ ,কেন 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381001"/>
            <a:ext cx="1552575" cy="111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28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1600200"/>
            <a:ext cx="28956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সৌর শক্তি </a:t>
            </a:r>
            <a:endParaRPr lang="bn-BD" sz="1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পরাগায়ন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সালোক সংশ্লেষন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শ্বসন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আন্তঃসম্পর্ক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নির্ভরশীলতা  </a:t>
            </a:r>
            <a:endParaRPr lang="en-US" sz="1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5406" y="491536"/>
            <a:ext cx="4616918" cy="1810319"/>
          </a:xfrm>
          <a:custGeom>
            <a:avLst/>
            <a:gdLst>
              <a:gd name="connsiteX0" fmla="*/ 0 w 3673812"/>
              <a:gd name="connsiteY0" fmla="*/ 0 h 2061078"/>
              <a:gd name="connsiteX1" fmla="*/ 3673812 w 3673812"/>
              <a:gd name="connsiteY1" fmla="*/ 0 h 2061078"/>
              <a:gd name="connsiteX2" fmla="*/ 3673812 w 3673812"/>
              <a:gd name="connsiteY2" fmla="*/ 2061078 h 2061078"/>
              <a:gd name="connsiteX3" fmla="*/ 0 w 3673812"/>
              <a:gd name="connsiteY3" fmla="*/ 2061078 h 2061078"/>
              <a:gd name="connsiteX4" fmla="*/ 0 w 3673812"/>
              <a:gd name="connsiteY4" fmla="*/ 0 h 2061078"/>
              <a:gd name="connsiteX0" fmla="*/ 253520 w 3673812"/>
              <a:gd name="connsiteY0" fmla="*/ 866897 h 2061078"/>
              <a:gd name="connsiteX1" fmla="*/ 3673812 w 3673812"/>
              <a:gd name="connsiteY1" fmla="*/ 0 h 2061078"/>
              <a:gd name="connsiteX2" fmla="*/ 3673812 w 3673812"/>
              <a:gd name="connsiteY2" fmla="*/ 2061078 h 2061078"/>
              <a:gd name="connsiteX3" fmla="*/ 0 w 3673812"/>
              <a:gd name="connsiteY3" fmla="*/ 2061078 h 2061078"/>
              <a:gd name="connsiteX4" fmla="*/ 253520 w 3673812"/>
              <a:gd name="connsiteY4" fmla="*/ 866897 h 2061078"/>
              <a:gd name="connsiteX0" fmla="*/ 0 w 4681208"/>
              <a:gd name="connsiteY0" fmla="*/ 1696202 h 2061078"/>
              <a:gd name="connsiteX1" fmla="*/ 4681208 w 4681208"/>
              <a:gd name="connsiteY1" fmla="*/ 0 h 2061078"/>
              <a:gd name="connsiteX2" fmla="*/ 4681208 w 4681208"/>
              <a:gd name="connsiteY2" fmla="*/ 2061078 h 2061078"/>
              <a:gd name="connsiteX3" fmla="*/ 1007396 w 4681208"/>
              <a:gd name="connsiteY3" fmla="*/ 2061078 h 2061078"/>
              <a:gd name="connsiteX4" fmla="*/ 0 w 4681208"/>
              <a:gd name="connsiteY4" fmla="*/ 1696202 h 206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208" h="2061078">
                <a:moveTo>
                  <a:pt x="0" y="1696202"/>
                </a:moveTo>
                <a:lnTo>
                  <a:pt x="4681208" y="0"/>
                </a:lnTo>
                <a:lnTo>
                  <a:pt x="4681208" y="2061078"/>
                </a:lnTo>
                <a:lnTo>
                  <a:pt x="1007396" y="2061078"/>
                </a:lnTo>
                <a:lnTo>
                  <a:pt x="0" y="1696202"/>
                </a:lnTo>
                <a:close/>
              </a:path>
            </a:pathLst>
          </a:cu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52662"/>
            <a:ext cx="6248400" cy="42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0509" y="762000"/>
            <a:ext cx="2362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2667000"/>
            <a:ext cx="3886199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ষ্ঠ শ্রেণি</a:t>
            </a:r>
            <a:endParaRPr lang="en-US" sz="5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চতুর্দশ অধ্যায় </a:t>
            </a:r>
            <a:endParaRPr lang="bn-BD" sz="5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799" y="2490282"/>
            <a:ext cx="4572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আ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নিছুর রহমান(সবুজ)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বি.এস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সি-বি.এড (গণিত)</a:t>
            </a:r>
            <a:endParaRPr lang="bn-IN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2800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গোড়ল দাখিল মাদরাসা </a:t>
            </a:r>
            <a:endParaRPr lang="bn-BD" sz="28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গোড়ল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কালীগঞ্জ,লালমনিরহাট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: ০১</a:t>
            </a:r>
            <a:r>
              <a:rPr lang="bn-IN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৭২৩৩১৪১৩৮ 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000" dirty="0" err="1">
                <a:latin typeface="NikoshBAN" pitchFamily="2" charset="0"/>
                <a:cs typeface="NikoshBAN" pitchFamily="2" charset="0"/>
              </a:rPr>
              <a:t>E-mail:shabujnamuri</a:t>
            </a:r>
            <a:r>
              <a:rPr lang="en-US" sz="1000" dirty="0">
                <a:latin typeface="NikoshBAN" pitchFamily="2" charset="0"/>
                <a:cs typeface="NikoshBAN" pitchFamily="2" charset="0"/>
              </a:rPr>
              <a:t> @gmail.com</a:t>
            </a:r>
            <a:r>
              <a:rPr lang="bn-BD" sz="1000" dirty="0">
                <a:latin typeface="NikoshBAN" pitchFamily="2" charset="0"/>
                <a:cs typeface="NikoshBAN" pitchFamily="2" charset="0"/>
              </a:rPr>
              <a:t> </a:t>
            </a:r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86400" y="129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0" y="3048000"/>
            <a:ext cx="9144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304800" y="35814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1905000" y="2514600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2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7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6484E-6 C -0.00764 -0.02221 -0.00451 -0.05413 -0.00573 -0.07449 C -0.00677 -0.08536 -0.01615 -0.09762 -0.02031 -0.10849 C -0.0224 -0.12075 -0.02431 -0.13324 -0.02778 -0.1455 C -0.02934 -0.15198 -0.03351 -0.1573 -0.03507 -0.16378 C -0.03941 -0.18182 -0.03819 -0.2001 -0.04236 -0.21814 C -0.04514 -0.23132 -0.05278 -0.24266 -0.05868 -0.25515 C -0.04774 -0.26093 -0.05174 -0.26533 -0.0533 -0.27666 C -0.05399 -0.28036 -0.05469 -0.28407 -0.05521 -0.28777 C -0.05677 -0.29841 -0.05972 -0.30789 -0.0625 -0.31807 C -0.06319 -0.32085 -0.0625 -0.32385 -0.06441 -0.32617 C -0.06528 -0.32779 -0.06788 -0.32825 -0.06979 -0.32917 C -0.07326 -0.34236 -0.07917 -0.35392 -0.08611 -0.36618 C -0.09149 -0.37567 -0.09306 -0.38562 -0.09913 -0.39487 C -0.10434 -0.41893 -0.10434 -0.43188 -0.10434 -0.45987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10456 C 0.06407 -0.0953 0.0599 -0.08674 0.05851 -0.07749 C 0.05243 -0.03886 0.06025 -0.04696 0.04202 -0.02012 C 0.03698 0.00046 0.02882 0.01342 0.02014 0.03215 C 0.01094 0.05182 0.00521 0.07032 -0.00434 0.08929 C -0.00798 0.10525 -0.01145 0.11867 -0.02326 0.13047 C -0.02847 0.15082 -0.03593 0.16354 -0.04496 0.18228 C -0.0533 0.1994 -0.05764 0.2149 -0.07239 0.22577 C -0.07604 0.23919 -0.07691 0.25723 -0.08298 0.26949 C -0.08906 0.28175 -0.0934 0.29193 -0.09687 0.30511 C -0.09774 0.32431 -0.09948 0.34351 -0.09948 0.36248 C -0.09948 0.38422 -0.09253 0.35762 -0.09948 0.37914 C -0.09652 0.40828 -0.10104 0.41453 -0.09392 0.40111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26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9800" y="786367"/>
            <a:ext cx="4277592" cy="876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  আন্তঃসম্পর্ক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6608" y="5155215"/>
            <a:ext cx="275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28-129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976504" cy="33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457200"/>
            <a:ext cx="2895600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295" y="2590800"/>
            <a:ext cx="7805703" cy="5847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পরিবেশের উপাদানের আন্তঃসম্পর্ক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81" y="3505200"/>
            <a:ext cx="79248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পরিবেশের ভারসাম্য রক্ষায় পরিবেশের উপাদানসমূহের আন্তঃসম্পর্ক ব্যাখ্যা করতে পারবে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6295" y="4953000"/>
            <a:ext cx="7924801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পরিবেশের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উপাদাসমূহের পারস্পরিক নির্ভরশীলতার উদাহরণ তৈরী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297" y="1610273"/>
            <a:ext cx="4687502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</p:txBody>
      </p:sp>
    </p:spTree>
    <p:extLst>
      <p:ext uri="{BB962C8B-B14F-4D97-AF65-F5344CB8AC3E}">
        <p14:creationId xmlns:p14="http://schemas.microsoft.com/office/powerpoint/2010/main" val="19137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457200"/>
            <a:ext cx="60960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পরিবেশের কী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উপাদান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667" y="475937"/>
            <a:ext cx="8458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জীব উপাদানগুলো কেন অজীব উপাদানের উপর নির্ভরশীল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867" y="475938"/>
            <a:ext cx="8305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উপাদানগুলোর একটির অভাব হলে কোন অসুবিধা হবে কী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967" y="5562600"/>
            <a:ext cx="7467600" cy="954107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বেঁচে থাকার জন্য জীব ও জড় উপাদানের  আদান প্রদান চলছে ।এটিই পরিবেশের আন্তঃসম্পর্ক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438462"/>
            <a:ext cx="392126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আন্তঃসম্পর্ক কী?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245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Cell-modle\baldMan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5921" y="3524305"/>
            <a:ext cx="1122218" cy="15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 rot="427478">
            <a:off x="5989193" y="96367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7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358" y="308847"/>
            <a:ext cx="6098163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পরিবেশ লক্ষ কর ও ছকটি পূরণ কর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" name="Flowchart: Manual Operation 2047"/>
          <p:cNvSpPr/>
          <p:nvPr/>
        </p:nvSpPr>
        <p:spPr>
          <a:xfrm rot="19193713" flipV="1">
            <a:off x="746852" y="1609889"/>
            <a:ext cx="914400" cy="727364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/>
          <p:cNvSpPr/>
          <p:nvPr/>
        </p:nvSpPr>
        <p:spPr>
          <a:xfrm>
            <a:off x="221672" y="914542"/>
            <a:ext cx="1143000" cy="1060523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3" descr="E:\Cell-modle\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684"/>
            <a:ext cx="3048000" cy="4152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1199548" y="3938140"/>
            <a:ext cx="8096852" cy="2277292"/>
            <a:chOff x="1199548" y="4253344"/>
            <a:chExt cx="8096852" cy="2277292"/>
          </a:xfrm>
        </p:grpSpPr>
        <p:grpSp>
          <p:nvGrpSpPr>
            <p:cNvPr id="77" name="Group 76"/>
            <p:cNvGrpSpPr/>
            <p:nvPr/>
          </p:nvGrpSpPr>
          <p:grpSpPr>
            <a:xfrm>
              <a:off x="1199548" y="4253344"/>
              <a:ext cx="8096852" cy="2277292"/>
              <a:chOff x="1199548" y="4253344"/>
              <a:chExt cx="8096852" cy="2277292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9183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79840" y="499898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381643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578013" y="450855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1815547" y="5041288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27520" y="504311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333999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686164" y="52889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08963" y="525780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19918" y="456699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872469" y="5452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464342" y="5602381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70495" y="548312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853" y="3941258"/>
            <a:ext cx="914400" cy="1108365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569853" y="5028811"/>
            <a:ext cx="868080" cy="20812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7749283" y="5417719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21215 0.144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71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7465 0.211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5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658 0.0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83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28438 -0.11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/>
      <p:bldP spid="17" grpId="0"/>
      <p:bldP spid="20" grpId="0"/>
      <p:bldP spid="12" grpId="0" animBg="1"/>
      <p:bldP spid="2048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28800"/>
            <a:ext cx="66294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257300" y="457200"/>
            <a:ext cx="6896100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প্রাণীগুলো কিভাবে একে অপরের সাথে সম্পর্কযুক্ত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environ ment\valrose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82" y="1295400"/>
            <a:ext cx="3962400" cy="36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9627" y="5029200"/>
            <a:ext cx="3814155" cy="64698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প্রজাপতি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মধু সংগ্রহ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9627" y="685800"/>
            <a:ext cx="3886200" cy="990381"/>
          </a:xfrm>
          <a:custGeom>
            <a:avLst/>
            <a:gdLst>
              <a:gd name="connsiteX0" fmla="*/ 0 w 3886200"/>
              <a:gd name="connsiteY0" fmla="*/ 0 h 584775"/>
              <a:gd name="connsiteX1" fmla="*/ 647700 w 3886200"/>
              <a:gd name="connsiteY1" fmla="*/ 0 h 584775"/>
              <a:gd name="connsiteX2" fmla="*/ 647700 w 3886200"/>
              <a:gd name="connsiteY2" fmla="*/ 0 h 584775"/>
              <a:gd name="connsiteX3" fmla="*/ 1619250 w 3886200"/>
              <a:gd name="connsiteY3" fmla="*/ 0 h 584775"/>
              <a:gd name="connsiteX4" fmla="*/ 3886200 w 3886200"/>
              <a:gd name="connsiteY4" fmla="*/ 0 h 584775"/>
              <a:gd name="connsiteX5" fmla="*/ 3886200 w 3886200"/>
              <a:gd name="connsiteY5" fmla="*/ 341119 h 584775"/>
              <a:gd name="connsiteX6" fmla="*/ 3886200 w 3886200"/>
              <a:gd name="connsiteY6" fmla="*/ 341119 h 584775"/>
              <a:gd name="connsiteX7" fmla="*/ 3886200 w 3886200"/>
              <a:gd name="connsiteY7" fmla="*/ 487313 h 584775"/>
              <a:gd name="connsiteX8" fmla="*/ 3886200 w 3886200"/>
              <a:gd name="connsiteY8" fmla="*/ 584775 h 584775"/>
              <a:gd name="connsiteX9" fmla="*/ 1619250 w 3886200"/>
              <a:gd name="connsiteY9" fmla="*/ 584775 h 584775"/>
              <a:gd name="connsiteX10" fmla="*/ 1163217 w 3886200"/>
              <a:gd name="connsiteY10" fmla="*/ 990381 h 584775"/>
              <a:gd name="connsiteX11" fmla="*/ 647700 w 3886200"/>
              <a:gd name="connsiteY11" fmla="*/ 584775 h 584775"/>
              <a:gd name="connsiteX12" fmla="*/ 0 w 3886200"/>
              <a:gd name="connsiteY12" fmla="*/ 584775 h 584775"/>
              <a:gd name="connsiteX13" fmla="*/ 0 w 3886200"/>
              <a:gd name="connsiteY13" fmla="*/ 487313 h 584775"/>
              <a:gd name="connsiteX14" fmla="*/ 0 w 3886200"/>
              <a:gd name="connsiteY14" fmla="*/ 341119 h 584775"/>
              <a:gd name="connsiteX15" fmla="*/ 0 w 3886200"/>
              <a:gd name="connsiteY15" fmla="*/ 341119 h 584775"/>
              <a:gd name="connsiteX16" fmla="*/ 0 w 3886200"/>
              <a:gd name="connsiteY16" fmla="*/ 0 h 584775"/>
              <a:gd name="connsiteX0" fmla="*/ 0 w 3886200"/>
              <a:gd name="connsiteY0" fmla="*/ 0 h 990381"/>
              <a:gd name="connsiteX1" fmla="*/ 647700 w 3886200"/>
              <a:gd name="connsiteY1" fmla="*/ 0 h 990381"/>
              <a:gd name="connsiteX2" fmla="*/ 647700 w 3886200"/>
              <a:gd name="connsiteY2" fmla="*/ 0 h 990381"/>
              <a:gd name="connsiteX3" fmla="*/ 1619250 w 3886200"/>
              <a:gd name="connsiteY3" fmla="*/ 0 h 990381"/>
              <a:gd name="connsiteX4" fmla="*/ 3886200 w 3886200"/>
              <a:gd name="connsiteY4" fmla="*/ 0 h 990381"/>
              <a:gd name="connsiteX5" fmla="*/ 3886200 w 3886200"/>
              <a:gd name="connsiteY5" fmla="*/ 341119 h 990381"/>
              <a:gd name="connsiteX6" fmla="*/ 3886200 w 3886200"/>
              <a:gd name="connsiteY6" fmla="*/ 341119 h 990381"/>
              <a:gd name="connsiteX7" fmla="*/ 3886200 w 3886200"/>
              <a:gd name="connsiteY7" fmla="*/ 487313 h 990381"/>
              <a:gd name="connsiteX8" fmla="*/ 3886200 w 3886200"/>
              <a:gd name="connsiteY8" fmla="*/ 584775 h 990381"/>
              <a:gd name="connsiteX9" fmla="*/ 1619250 w 3886200"/>
              <a:gd name="connsiteY9" fmla="*/ 584775 h 990381"/>
              <a:gd name="connsiteX10" fmla="*/ 1163217 w 3886200"/>
              <a:gd name="connsiteY10" fmla="*/ 990381 h 990381"/>
              <a:gd name="connsiteX11" fmla="*/ 1340427 w 3886200"/>
              <a:gd name="connsiteY11" fmla="*/ 584775 h 990381"/>
              <a:gd name="connsiteX12" fmla="*/ 0 w 3886200"/>
              <a:gd name="connsiteY12" fmla="*/ 584775 h 990381"/>
              <a:gd name="connsiteX13" fmla="*/ 0 w 3886200"/>
              <a:gd name="connsiteY13" fmla="*/ 487313 h 990381"/>
              <a:gd name="connsiteX14" fmla="*/ 0 w 3886200"/>
              <a:gd name="connsiteY14" fmla="*/ 341119 h 990381"/>
              <a:gd name="connsiteX15" fmla="*/ 0 w 3886200"/>
              <a:gd name="connsiteY15" fmla="*/ 341119 h 990381"/>
              <a:gd name="connsiteX16" fmla="*/ 0 w 3886200"/>
              <a:gd name="connsiteY16" fmla="*/ 0 h 9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86200" h="990381">
                <a:moveTo>
                  <a:pt x="0" y="0"/>
                </a:moveTo>
                <a:lnTo>
                  <a:pt x="647700" y="0"/>
                </a:lnTo>
                <a:lnTo>
                  <a:pt x="647700" y="0"/>
                </a:lnTo>
                <a:lnTo>
                  <a:pt x="1619250" y="0"/>
                </a:lnTo>
                <a:lnTo>
                  <a:pt x="3886200" y="0"/>
                </a:lnTo>
                <a:lnTo>
                  <a:pt x="3886200" y="341119"/>
                </a:lnTo>
                <a:lnTo>
                  <a:pt x="3886200" y="341119"/>
                </a:lnTo>
                <a:lnTo>
                  <a:pt x="3886200" y="487313"/>
                </a:lnTo>
                <a:lnTo>
                  <a:pt x="3886200" y="584775"/>
                </a:lnTo>
                <a:lnTo>
                  <a:pt x="1619250" y="584775"/>
                </a:lnTo>
                <a:lnTo>
                  <a:pt x="1163217" y="990381"/>
                </a:lnTo>
                <a:lnTo>
                  <a:pt x="1340427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চিত্রটিতে প্রজাপতি কী করছে?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9627" y="685800"/>
            <a:ext cx="4267200" cy="71508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ও প্রাণীর নির্ভরশীলতা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7155" y="5090964"/>
            <a:ext cx="3506643" cy="5788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উদ্ভিদের পরাগায়ন ঘটায়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flipH="1" flipV="1">
            <a:off x="4130037" y="1745453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4320192" y="1631153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 flipV="1">
            <a:off x="3699855" y="252326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 flipV="1">
            <a:off x="4471898" y="179048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4392582" y="167618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5147655" y="251460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 flipV="1">
            <a:off x="4205892" y="1724672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 flipV="1">
            <a:off x="5220728" y="263756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 flipV="1">
            <a:off x="4553984" y="1781822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 flipV="1">
            <a:off x="4312917" y="173333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H="1" flipV="1">
            <a:off x="5216234" y="244879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 flipV="1">
            <a:off x="5191294" y="251460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 flipV="1">
            <a:off x="3768434" y="253192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 flipV="1">
            <a:off x="3649624" y="258907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 flipV="1">
            <a:off x="3578959" y="266527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 flipV="1">
            <a:off x="5275452" y="262890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17635" y="5097304"/>
            <a:ext cx="3336528" cy="5788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বংশবিস্তার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respi\AyopY2J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87" y="1676181"/>
            <a:ext cx="1714500" cy="25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User\Desktop\respi\AyopY2J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88303"/>
            <a:ext cx="1210887" cy="2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98168" y="695959"/>
            <a:ext cx="324878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মধু সংগ্রহ করছে?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5415" y="5127784"/>
            <a:ext cx="2540968" cy="5788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জীবন ধারণের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0657" y="511292"/>
            <a:ext cx="5607627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প্রজাপতি মধু সংগ্রহের পাশাপাশি উদ্ভিদের আর কী কী উপকার করে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26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643</Words>
  <Application>Microsoft Office PowerPoint</Application>
  <PresentationFormat>On-screen Show (4:3)</PresentationFormat>
  <Paragraphs>96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Science-6-Environment</dc:subject>
  <dc:creator>Afroza nasreen sultana</dc:creator>
  <cp:lastModifiedBy>SHABUJ</cp:lastModifiedBy>
  <cp:revision>214</cp:revision>
  <dcterms:created xsi:type="dcterms:W3CDTF">2006-08-16T00:00:00Z</dcterms:created>
  <dcterms:modified xsi:type="dcterms:W3CDTF">2019-12-30T17:57:07Z</dcterms:modified>
</cp:coreProperties>
</file>