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8" r:id="rId6"/>
    <p:sldId id="260" r:id="rId7"/>
    <p:sldId id="261" r:id="rId8"/>
    <p:sldId id="262" r:id="rId9"/>
    <p:sldId id="257" r:id="rId10"/>
    <p:sldId id="268" r:id="rId11"/>
    <p:sldId id="264" r:id="rId12"/>
    <p:sldId id="266" r:id="rId13"/>
    <p:sldId id="267" r:id="rId14"/>
    <p:sldId id="265" r:id="rId15"/>
    <p:sldId id="270" r:id="rId16"/>
    <p:sldId id="269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9B032E-2774-426C-BB50-E500F322F4ED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0FE7C0E-55F7-4438-BCBE-F2450E37DD82}">
      <dgm:prSet phldrT="[Text]" custT="1"/>
      <dgm:spPr>
        <a:solidFill>
          <a:srgbClr val="FF0000"/>
        </a:solidFill>
      </dgm:spPr>
      <dgm:t>
        <a:bodyPr/>
        <a:lstStyle/>
        <a:p>
          <a:r>
            <a:rPr lang="bn-IN" sz="9600" b="1" cap="none" spc="0" dirty="0" smtClean="0">
              <a:ln w="22225">
                <a:prstDash val="solid"/>
              </a:ln>
              <a:effectLst/>
            </a:rPr>
            <a:t>পদার্থ</a:t>
          </a:r>
          <a:endParaRPr lang="en-US" sz="9600" b="1" cap="none" spc="0" dirty="0">
            <a:ln w="22225">
              <a:prstDash val="solid"/>
            </a:ln>
            <a:effectLst/>
          </a:endParaRPr>
        </a:p>
      </dgm:t>
    </dgm:pt>
    <dgm:pt modelId="{D92EF324-9AC1-4616-AEFD-41B1B8F794FA}" type="parTrans" cxnId="{34E8F4C9-47ED-424F-98C6-206CE1392B08}">
      <dgm:prSet/>
      <dgm:spPr/>
      <dgm:t>
        <a:bodyPr/>
        <a:lstStyle/>
        <a:p>
          <a:endParaRPr lang="en-US"/>
        </a:p>
      </dgm:t>
    </dgm:pt>
    <dgm:pt modelId="{F931F205-C11B-43B2-98E6-6E8EE2F6C080}" type="sibTrans" cxnId="{34E8F4C9-47ED-424F-98C6-206CE1392B08}">
      <dgm:prSet/>
      <dgm:spPr/>
      <dgm:t>
        <a:bodyPr/>
        <a:lstStyle/>
        <a:p>
          <a:endParaRPr lang="en-US"/>
        </a:p>
      </dgm:t>
    </dgm:pt>
    <dgm:pt modelId="{F0E28426-901C-4CBB-AC5F-ACF1DEF735C1}">
      <dgm:prSet phldrT="[Text]"/>
      <dgm:spPr/>
      <dgm:t>
        <a:bodyPr/>
        <a:lstStyle/>
        <a:p>
          <a:r>
            <a:rPr lang="bn-I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কঠিন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44454C-B814-48B6-9314-E0C2DE544F76}" type="parTrans" cxnId="{CC69D78D-E003-4932-AAE1-B601BF4F5E67}">
      <dgm:prSet/>
      <dgm:spPr/>
      <dgm:t>
        <a:bodyPr/>
        <a:lstStyle/>
        <a:p>
          <a:endParaRPr lang="en-US"/>
        </a:p>
      </dgm:t>
    </dgm:pt>
    <dgm:pt modelId="{FEBACF69-9FD9-4BF9-8BC5-65BC5B33E1D0}" type="sibTrans" cxnId="{CC69D78D-E003-4932-AAE1-B601BF4F5E67}">
      <dgm:prSet/>
      <dgm:spPr/>
      <dgm:t>
        <a:bodyPr/>
        <a:lstStyle/>
        <a:p>
          <a:endParaRPr lang="en-US"/>
        </a:p>
      </dgm:t>
    </dgm:pt>
    <dgm:pt modelId="{3945B395-2731-4431-B438-DE1D710D27A1}">
      <dgm:prSet phldrT="[Text]"/>
      <dgm:spPr/>
      <dgm:t>
        <a:bodyPr/>
        <a:lstStyle/>
        <a:p>
          <a:r>
            <a:rPr lang="bn-IN" dirty="0" smtClean="0"/>
            <a:t>তরল</a:t>
          </a:r>
          <a:endParaRPr lang="en-US" dirty="0"/>
        </a:p>
      </dgm:t>
    </dgm:pt>
    <dgm:pt modelId="{B51AA730-7F79-4F2F-98D7-93A77606C77D}" type="parTrans" cxnId="{3E662C26-5775-4877-8E56-33F2DAA25347}">
      <dgm:prSet/>
      <dgm:spPr/>
      <dgm:t>
        <a:bodyPr/>
        <a:lstStyle/>
        <a:p>
          <a:endParaRPr lang="en-US"/>
        </a:p>
      </dgm:t>
    </dgm:pt>
    <dgm:pt modelId="{0120D37B-CC53-44C0-AFC1-CC513B58A916}" type="sibTrans" cxnId="{3E662C26-5775-4877-8E56-33F2DAA25347}">
      <dgm:prSet/>
      <dgm:spPr/>
      <dgm:t>
        <a:bodyPr/>
        <a:lstStyle/>
        <a:p>
          <a:endParaRPr lang="en-US"/>
        </a:p>
      </dgm:t>
    </dgm:pt>
    <dgm:pt modelId="{6E30AA17-2193-4822-98C4-0EC45F4BCE86}">
      <dgm:prSet phldrT="[Text]"/>
      <dgm:spPr/>
      <dgm:t>
        <a:bodyPr/>
        <a:lstStyle/>
        <a:p>
          <a:r>
            <a:rPr lang="bn-IN" dirty="0" smtClean="0"/>
            <a:t>গ্যাসীয়</a:t>
          </a:r>
          <a:endParaRPr lang="en-US" dirty="0"/>
        </a:p>
      </dgm:t>
    </dgm:pt>
    <dgm:pt modelId="{479602C3-DCEC-4896-B01F-D11E06D5C1BC}" type="parTrans" cxnId="{373D6181-464F-4C98-83F4-580B4B858F65}">
      <dgm:prSet/>
      <dgm:spPr/>
      <dgm:t>
        <a:bodyPr/>
        <a:lstStyle/>
        <a:p>
          <a:endParaRPr lang="en-US"/>
        </a:p>
      </dgm:t>
    </dgm:pt>
    <dgm:pt modelId="{8970F35A-6006-4AC2-9A7B-1180A05EBDE7}" type="sibTrans" cxnId="{373D6181-464F-4C98-83F4-580B4B858F65}">
      <dgm:prSet/>
      <dgm:spPr/>
      <dgm:t>
        <a:bodyPr/>
        <a:lstStyle/>
        <a:p>
          <a:endParaRPr lang="en-US"/>
        </a:p>
      </dgm:t>
    </dgm:pt>
    <dgm:pt modelId="{FE18570D-8096-4914-9EAB-F84BD3BFF5DB}" type="pres">
      <dgm:prSet presAssocID="{A69B032E-2774-426C-BB50-E500F322F4E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BC8683-58FD-4C81-BD69-27EE6E7A41EB}" type="pres">
      <dgm:prSet presAssocID="{10FE7C0E-55F7-4438-BCBE-F2450E37DD82}" presName="roof" presStyleLbl="dkBgShp" presStyleIdx="0" presStyleCnt="2" custLinFactNeighborY="-792"/>
      <dgm:spPr/>
      <dgm:t>
        <a:bodyPr/>
        <a:lstStyle/>
        <a:p>
          <a:endParaRPr lang="en-US"/>
        </a:p>
      </dgm:t>
    </dgm:pt>
    <dgm:pt modelId="{0B3B5A45-EBAD-4A4E-AFC6-621DF801E050}" type="pres">
      <dgm:prSet presAssocID="{10FE7C0E-55F7-4438-BCBE-F2450E37DD82}" presName="pillars" presStyleCnt="0"/>
      <dgm:spPr/>
    </dgm:pt>
    <dgm:pt modelId="{FCBAAC0E-D7F2-4C1E-A757-965885EE7735}" type="pres">
      <dgm:prSet presAssocID="{10FE7C0E-55F7-4438-BCBE-F2450E37DD8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EF449-533C-4546-B224-1256BBF4CE31}" type="pres">
      <dgm:prSet presAssocID="{3945B395-2731-4431-B438-DE1D710D27A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697D4A-98BF-4A5A-B2E2-36851C471107}" type="pres">
      <dgm:prSet presAssocID="{6E30AA17-2193-4822-98C4-0EC45F4BCE8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FEC9F-8DF4-4441-8E98-724812472492}" type="pres">
      <dgm:prSet presAssocID="{10FE7C0E-55F7-4438-BCBE-F2450E37DD82}" presName="base" presStyleLbl="dkBgShp" presStyleIdx="1" presStyleCnt="2"/>
      <dgm:spPr>
        <a:solidFill>
          <a:srgbClr val="FF0000"/>
        </a:solidFill>
      </dgm:spPr>
    </dgm:pt>
  </dgm:ptLst>
  <dgm:cxnLst>
    <dgm:cxn modelId="{CC69D78D-E003-4932-AAE1-B601BF4F5E67}" srcId="{10FE7C0E-55F7-4438-BCBE-F2450E37DD82}" destId="{F0E28426-901C-4CBB-AC5F-ACF1DEF735C1}" srcOrd="0" destOrd="0" parTransId="{0944454C-B814-48B6-9314-E0C2DE544F76}" sibTransId="{FEBACF69-9FD9-4BF9-8BC5-65BC5B33E1D0}"/>
    <dgm:cxn modelId="{12019F04-69AE-4E37-80DB-1407C81CA928}" type="presOf" srcId="{10FE7C0E-55F7-4438-BCBE-F2450E37DD82}" destId="{93BC8683-58FD-4C81-BD69-27EE6E7A41EB}" srcOrd="0" destOrd="0" presId="urn:microsoft.com/office/officeart/2005/8/layout/hList3"/>
    <dgm:cxn modelId="{0CE2F8C2-6C05-4E3B-BA69-F6FCA2F0B23E}" type="presOf" srcId="{A69B032E-2774-426C-BB50-E500F322F4ED}" destId="{FE18570D-8096-4914-9EAB-F84BD3BFF5DB}" srcOrd="0" destOrd="0" presId="urn:microsoft.com/office/officeart/2005/8/layout/hList3"/>
    <dgm:cxn modelId="{A5A84688-EB53-4791-B10F-76FD5732F49D}" type="presOf" srcId="{6E30AA17-2193-4822-98C4-0EC45F4BCE86}" destId="{8D697D4A-98BF-4A5A-B2E2-36851C471107}" srcOrd="0" destOrd="0" presId="urn:microsoft.com/office/officeart/2005/8/layout/hList3"/>
    <dgm:cxn modelId="{373D6181-464F-4C98-83F4-580B4B858F65}" srcId="{10FE7C0E-55F7-4438-BCBE-F2450E37DD82}" destId="{6E30AA17-2193-4822-98C4-0EC45F4BCE86}" srcOrd="2" destOrd="0" parTransId="{479602C3-DCEC-4896-B01F-D11E06D5C1BC}" sibTransId="{8970F35A-6006-4AC2-9A7B-1180A05EBDE7}"/>
    <dgm:cxn modelId="{3E662C26-5775-4877-8E56-33F2DAA25347}" srcId="{10FE7C0E-55F7-4438-BCBE-F2450E37DD82}" destId="{3945B395-2731-4431-B438-DE1D710D27A1}" srcOrd="1" destOrd="0" parTransId="{B51AA730-7F79-4F2F-98D7-93A77606C77D}" sibTransId="{0120D37B-CC53-44C0-AFC1-CC513B58A916}"/>
    <dgm:cxn modelId="{E5018A6B-9649-4E63-87BD-9A42DE4936CC}" type="presOf" srcId="{F0E28426-901C-4CBB-AC5F-ACF1DEF735C1}" destId="{FCBAAC0E-D7F2-4C1E-A757-965885EE7735}" srcOrd="0" destOrd="0" presId="urn:microsoft.com/office/officeart/2005/8/layout/hList3"/>
    <dgm:cxn modelId="{34E8F4C9-47ED-424F-98C6-206CE1392B08}" srcId="{A69B032E-2774-426C-BB50-E500F322F4ED}" destId="{10FE7C0E-55F7-4438-BCBE-F2450E37DD82}" srcOrd="0" destOrd="0" parTransId="{D92EF324-9AC1-4616-AEFD-41B1B8F794FA}" sibTransId="{F931F205-C11B-43B2-98E6-6E8EE2F6C080}"/>
    <dgm:cxn modelId="{9FE8E3D8-FBEB-4C6D-90E3-D5260973BAFF}" type="presOf" srcId="{3945B395-2731-4431-B438-DE1D710D27A1}" destId="{0C6EF449-533C-4546-B224-1256BBF4CE31}" srcOrd="0" destOrd="0" presId="urn:microsoft.com/office/officeart/2005/8/layout/hList3"/>
    <dgm:cxn modelId="{EA61E5A6-D686-4635-8F3A-B32BB94A7B68}" type="presParOf" srcId="{FE18570D-8096-4914-9EAB-F84BD3BFF5DB}" destId="{93BC8683-58FD-4C81-BD69-27EE6E7A41EB}" srcOrd="0" destOrd="0" presId="urn:microsoft.com/office/officeart/2005/8/layout/hList3"/>
    <dgm:cxn modelId="{96B63025-2ABB-4B3B-A25C-274646A04ACC}" type="presParOf" srcId="{FE18570D-8096-4914-9EAB-F84BD3BFF5DB}" destId="{0B3B5A45-EBAD-4A4E-AFC6-621DF801E050}" srcOrd="1" destOrd="0" presId="urn:microsoft.com/office/officeart/2005/8/layout/hList3"/>
    <dgm:cxn modelId="{75AF6788-585F-474E-ABB7-69FED9610126}" type="presParOf" srcId="{0B3B5A45-EBAD-4A4E-AFC6-621DF801E050}" destId="{FCBAAC0E-D7F2-4C1E-A757-965885EE7735}" srcOrd="0" destOrd="0" presId="urn:microsoft.com/office/officeart/2005/8/layout/hList3"/>
    <dgm:cxn modelId="{D16BBBE0-02DA-47BF-9BA2-D4AE8376A01B}" type="presParOf" srcId="{0B3B5A45-EBAD-4A4E-AFC6-621DF801E050}" destId="{0C6EF449-533C-4546-B224-1256BBF4CE31}" srcOrd="1" destOrd="0" presId="urn:microsoft.com/office/officeart/2005/8/layout/hList3"/>
    <dgm:cxn modelId="{0DFB8B9B-2552-4D96-91A9-78684BE61FFB}" type="presParOf" srcId="{0B3B5A45-EBAD-4A4E-AFC6-621DF801E050}" destId="{8D697D4A-98BF-4A5A-B2E2-36851C471107}" srcOrd="2" destOrd="0" presId="urn:microsoft.com/office/officeart/2005/8/layout/hList3"/>
    <dgm:cxn modelId="{19E0FE78-B855-47BC-8B13-BAA5599C34DA}" type="presParOf" srcId="{FE18570D-8096-4914-9EAB-F84BD3BFF5DB}" destId="{98EFEC9F-8DF4-4441-8E98-72481247249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C8683-58FD-4C81-BD69-27EE6E7A41EB}">
      <dsp:nvSpPr>
        <dsp:cNvPr id="0" name=""/>
        <dsp:cNvSpPr/>
      </dsp:nvSpPr>
      <dsp:spPr>
        <a:xfrm>
          <a:off x="0" y="0"/>
          <a:ext cx="10431888" cy="1097280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5760" tIns="365760" rIns="365760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9600" b="1" kern="1200" cap="none" spc="0" dirty="0" smtClean="0">
              <a:ln w="22225">
                <a:prstDash val="solid"/>
              </a:ln>
              <a:effectLst/>
            </a:rPr>
            <a:t>পদার্থ</a:t>
          </a:r>
          <a:endParaRPr lang="en-US" sz="9600" b="1" kern="1200" cap="none" spc="0" dirty="0">
            <a:ln w="22225">
              <a:prstDash val="solid"/>
            </a:ln>
            <a:effectLst/>
          </a:endParaRPr>
        </a:p>
      </dsp:txBody>
      <dsp:txXfrm>
        <a:off x="0" y="0"/>
        <a:ext cx="10431888" cy="1097280"/>
      </dsp:txXfrm>
    </dsp:sp>
    <dsp:sp modelId="{FCBAAC0E-D7F2-4C1E-A757-965885EE7735}">
      <dsp:nvSpPr>
        <dsp:cNvPr id="0" name=""/>
        <dsp:cNvSpPr/>
      </dsp:nvSpPr>
      <dsp:spPr>
        <a:xfrm>
          <a:off x="5093" y="1097280"/>
          <a:ext cx="3473900" cy="23042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কঠিন</a:t>
          </a:r>
          <a:endParaRPr lang="en-US" sz="6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93" y="1097280"/>
        <a:ext cx="3473900" cy="2304288"/>
      </dsp:txXfrm>
    </dsp:sp>
    <dsp:sp modelId="{0C6EF449-533C-4546-B224-1256BBF4CE31}">
      <dsp:nvSpPr>
        <dsp:cNvPr id="0" name=""/>
        <dsp:cNvSpPr/>
      </dsp:nvSpPr>
      <dsp:spPr>
        <a:xfrm>
          <a:off x="3478993" y="1097280"/>
          <a:ext cx="3473900" cy="2304288"/>
        </a:xfrm>
        <a:prstGeom prst="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kern="1200" dirty="0" smtClean="0"/>
            <a:t>তরল</a:t>
          </a:r>
          <a:endParaRPr lang="en-US" sz="6500" kern="1200" dirty="0"/>
        </a:p>
      </dsp:txBody>
      <dsp:txXfrm>
        <a:off x="3478993" y="1097280"/>
        <a:ext cx="3473900" cy="2304288"/>
      </dsp:txXfrm>
    </dsp:sp>
    <dsp:sp modelId="{8D697D4A-98BF-4A5A-B2E2-36851C471107}">
      <dsp:nvSpPr>
        <dsp:cNvPr id="0" name=""/>
        <dsp:cNvSpPr/>
      </dsp:nvSpPr>
      <dsp:spPr>
        <a:xfrm>
          <a:off x="6952894" y="1097280"/>
          <a:ext cx="3473900" cy="230428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kern="1200" dirty="0" smtClean="0"/>
            <a:t>গ্যাসীয়</a:t>
          </a:r>
          <a:endParaRPr lang="en-US" sz="6500" kern="1200" dirty="0"/>
        </a:p>
      </dsp:txBody>
      <dsp:txXfrm>
        <a:off x="6952894" y="1097280"/>
        <a:ext cx="3473900" cy="2304288"/>
      </dsp:txXfrm>
    </dsp:sp>
    <dsp:sp modelId="{98EFEC9F-8DF4-4441-8E98-724812472492}">
      <dsp:nvSpPr>
        <dsp:cNvPr id="0" name=""/>
        <dsp:cNvSpPr/>
      </dsp:nvSpPr>
      <dsp:spPr>
        <a:xfrm>
          <a:off x="0" y="3401568"/>
          <a:ext cx="10431888" cy="256032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6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3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0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1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2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0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6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5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1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4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8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9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1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6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2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8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3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9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4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1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1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3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3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5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1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4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1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5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4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8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8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5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3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5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6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7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262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32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12FB7-46BA-4819-83E2-29B5810B832C}" type="datetimeFigureOut">
              <a:rPr lang="en-US" smtClean="0"/>
              <a:t>23-Aug-19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02BDD-6C21-4281-8247-A9D68C0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15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519709" y="360608"/>
            <a:ext cx="9401576" cy="649739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 পাঠে স্বাগতম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936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8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3F3F"/>
                                      </p:to>
                                    </p:animClr>
                                    <p:animClr clrSpc="rgb" dir="cw">
                                      <p:cBhvr>
                                        <p:cTn id="7" dur="8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3F3F"/>
                                      </p:to>
                                    </p:animClr>
                                    <p:set>
                                      <p:cBhvr>
                                        <p:cTn id="8" dur="8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8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97738" y="5151545"/>
            <a:ext cx="2949262" cy="88864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</a:rPr>
              <a:t>গ্যাসীয় পদার্থ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Double Wave 5"/>
          <p:cNvSpPr/>
          <p:nvPr/>
        </p:nvSpPr>
        <p:spPr>
          <a:xfrm>
            <a:off x="4855334" y="1481073"/>
            <a:ext cx="6812927" cy="4772428"/>
          </a:xfrm>
          <a:prstGeom prst="doubleWav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</a:rPr>
              <a:t>নির্দিষ্ট আকার নেই ও আয়তন নেই ।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2800" b="1" dirty="0" smtClean="0">
                <a:solidFill>
                  <a:srgbClr val="0070C0"/>
                </a:solidFill>
              </a:rPr>
              <a:t>পাত্রের সবটা জুড়ে থাকে, তাই পাত্রভেদে এদের </a:t>
            </a:r>
            <a:r>
              <a:rPr lang="bn-IN" sz="2800" b="1" dirty="0">
                <a:solidFill>
                  <a:srgbClr val="0070C0"/>
                </a:solidFill>
              </a:rPr>
              <a:t>আয়তন</a:t>
            </a:r>
            <a:r>
              <a:rPr lang="bn-IN" sz="2800" b="1" dirty="0" smtClean="0">
                <a:solidFill>
                  <a:srgbClr val="0070C0"/>
                </a:solidFill>
              </a:rPr>
              <a:t> পরিবর্তন হয় 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4"/>
          <a:stretch/>
        </p:blipFill>
        <p:spPr>
          <a:xfrm>
            <a:off x="1060900" y="1339403"/>
            <a:ext cx="3008824" cy="333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5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65171" y="334851"/>
            <a:ext cx="5537915" cy="2176529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জোড়ায়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কাজ</a:t>
            </a:r>
            <a:endParaRPr lang="bn-IN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842053" y="3115381"/>
            <a:ext cx="8598420" cy="2846231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প্রত্যেক প্রকার পদার্থের দুইটি করে বৈশিষ্ট্য লিখ ।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ecagon 3"/>
          <p:cNvSpPr/>
          <p:nvPr/>
        </p:nvSpPr>
        <p:spPr>
          <a:xfrm>
            <a:off x="10005392" y="569843"/>
            <a:ext cx="1802296" cy="1789044"/>
          </a:xfrm>
          <a:prstGeom prst="decagon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সময়ঃ ৫মিনিট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80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337" y="760964"/>
            <a:ext cx="2560320" cy="15334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435" y="2606856"/>
            <a:ext cx="2560320" cy="18276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435" y="4746993"/>
            <a:ext cx="2560320" cy="1827672"/>
          </a:xfrm>
          <a:prstGeom prst="rect">
            <a:avLst/>
          </a:prstGeom>
        </p:spPr>
      </p:pic>
      <p:sp>
        <p:nvSpPr>
          <p:cNvPr id="6" name="Snip Diagonal Corner Rectangle 5"/>
          <p:cNvSpPr/>
          <p:nvPr/>
        </p:nvSpPr>
        <p:spPr>
          <a:xfrm>
            <a:off x="5520267" y="1083733"/>
            <a:ext cx="6671733" cy="5046134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bg1"/>
                </a:solidFill>
              </a:rPr>
              <a:t>পাশের বস্তু গুলির মতো আমাদের পৃথিবীতে অনেক শক্ত এবং নরম পদার্থ</a:t>
            </a:r>
            <a:r>
              <a:rPr lang="en-US" sz="4800" dirty="0">
                <a:solidFill>
                  <a:schemeClr val="bg1"/>
                </a:solidFill>
              </a:rPr>
              <a:t>ও</a:t>
            </a:r>
            <a:r>
              <a:rPr lang="bn-IN" sz="7200" dirty="0" smtClean="0">
                <a:solidFill>
                  <a:schemeClr val="bg1"/>
                </a:solidFill>
              </a:rPr>
              <a:t> বিদ্যমান।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9333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302" y="3335407"/>
            <a:ext cx="9766864" cy="3065393"/>
          </a:xfrm>
          <a:prstGeom prst="rect">
            <a:avLst/>
          </a:prstGeom>
        </p:spPr>
      </p:pic>
      <p:sp>
        <p:nvSpPr>
          <p:cNvPr id="3" name="Horizontal Scroll 2"/>
          <p:cNvSpPr/>
          <p:nvPr/>
        </p:nvSpPr>
        <p:spPr>
          <a:xfrm>
            <a:off x="2912533" y="0"/>
            <a:ext cx="5977466" cy="1518110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বাড়ির কাজ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54000" y="1743903"/>
            <a:ext cx="11938000" cy="1365710"/>
          </a:xfrm>
          <a:prstGeom prst="horizontalScrol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তোমার বাড়ি এবং বিদ্যালয়ের বিভিন্ন পদার্থের নাম দিয়ে ছকটি পূর্ণ কর ।</a:t>
            </a:r>
            <a:endParaRPr 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213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3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" t="-476" r="227" b="3304"/>
          <a:stretch/>
        </p:blipFill>
        <p:spPr>
          <a:xfrm>
            <a:off x="2587095" y="1508124"/>
            <a:ext cx="7458075" cy="34533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88770" y="18610"/>
            <a:ext cx="6756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 এপর্যন্তই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71760" y="4835081"/>
            <a:ext cx="834813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সবাইকে ধন্যবাদ</a:t>
            </a:r>
            <a:endParaRPr lang="en-US" sz="11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919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67427"/>
            <a:ext cx="10515600" cy="1325563"/>
          </a:xfrm>
          <a:prstGeom prst="ribb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 algn="ctr">
              <a:buNone/>
            </a:pPr>
            <a:endParaRPr lang="bn-IN" sz="5400" b="1" dirty="0" smtClean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5400" b="1" dirty="0" smtClean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জাহাঙ্গীর আলম</a:t>
            </a:r>
          </a:p>
          <a:p>
            <a:pPr marL="0" indent="0" algn="ctr">
              <a:buNone/>
            </a:pPr>
            <a:r>
              <a:rPr lang="bn-IN" sz="32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শিক্ষক(বিজ্ঞান)</a:t>
            </a:r>
          </a:p>
          <a:p>
            <a:pPr marL="0" indent="0" algn="ctr">
              <a:buNone/>
            </a:pPr>
            <a:r>
              <a:rPr lang="bn-IN" sz="3200" b="1" dirty="0" smtClean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কাদিরপুর এস. এম. নাথ উচ্চ বিদ্যালয়,</a:t>
            </a:r>
          </a:p>
          <a:p>
            <a:pPr marL="0" indent="0" algn="ctr">
              <a:buNone/>
            </a:pPr>
            <a:r>
              <a:rPr lang="bn-IN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অষ্টগ্রাম, কিশোরগঞ্জ ।</a:t>
            </a:r>
          </a:p>
          <a:p>
            <a:pPr marL="0" indent="0">
              <a:buNone/>
            </a:pPr>
            <a:endParaRPr lang="en-US" sz="4000" b="1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4172" y="1825625"/>
            <a:ext cx="4736205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endParaRPr lang="bn-IN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বিজ্ঞান,</a:t>
            </a:r>
          </a:p>
          <a:p>
            <a:pPr marL="0" indent="0" algn="ctr">
              <a:buNone/>
            </a:pP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৬ষ্ঠ শ্রেণি, সপ্তম অধ্যায় 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250" y="1979831"/>
            <a:ext cx="2395470" cy="283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6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236370" y="2421227"/>
            <a:ext cx="2833352" cy="1893195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loud Callout 3"/>
          <p:cNvSpPr/>
          <p:nvPr/>
        </p:nvSpPr>
        <p:spPr>
          <a:xfrm>
            <a:off x="6336405" y="2086376"/>
            <a:ext cx="3683358" cy="2047741"/>
          </a:xfrm>
          <a:prstGeom prst="cloud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232596" y="5061397"/>
            <a:ext cx="6207617" cy="1223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এগুলি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কিসের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ছবি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?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30448" y="5059249"/>
            <a:ext cx="6207617" cy="122349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এগুলি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সাধারণ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ভাবে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কী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নামে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পরিচিত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?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41181" y="5069983"/>
            <a:ext cx="6207617" cy="1223493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পদার্থ</a:t>
            </a:r>
            <a:endParaRPr 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0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2">
                <a:lumMod val="7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793101" y="1119673"/>
            <a:ext cx="10748865" cy="5206482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</a:rPr>
              <a:t>পদার্থের বৈশিষ্ট্য ও শ্রেণিবিন্যাস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1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পদার্থ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</a:t>
            </a:r>
            <a:r>
              <a:rPr lang="en-US" sz="2400" dirty="0" err="1" smtClean="0"/>
              <a:t>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জানতে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পারবো</a:t>
            </a:r>
            <a:r>
              <a:rPr lang="en-US" sz="2400" dirty="0" smtClean="0"/>
              <a:t> ।</a:t>
            </a:r>
            <a:endParaRPr lang="bn-IN" sz="2400" dirty="0"/>
          </a:p>
          <a:p>
            <a:r>
              <a:rPr lang="en-US" sz="2400" dirty="0" err="1" smtClean="0"/>
              <a:t>পদার্থের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শ্রেণিবিন্যাস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পারবো</a:t>
            </a:r>
            <a:r>
              <a:rPr lang="en-US" sz="2400" dirty="0" smtClean="0"/>
              <a:t> ।</a:t>
            </a:r>
            <a:endParaRPr lang="bn-IN" sz="2400" dirty="0" smtClean="0"/>
          </a:p>
          <a:p>
            <a:r>
              <a:rPr lang="bn-IN" sz="3600" dirty="0"/>
              <a:t>পদার্থের বিভিন্ন বৈশিষ্ট্য বর্ণনা করতে </a:t>
            </a:r>
            <a:r>
              <a:rPr lang="bn-IN" sz="3600" dirty="0" smtClean="0"/>
              <a:t>পা</a:t>
            </a:r>
            <a:r>
              <a:rPr lang="en-US" sz="2400" dirty="0" err="1" smtClean="0"/>
              <a:t>রবো</a:t>
            </a:r>
            <a:r>
              <a:rPr lang="bn-IN" sz="3600" dirty="0" smtClean="0"/>
              <a:t>।</a:t>
            </a:r>
            <a:endParaRPr lang="en-US" sz="24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7998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5A90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5A90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385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" t="2504" r="460" b="2954"/>
          <a:stretch/>
        </p:blipFill>
        <p:spPr>
          <a:xfrm>
            <a:off x="2930643" y="545555"/>
            <a:ext cx="8453534" cy="4180116"/>
          </a:xfrm>
          <a:prstGeom prst="rect">
            <a:avLst/>
          </a:prstGeom>
        </p:spPr>
      </p:pic>
      <p:sp>
        <p:nvSpPr>
          <p:cNvPr id="3" name="32-Point Star 2"/>
          <p:cNvSpPr/>
          <p:nvPr/>
        </p:nvSpPr>
        <p:spPr>
          <a:xfrm>
            <a:off x="-1" y="-1"/>
            <a:ext cx="3172691" cy="2466110"/>
          </a:xfrm>
          <a:prstGeom prst="star32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নিচের বস্তুগুলি ......</a:t>
            </a:r>
            <a:endParaRPr lang="en-US" sz="32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2-Point Star 3"/>
          <p:cNvSpPr/>
          <p:nvPr/>
        </p:nvSpPr>
        <p:spPr>
          <a:xfrm>
            <a:off x="652704" y="3539214"/>
            <a:ext cx="3948545" cy="3103418"/>
          </a:xfrm>
          <a:prstGeom prst="star3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স্থান দখল করে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32-Point Star 6"/>
          <p:cNvSpPr/>
          <p:nvPr/>
        </p:nvSpPr>
        <p:spPr>
          <a:xfrm>
            <a:off x="652700" y="3539214"/>
            <a:ext cx="3948545" cy="3103418"/>
          </a:xfrm>
          <a:prstGeom prst="star3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এদের ভর আছে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32-Point Star 9"/>
          <p:cNvSpPr/>
          <p:nvPr/>
        </p:nvSpPr>
        <p:spPr>
          <a:xfrm>
            <a:off x="652700" y="3528811"/>
            <a:ext cx="3948545" cy="3113821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/>
              <a:t>তাই এদের পদার্থ বলা হয়।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0882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Diagonal Corner Rectangle 2"/>
          <p:cNvSpPr/>
          <p:nvPr/>
        </p:nvSpPr>
        <p:spPr>
          <a:xfrm>
            <a:off x="1004552" y="283337"/>
            <a:ext cx="9852338" cy="1416676"/>
          </a:xfrm>
          <a:prstGeom prst="snip2Diag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solidFill>
                  <a:srgbClr val="FFFF00"/>
                </a:solidFill>
              </a:rPr>
              <a:t>পদার্থ অবস্থা ভেদে </a:t>
            </a:r>
            <a:r>
              <a:rPr lang="bn-IN" sz="7200" b="1" dirty="0" smtClean="0">
                <a:solidFill>
                  <a:srgbClr val="FFFF00"/>
                </a:solidFill>
              </a:rPr>
              <a:t>তিন </a:t>
            </a:r>
            <a:r>
              <a:rPr lang="bn-IN" sz="7200" b="1" dirty="0">
                <a:solidFill>
                  <a:srgbClr val="FFFF00"/>
                </a:solidFill>
              </a:rPr>
              <a:t>প্রকার</a:t>
            </a:r>
            <a:endParaRPr lang="en-US" sz="72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94928079"/>
              </p:ext>
            </p:extLst>
          </p:nvPr>
        </p:nvGraphicFramePr>
        <p:xfrm>
          <a:off x="772732" y="2408348"/>
          <a:ext cx="10431888" cy="3657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343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EFEC9F-8DF4-4441-8E98-724812472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98EFEC9F-8DF4-4441-8E98-7248124724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BC8683-58FD-4C81-BD69-27EE6E7A4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93BC8683-58FD-4C81-BD69-27EE6E7A41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BAAC0E-D7F2-4C1E-A757-965885EE7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FCBAAC0E-D7F2-4C1E-A757-965885EE77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6EF449-533C-4546-B224-1256BBF4C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0C6EF449-533C-4546-B224-1256BBF4C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697D4A-98BF-4A5A-B2E2-36851C471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8D697D4A-98BF-4A5A-B2E2-36851C4711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graphicEl>
                                              <a:dgm id="{98EFEC9F-8DF4-4441-8E98-724812472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graphicEl>
                                              <a:dgm id="{98EFEC9F-8DF4-4441-8E98-724812472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graphicEl>
                                              <a:dgm id="{93BC8683-58FD-4C81-BD69-27EE6E7A4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graphicEl>
                                              <a:dgm id="{93BC8683-58FD-4C81-BD69-27EE6E7A4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FCBAAC0E-D7F2-4C1E-A757-965885EE7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FCBAAC0E-D7F2-4C1E-A757-965885EE7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graphicEl>
                                              <a:dgm id="{0C6EF449-533C-4546-B224-1256BBF4C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graphicEl>
                                              <a:dgm id="{0C6EF449-533C-4546-B224-1256BBF4C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graphicEl>
                                              <a:dgm id="{8D697D4A-98BF-4A5A-B2E2-36851C471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graphicEl>
                                              <a:dgm id="{8D697D4A-98BF-4A5A-B2E2-36851C471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/>
        </p:bldSub>
      </p:bldGraphic>
      <p:bldGraphic spid="2" grpId="1">
        <p:bldSub>
          <a:bldDgm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6" y="2085572"/>
            <a:ext cx="4353060" cy="273963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622739" y="4829576"/>
            <a:ext cx="2949262" cy="88864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</a:rPr>
              <a:t>কঠিন পদার্থ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Double Wave 5"/>
          <p:cNvSpPr/>
          <p:nvPr/>
        </p:nvSpPr>
        <p:spPr>
          <a:xfrm>
            <a:off x="6091706" y="991674"/>
            <a:ext cx="6001555" cy="4772428"/>
          </a:xfrm>
          <a:prstGeom prst="double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</a:rPr>
              <a:t>নির্দিষ্ট আকার ও আয়তন আছে ।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2800" b="1" dirty="0" smtClean="0">
                <a:solidFill>
                  <a:srgbClr val="00B050"/>
                </a:solidFill>
              </a:rPr>
              <a:t>আকার ও আয়তন সহজে পরিবর্তন করা যায়না ।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2800" b="1" dirty="0">
                <a:solidFill>
                  <a:srgbClr val="002060"/>
                </a:solidFill>
              </a:rPr>
              <a:t>যথেষ্ট দৃঢ়তা বিদ্যমান ( ব্যতিক্রমঃ সরিষা দানা, ভাত, কলা ইত্যাদি)।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5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97738" y="5151545"/>
            <a:ext cx="2949262" cy="88864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</a:rPr>
              <a:t>তরল পদার্থ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Double Wave 5"/>
          <p:cNvSpPr/>
          <p:nvPr/>
        </p:nvSpPr>
        <p:spPr>
          <a:xfrm>
            <a:off x="4855334" y="1481073"/>
            <a:ext cx="6812927" cy="4772428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</a:rPr>
              <a:t>নির্দিষ্ট আকার নেই, তবে আয়তন আছে ।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2800" b="1" dirty="0" smtClean="0">
                <a:solidFill>
                  <a:srgbClr val="0070C0"/>
                </a:solidFill>
              </a:rPr>
              <a:t>পাত্রভেদে আকার পরিবর্তন হয়, কিন্তু আয়তন একই থাকে ।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2800" b="1" dirty="0" smtClean="0">
                <a:solidFill>
                  <a:srgbClr val="002060"/>
                </a:solidFill>
              </a:rPr>
              <a:t>তরল পদার্থের দৃঢ়তা নেই ।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85" y="1677222"/>
            <a:ext cx="2812520" cy="325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5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213</Words>
  <Application>Microsoft Office PowerPoint</Application>
  <PresentationFormat>Widescreen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1_Office Theme</vt:lpstr>
      <vt:lpstr>2_Office Theme</vt:lpstr>
      <vt:lpstr>3_Office Theme</vt:lpstr>
      <vt:lpstr>PowerPoint Presentation</vt:lpstr>
      <vt:lpstr>পরিচিতি</vt:lpstr>
      <vt:lpstr>PowerPoint Presentation</vt:lpstr>
      <vt:lpstr>PowerPoint Presentation</vt:lpstr>
      <vt:lpstr>এই পাঠ শেষে …….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kadirpur s m nath high school Austrgram</dc:creator>
  <cp:lastModifiedBy>kadirpur s m nath high school Austrgram</cp:lastModifiedBy>
  <cp:revision>54</cp:revision>
  <dcterms:created xsi:type="dcterms:W3CDTF">2019-08-20T08:45:32Z</dcterms:created>
  <dcterms:modified xsi:type="dcterms:W3CDTF">2019-08-23T13:38:49Z</dcterms:modified>
</cp:coreProperties>
</file>