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45D-C028-4EB0-B067-ED69155B7E0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620-F35F-490E-AC04-C748FA1D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45D-C028-4EB0-B067-ED69155B7E0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620-F35F-490E-AC04-C748FA1D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45D-C028-4EB0-B067-ED69155B7E0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620-F35F-490E-AC04-C748FA1D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45D-C028-4EB0-B067-ED69155B7E0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620-F35F-490E-AC04-C748FA1D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45D-C028-4EB0-B067-ED69155B7E0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620-F35F-490E-AC04-C748FA1D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45D-C028-4EB0-B067-ED69155B7E0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620-F35F-490E-AC04-C748FA1D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45D-C028-4EB0-B067-ED69155B7E0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620-F35F-490E-AC04-C748FA1D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45D-C028-4EB0-B067-ED69155B7E0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620-F35F-490E-AC04-C748FA1D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45D-C028-4EB0-B067-ED69155B7E0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620-F35F-490E-AC04-C748FA1D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45D-C028-4EB0-B067-ED69155B7E0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620-F35F-490E-AC04-C748FA1D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E45D-C028-4EB0-B067-ED69155B7E0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620-F35F-490E-AC04-C748FA1D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EE45D-C028-4EB0-B067-ED69155B7E0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63620-F35F-490E-AC04-C748FA1D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886200"/>
            <a:ext cx="7543800" cy="12390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1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1143000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671" y="2310209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নব-বর্ষের</a:t>
            </a:r>
            <a:r>
              <a:rPr lang="en-US" sz="9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4369" y="609600"/>
            <a:ext cx="457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905000"/>
            <a:ext cx="769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সম্পূর্ন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104" y="2819400"/>
            <a:ext cx="7868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সত্তা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সম্পূর্ন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বিশিষ্ট্য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বস্তুতে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6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9970" y="381000"/>
            <a:ext cx="5635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373" y="1676400"/>
            <a:ext cx="7491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ভাঙন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980" y="2990503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87833" y="2990503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H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1686" y="2990503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H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5540" y="2990503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H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9392" y="2990503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H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8150" y="2988355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O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4343" y="2988355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O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0537" y="2988355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O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6730" y="2988355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O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6" name="Cross 15"/>
          <p:cNvSpPr/>
          <p:nvPr/>
        </p:nvSpPr>
        <p:spPr>
          <a:xfrm>
            <a:off x="2820473" y="3121440"/>
            <a:ext cx="234222" cy="270456"/>
          </a:xfrm>
          <a:prstGeom prst="plus">
            <a:avLst>
              <a:gd name="adj" fmla="val 378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054695" y="5313884"/>
            <a:ext cx="502277" cy="352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5534" y="2810095"/>
            <a:ext cx="5201529" cy="886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83041" y="2875449"/>
            <a:ext cx="952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</a:t>
            </a:r>
            <a:r>
              <a:rPr lang="en-US" sz="4000" b="1" dirty="0" smtClean="0">
                <a:solidFill>
                  <a:srgbClr val="FFC000"/>
                </a:solidFill>
              </a:rPr>
              <a:t>H</a:t>
            </a:r>
            <a:r>
              <a:rPr lang="en-US" sz="4000" b="1" baseline="-25000" dirty="0" smtClean="0"/>
              <a:t>4</a:t>
            </a:r>
            <a:endParaRPr lang="en-US" sz="4000" b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895050" y="2875449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</a:t>
            </a:r>
            <a:r>
              <a:rPr lang="en-US" sz="4000" b="1" dirty="0" smtClean="0">
                <a:solidFill>
                  <a:srgbClr val="00B050"/>
                </a:solidFill>
              </a:rPr>
              <a:t>O</a:t>
            </a:r>
            <a:r>
              <a:rPr lang="en-US" sz="4000" b="1" baseline="-25000" dirty="0" smtClean="0"/>
              <a:t>2</a:t>
            </a:r>
            <a:endParaRPr lang="en-US" sz="4000" b="1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3784870" y="5105176"/>
            <a:ext cx="5343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4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/>
              <a:t> + 2H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O +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866" y="5085685"/>
            <a:ext cx="21387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CH</a:t>
            </a:r>
            <a:r>
              <a:rPr lang="en-US" sz="4400" b="1" baseline="-25000" dirty="0"/>
              <a:t>4</a:t>
            </a:r>
            <a:r>
              <a:rPr lang="en-US" sz="4400" b="1" dirty="0" smtClean="0"/>
              <a:t> + O</a:t>
            </a:r>
            <a:r>
              <a:rPr lang="en-US" sz="4400" b="1" baseline="-25000" dirty="0" smtClean="0"/>
              <a:t>2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4766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54141 0.142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70" y="710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2.59259E-6 L 0.26497 0.1428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4" y="713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9063 0.142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713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2.59259E-6 L 0.35091 0.1428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9" y="713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2.59259E-6 L 0.31576 0.142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713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64558 0.142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9" y="710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0.62135 0.14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68" y="710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59519 0.142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3" y="710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4.07407E-6 L 0.56576 0.1421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46" y="710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0.38373 0.138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80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8" grpId="0" animBg="1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89000"/>
            <a:ext cx="9144000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একমূখী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            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CaO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3		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CaO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+ CO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</a:t>
            </a:r>
          </a:p>
          <a:p>
            <a:endParaRPr lang="en-US" sz="3200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উভমূখী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 smtClean="0"/>
              <a:t>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/>
              <a:t>- </a:t>
            </a:r>
            <a:r>
              <a:rPr lang="en-US" sz="2400" dirty="0" smtClean="0">
                <a:latin typeface="Arial Rounded MT Bold" panose="020F0704030504030204" pitchFamily="34" charset="0"/>
              </a:rPr>
              <a:t>C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2400" dirty="0" smtClean="0">
                <a:latin typeface="Arial Rounded MT Bold" panose="020F0704030504030204" pitchFamily="34" charset="0"/>
              </a:rPr>
              <a:t>H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5</a:t>
            </a:r>
            <a:r>
              <a:rPr lang="en-US" sz="2400" dirty="0" smtClean="0">
                <a:latin typeface="Arial Rounded MT Bold" panose="020F0704030504030204" pitchFamily="34" charset="0"/>
              </a:rPr>
              <a:t>OH   </a:t>
            </a:r>
            <a:r>
              <a:rPr lang="en-US" sz="2400" dirty="0" smtClean="0">
                <a:latin typeface="Arial Rounded MT Bold" panose="020F0704030504030204" pitchFamily="34" charset="0"/>
              </a:rPr>
              <a:t>+ </a:t>
            </a:r>
            <a:r>
              <a:rPr lang="en-US" sz="2400" dirty="0" smtClean="0">
                <a:latin typeface="Arial Rounded MT Bold" panose="020F0704030504030204" pitchFamily="34" charset="0"/>
              </a:rPr>
              <a:t>  CH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3</a:t>
            </a:r>
            <a:r>
              <a:rPr lang="en-US" sz="2400" dirty="0" smtClean="0">
                <a:latin typeface="Arial Rounded MT Bold" panose="020F0704030504030204" pitchFamily="34" charset="0"/>
              </a:rPr>
              <a:t>COOH        </a:t>
            </a:r>
            <a:r>
              <a:rPr lang="en-US" sz="2400" dirty="0" smtClean="0">
                <a:latin typeface="Arial Rounded MT Bold" panose="020F0704030504030204" pitchFamily="34" charset="0"/>
              </a:rPr>
              <a:t>	CH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3</a:t>
            </a:r>
            <a:r>
              <a:rPr lang="en-US" sz="2400" dirty="0" smtClean="0">
                <a:latin typeface="Arial Rounded MT Bold" panose="020F0704030504030204" pitchFamily="34" charset="0"/>
              </a:rPr>
              <a:t>COOC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2400" dirty="0" smtClean="0">
                <a:latin typeface="Arial Rounded MT Bold" panose="020F0704030504030204" pitchFamily="34" charset="0"/>
              </a:rPr>
              <a:t>H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5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</a:rPr>
              <a:t> +   </a:t>
            </a:r>
            <a:r>
              <a:rPr lang="en-US" sz="2400" dirty="0" smtClean="0">
                <a:latin typeface="Arial Rounded MT Bold" panose="020F0704030504030204" pitchFamily="34" charset="0"/>
              </a:rPr>
              <a:t>H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2400" dirty="0" smtClean="0">
                <a:latin typeface="Arial Rounded MT Bold" panose="020F0704030504030204" pitchFamily="34" charset="0"/>
              </a:rPr>
              <a:t>O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39569" y="3429000"/>
            <a:ext cx="87548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Group 10"/>
          <p:cNvGrpSpPr/>
          <p:nvPr/>
        </p:nvGrpSpPr>
        <p:grpSpPr>
          <a:xfrm>
            <a:off x="4769380" y="4902320"/>
            <a:ext cx="568040" cy="375225"/>
            <a:chOff x="3852153" y="992223"/>
            <a:chExt cx="2058354" cy="525293"/>
          </a:xfrm>
        </p:grpSpPr>
        <p:grpSp>
          <p:nvGrpSpPr>
            <p:cNvPr id="3" name="Group 11"/>
            <p:cNvGrpSpPr/>
            <p:nvPr/>
          </p:nvGrpSpPr>
          <p:grpSpPr>
            <a:xfrm>
              <a:off x="3852153" y="1322963"/>
              <a:ext cx="2023353" cy="194553"/>
              <a:chOff x="3852153" y="1381328"/>
              <a:chExt cx="2023353" cy="194553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852153" y="1381328"/>
                <a:ext cx="202335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5680953" y="1381328"/>
                <a:ext cx="194553" cy="19455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2"/>
            <p:cNvGrpSpPr/>
            <p:nvPr/>
          </p:nvGrpSpPr>
          <p:grpSpPr>
            <a:xfrm rot="10800000">
              <a:off x="3852153" y="992223"/>
              <a:ext cx="2058354" cy="194553"/>
              <a:chOff x="3817152" y="1381328"/>
              <a:chExt cx="2058354" cy="194553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817152" y="1381328"/>
                <a:ext cx="202335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680953" y="1381328"/>
                <a:ext cx="194553" cy="19455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Rounded Rectangle 12"/>
          <p:cNvSpPr/>
          <p:nvPr/>
        </p:nvSpPr>
        <p:spPr>
          <a:xfrm>
            <a:off x="1267952" y="304800"/>
            <a:ext cx="6961952" cy="738660"/>
          </a:xfrm>
          <a:prstGeom prst="roundRect">
            <a:avLst/>
          </a:prstGeom>
          <a:gradFill flip="none" rotWithShape="1">
            <a:gsLst>
              <a:gs pos="10000">
                <a:srgbClr val="FF0000"/>
              </a:gs>
              <a:gs pos="65000">
                <a:schemeClr val="accent4">
                  <a:lumMod val="97000"/>
                  <a:lumOff val="3000"/>
                </a:schemeClr>
              </a:gs>
              <a:gs pos="100000">
                <a:srgbClr val="FFFF00"/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792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7460"/>
            <a:ext cx="9144000" cy="485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তাপোৎপাদী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N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  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  +   3H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		</a:t>
            </a:r>
            <a:r>
              <a:rPr lang="en-US" sz="3200" dirty="0">
                <a:latin typeface="Arial Rounded MT Bold" panose="020F07040305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2NH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3 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+     92 </a:t>
            </a:r>
            <a:r>
              <a:rPr lang="en-US" sz="3200" dirty="0" err="1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kj</a:t>
            </a:r>
            <a:endParaRPr lang="en-US" sz="3200" baseline="-25000" dirty="0">
              <a:latin typeface="Arial Rounded MT Bold" panose="020F0704030504030204" pitchFamily="34" charset="0"/>
              <a:cs typeface="NikoshBAN" panose="02000000000000000000" pitchFamily="2" charset="0"/>
            </a:endParaRPr>
          </a:p>
          <a:p>
            <a:endParaRPr lang="en-US" sz="32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তাপহারী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তাপশোষী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/>
              <a:t>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/>
              <a:t>- </a:t>
            </a:r>
            <a:r>
              <a:rPr lang="en-US" sz="3200" dirty="0" smtClean="0"/>
              <a:t>	</a:t>
            </a:r>
            <a:r>
              <a:rPr lang="en-US" sz="3200" dirty="0" smtClean="0">
                <a:latin typeface="Arial Rounded MT Bold" panose="020F0704030504030204" pitchFamily="34" charset="0"/>
              </a:rPr>
              <a:t>N</a:t>
            </a:r>
            <a:r>
              <a:rPr lang="en-US" sz="3200" baseline="-25000" dirty="0" smtClean="0">
                <a:latin typeface="Arial Rounded MT Bold" panose="020F0704030504030204" pitchFamily="34" charset="0"/>
              </a:rPr>
              <a:t>2 </a:t>
            </a:r>
            <a:r>
              <a:rPr lang="en-US" sz="3200" baseline="-250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</a:rPr>
              <a:t>+  O</a:t>
            </a:r>
            <a:r>
              <a:rPr lang="en-US" sz="32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3200" dirty="0" smtClean="0">
                <a:latin typeface="Arial Rounded MT Bold" panose="020F0704030504030204" pitchFamily="34" charset="0"/>
              </a:rPr>
              <a:t>  +  180kj</a:t>
            </a:r>
            <a:r>
              <a:rPr lang="en-US" sz="3200" dirty="0" smtClean="0">
                <a:latin typeface="Arial Rounded MT Bold" panose="020F0704030504030204" pitchFamily="34" charset="0"/>
              </a:rPr>
              <a:t>		</a:t>
            </a:r>
            <a:r>
              <a:rPr lang="en-US" sz="3200" dirty="0">
                <a:latin typeface="Arial Rounded MT Bold" panose="020F0704030504030204" pitchFamily="34" charset="0"/>
              </a:rPr>
              <a:t>	</a:t>
            </a:r>
            <a:r>
              <a:rPr lang="en-US" sz="3200" dirty="0" smtClean="0">
                <a:latin typeface="Arial Rounded MT Bold" panose="020F0704030504030204" pitchFamily="34" charset="0"/>
              </a:rPr>
              <a:t>2NO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4941827" y="3902277"/>
            <a:ext cx="568040" cy="375225"/>
            <a:chOff x="3852153" y="992223"/>
            <a:chExt cx="2058354" cy="525293"/>
          </a:xfrm>
        </p:grpSpPr>
        <p:grpSp>
          <p:nvGrpSpPr>
            <p:cNvPr id="5" name="Group 13"/>
            <p:cNvGrpSpPr/>
            <p:nvPr/>
          </p:nvGrpSpPr>
          <p:grpSpPr>
            <a:xfrm>
              <a:off x="3852153" y="1322963"/>
              <a:ext cx="2023353" cy="194553"/>
              <a:chOff x="3852153" y="1381328"/>
              <a:chExt cx="2023353" cy="194553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852153" y="1381328"/>
                <a:ext cx="202335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5680953" y="1381328"/>
                <a:ext cx="194553" cy="19455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4"/>
            <p:cNvGrpSpPr/>
            <p:nvPr/>
          </p:nvGrpSpPr>
          <p:grpSpPr>
            <a:xfrm rot="10800000">
              <a:off x="3852153" y="992223"/>
              <a:ext cx="2058354" cy="194553"/>
              <a:chOff x="3817152" y="1381328"/>
              <a:chExt cx="2058354" cy="194553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817152" y="1381328"/>
                <a:ext cx="202335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5680953" y="1381328"/>
                <a:ext cx="194553" cy="19455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/>
        </p:nvSpPr>
        <p:spPr>
          <a:xfrm>
            <a:off x="2057400" y="4270821"/>
            <a:ext cx="98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4270822"/>
            <a:ext cx="98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9866" y="4277502"/>
            <a:ext cx="111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এ্যামোনিয়া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5104" y="44093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0739" y="3494038"/>
            <a:ext cx="50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Fe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23"/>
          <p:cNvGrpSpPr/>
          <p:nvPr/>
        </p:nvGrpSpPr>
        <p:grpSpPr>
          <a:xfrm>
            <a:off x="6045124" y="5636215"/>
            <a:ext cx="568040" cy="375225"/>
            <a:chOff x="3852153" y="992223"/>
            <a:chExt cx="2058354" cy="525293"/>
          </a:xfrm>
        </p:grpSpPr>
        <p:grpSp>
          <p:nvGrpSpPr>
            <p:cNvPr id="8" name="Group 24"/>
            <p:cNvGrpSpPr/>
            <p:nvPr/>
          </p:nvGrpSpPr>
          <p:grpSpPr>
            <a:xfrm>
              <a:off x="3852153" y="1322963"/>
              <a:ext cx="2023353" cy="194553"/>
              <a:chOff x="3852153" y="1381328"/>
              <a:chExt cx="2023353" cy="19455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3852153" y="1381328"/>
                <a:ext cx="202335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5680953" y="1381328"/>
                <a:ext cx="194553" cy="19455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/>
            <p:cNvGrpSpPr/>
            <p:nvPr/>
          </p:nvGrpSpPr>
          <p:grpSpPr>
            <a:xfrm rot="10800000">
              <a:off x="3852153" y="992223"/>
              <a:ext cx="2058354" cy="194553"/>
              <a:chOff x="3817152" y="1381328"/>
              <a:chExt cx="2058354" cy="19455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817152" y="1381328"/>
                <a:ext cx="202335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5680953" y="1381328"/>
                <a:ext cx="194553" cy="19455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ounded Rectangle 30"/>
          <p:cNvSpPr/>
          <p:nvPr/>
        </p:nvSpPr>
        <p:spPr>
          <a:xfrm>
            <a:off x="1267952" y="304800"/>
            <a:ext cx="6961952" cy="738660"/>
          </a:xfrm>
          <a:prstGeom prst="roundRect">
            <a:avLst/>
          </a:prstGeom>
          <a:gradFill flip="none" rotWithShape="1">
            <a:gsLst>
              <a:gs pos="10000">
                <a:srgbClr val="FF0000"/>
              </a:gs>
              <a:gs pos="65000">
                <a:schemeClr val="accent4">
                  <a:lumMod val="97000"/>
                  <a:lumOff val="3000"/>
                </a:schemeClr>
              </a:gs>
              <a:gs pos="100000">
                <a:srgbClr val="FFFF00"/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9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0" grpId="0"/>
      <p:bldP spid="21" grpId="0"/>
      <p:bldP spid="22" grpId="0"/>
      <p:bldP spid="23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752" y="1219200"/>
            <a:ext cx="841312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রেডক্স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Red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uction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Ox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idation 	</a:t>
            </a:r>
            <a:r>
              <a:rPr lang="en-US" sz="2800" dirty="0" smtClean="0">
                <a:latin typeface="NikoshBAN" panose="02000000000000000000" pitchFamily="2" charset="0"/>
                <a:ea typeface="Cambria Math"/>
                <a:cs typeface="NikoshBAN" panose="02000000000000000000" pitchFamily="2" charset="0"/>
              </a:rPr>
              <a:t>→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Redox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বিক্রিয়কসমূহের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  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N</a:t>
            </a:r>
            <a:r>
              <a:rPr lang="en-US" sz="28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 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+  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3H</a:t>
            </a:r>
            <a:r>
              <a:rPr lang="en-US" sz="28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     </a:t>
            </a:r>
            <a:r>
              <a:rPr lang="en-US" sz="4800" baseline="-25000" dirty="0" smtClean="0">
                <a:latin typeface="Cambria Math"/>
                <a:ea typeface="Cambria Math"/>
                <a:cs typeface="NikoshBAN" panose="02000000000000000000" pitchFamily="2" charset="0"/>
              </a:rPr>
              <a:t>⇆</a:t>
            </a:r>
            <a:r>
              <a:rPr lang="en-US" sz="48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</a:t>
            </a:r>
            <a:r>
              <a:rPr lang="en-US" sz="28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    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2NH</a:t>
            </a:r>
            <a:r>
              <a:rPr lang="en-US" sz="28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3  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  </a:t>
            </a:r>
            <a:r>
              <a:rPr lang="en-US" sz="2800" dirty="0">
                <a:latin typeface="Arial Rounded MT Bold" panose="020F0704030504030204" pitchFamily="34" charset="0"/>
                <a:cs typeface="NikoshBAN" panose="02000000000000000000" pitchFamily="2" charset="0"/>
              </a:rPr>
              <a:t>+  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92 </a:t>
            </a:r>
            <a:r>
              <a:rPr lang="en-US" sz="2800" dirty="0" err="1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kj</a:t>
            </a:r>
            <a:endParaRPr lang="en-US" sz="2800" baseline="-25000" dirty="0">
              <a:latin typeface="Arial Rounded MT Bold" panose="020F0704030504030204" pitchFamily="34" charset="0"/>
              <a:cs typeface="NikoshBAN" panose="02000000000000000000" pitchFamily="2" charset="0"/>
            </a:endParaRPr>
          </a:p>
          <a:p>
            <a:r>
              <a:rPr lang="en-US" sz="8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রেডক্স</a:t>
            </a:r>
            <a:r>
              <a:rPr lang="en-US" sz="2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2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2FeCl</a:t>
            </a:r>
            <a:r>
              <a:rPr lang="en-US" sz="28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+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Cl</a:t>
            </a:r>
            <a:r>
              <a:rPr lang="en-US" sz="28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</a:t>
            </a:r>
            <a:r>
              <a:rPr lang="en-US" sz="2800" dirty="0">
                <a:latin typeface="Arial Rounded MT Bold" panose="020F07040305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     </a:t>
            </a:r>
            <a:r>
              <a:rPr lang="en-US" sz="2800" dirty="0" smtClean="0">
                <a:latin typeface="Cambria Math"/>
                <a:ea typeface="Cambria Math"/>
                <a:cs typeface="NikoshBAN" panose="02000000000000000000" pitchFamily="2" charset="0"/>
              </a:rPr>
              <a:t>→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	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FeCl</a:t>
            </a:r>
            <a:r>
              <a:rPr lang="en-US" sz="28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3</a:t>
            </a:r>
            <a:endParaRPr lang="en-US" sz="2800" baseline="-25000" dirty="0" smtClean="0">
              <a:latin typeface="Arial Rounded MT Bold" panose="020F0704030504030204" pitchFamily="34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PCl</a:t>
            </a:r>
            <a:r>
              <a:rPr lang="en-US" sz="28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5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Cambria Math"/>
                <a:ea typeface="Cambria Math"/>
                <a:cs typeface="NikoshBAN" panose="02000000000000000000" pitchFamily="2" charset="0"/>
              </a:rPr>
              <a:t>→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	PCl</a:t>
            </a:r>
            <a:r>
              <a:rPr lang="en-US" sz="28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3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 + Cl</a:t>
            </a:r>
            <a:r>
              <a:rPr lang="en-US" sz="28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	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Zn + H</a:t>
            </a:r>
            <a:r>
              <a:rPr lang="en-US" sz="28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SO</a:t>
            </a:r>
            <a:r>
              <a:rPr lang="en-US" sz="28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4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Cambria Math"/>
                <a:ea typeface="Cambria Math"/>
                <a:cs typeface="NikoshBAN" panose="02000000000000000000" pitchFamily="2" charset="0"/>
              </a:rPr>
              <a:t>→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ZnSO</a:t>
            </a:r>
            <a:r>
              <a:rPr lang="en-US" sz="28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4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+ H</a:t>
            </a:r>
            <a:r>
              <a:rPr lang="en-US" sz="28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</a:t>
            </a:r>
            <a:endParaRPr lang="en-US" sz="2800" baseline="-25000" dirty="0">
              <a:latin typeface="Arial Rounded MT Bold" panose="020F0704030504030204" pitchFamily="34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দহন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2Mg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+ O</a:t>
            </a:r>
            <a:r>
              <a:rPr lang="en-US" sz="28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Cambria Math"/>
                <a:ea typeface="Cambria Math"/>
                <a:cs typeface="NikoshBAN" panose="02000000000000000000" pitchFamily="2" charset="0"/>
              </a:rPr>
              <a:t>→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	2MgO + </a:t>
            </a:r>
            <a:r>
              <a:rPr lang="en-US" sz="2800" dirty="0" err="1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তাপ</a:t>
            </a:r>
            <a:endParaRPr lang="en-US" sz="1600" dirty="0" smtClean="0">
              <a:latin typeface="Arial Rounded MT Bold" panose="020F0704030504030204" pitchFamily="34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67952" y="304800"/>
            <a:ext cx="6961952" cy="738660"/>
          </a:xfrm>
          <a:prstGeom prst="roundRect">
            <a:avLst/>
          </a:prstGeom>
          <a:gradFill flip="none" rotWithShape="1">
            <a:gsLst>
              <a:gs pos="10000">
                <a:srgbClr val="FF0000"/>
              </a:gs>
              <a:gs pos="65000">
                <a:schemeClr val="accent4">
                  <a:lumMod val="97000"/>
                  <a:lumOff val="3000"/>
                </a:schemeClr>
              </a:gs>
              <a:gs pos="100000">
                <a:srgbClr val="FFFF00"/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56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14214"/>
            <a:ext cx="9143999" cy="442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ননরেডক্স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	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ননরেডক্স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প্রশমন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HCl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atin typeface="Arial Rounded MT Bold" panose="020F0704030504030204" pitchFamily="34" charset="0"/>
                <a:cs typeface="NikoshBAN" panose="02000000000000000000" pitchFamily="2" charset="0"/>
              </a:rPr>
              <a:t>+ </a:t>
            </a:r>
            <a:r>
              <a:rPr lang="en-US" sz="3200" dirty="0" err="1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NaOH</a:t>
            </a:r>
            <a:r>
              <a:rPr lang="en-US" sz="3200" dirty="0">
                <a:latin typeface="Arial Rounded MT Bold" panose="020F0704030504030204" pitchFamily="34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Cambria Math"/>
                <a:ea typeface="Cambria Math"/>
                <a:cs typeface="NikoshBAN" panose="02000000000000000000" pitchFamily="2" charset="0"/>
              </a:rPr>
              <a:t>→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NaCl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+ H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O</a:t>
            </a:r>
            <a:endParaRPr lang="en-US" sz="3200" baseline="-25000" dirty="0">
              <a:latin typeface="Arial Rounded MT Bold" panose="020F0704030504030204" pitchFamily="34" charset="0"/>
              <a:cs typeface="NikoshBAN" panose="02000000000000000000" pitchFamily="2" charset="0"/>
            </a:endParaRPr>
          </a:p>
          <a:p>
            <a:endParaRPr lang="en-US" sz="32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অধক্ষেপ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NaCl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Arial Rounded MT Bold" panose="020F0704030504030204" pitchFamily="34" charset="0"/>
                <a:cs typeface="NikoshBAN" panose="02000000000000000000" pitchFamily="2" charset="0"/>
              </a:rPr>
              <a:t>+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AgNO</a:t>
            </a:r>
            <a:r>
              <a:rPr lang="en-US" sz="28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3</a:t>
            </a:r>
            <a:r>
              <a:rPr lang="en-US" sz="2800" dirty="0">
                <a:latin typeface="Arial Rounded MT Bold" panose="020F07040305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Cambria Math"/>
                <a:ea typeface="Cambria Math"/>
                <a:cs typeface="NikoshBAN" panose="02000000000000000000" pitchFamily="2" charset="0"/>
              </a:rPr>
              <a:t>→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AgCl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Cambria Math"/>
                <a:ea typeface="Cambria Math"/>
                <a:cs typeface="NikoshBAN" panose="02000000000000000000" pitchFamily="2" charset="0"/>
              </a:rPr>
              <a:t>↓</a:t>
            </a:r>
            <a:r>
              <a:rPr lang="en-US" sz="28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+ NaNO</a:t>
            </a:r>
            <a:r>
              <a:rPr lang="en-US" sz="28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3</a:t>
            </a:r>
            <a:endParaRPr lang="en-US" sz="28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67952" y="304800"/>
            <a:ext cx="6961952" cy="738660"/>
          </a:xfrm>
          <a:prstGeom prst="roundRect">
            <a:avLst/>
          </a:prstGeom>
          <a:gradFill flip="none" rotWithShape="1">
            <a:gsLst>
              <a:gs pos="10000">
                <a:srgbClr val="FF0000"/>
              </a:gs>
              <a:gs pos="65000">
                <a:schemeClr val="accent4">
                  <a:lumMod val="97000"/>
                  <a:lumOff val="3000"/>
                </a:schemeClr>
              </a:gs>
              <a:gs pos="100000">
                <a:srgbClr val="FFFF00"/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701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934045"/>
            <a:ext cx="892548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endParaRPr lang="en-US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Redox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Non-Redox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2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sz="32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নিম্নরূপ</a:t>
            </a:r>
            <a:endParaRPr lang="en-US" sz="32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আর্দ্র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SiCl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atin typeface="Arial Rounded MT Bold" panose="020F0704030504030204" pitchFamily="34" charset="0"/>
                <a:cs typeface="NikoshBAN" panose="02000000000000000000" pitchFamily="2" charset="0"/>
              </a:rPr>
              <a:t>+ 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O</a:t>
            </a:r>
            <a:r>
              <a:rPr lang="en-US" sz="3200" dirty="0">
                <a:latin typeface="Arial Rounded MT Bold" panose="020F07040305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latin typeface="Cambria Math"/>
                <a:ea typeface="Cambria Math"/>
                <a:cs typeface="NikoshBAN" panose="02000000000000000000" pitchFamily="2" charset="0"/>
              </a:rPr>
              <a:t>→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Si(OH)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+ 4HCL</a:t>
            </a:r>
            <a:endParaRPr lang="en-US" sz="3200" baseline="-25000" dirty="0">
              <a:latin typeface="Arial Rounded MT Bold" panose="020F0704030504030204" pitchFamily="34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পানিযোজন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		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CuSO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+ 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5H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O</a:t>
            </a:r>
            <a:r>
              <a:rPr lang="en-US" sz="3200" dirty="0">
                <a:latin typeface="Arial Rounded MT Bold" panose="020F07040305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latin typeface="Cambria Math"/>
                <a:ea typeface="Cambria Math"/>
                <a:cs typeface="NikoshBAN" panose="02000000000000000000" pitchFamily="2" charset="0"/>
              </a:rPr>
              <a:t>→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CuSO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.5H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O</a:t>
            </a:r>
            <a:endParaRPr lang="en-US" sz="3200" baseline="-25000" dirty="0">
              <a:latin typeface="Arial Rounded MT Bold" panose="020F0704030504030204" pitchFamily="34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৩।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সমানুকরণ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Arial Rounded MT Bold" panose="020F0704030504030204" pitchFamily="34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NH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CNO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	</a:t>
            </a:r>
            <a:r>
              <a:rPr lang="en-US" sz="3200" dirty="0">
                <a:latin typeface="Arial Rounded MT Bold" panose="020F07040305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       </a:t>
            </a:r>
            <a:r>
              <a:rPr lang="en-US" sz="3200" dirty="0" smtClean="0">
                <a:latin typeface="Cambria Math"/>
                <a:ea typeface="Cambria Math"/>
                <a:cs typeface="NikoshBAN" panose="02000000000000000000" pitchFamily="2" charset="0"/>
              </a:rPr>
              <a:t>→    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     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N-CO-NH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</a:t>
            </a:r>
            <a:endParaRPr lang="en-US" sz="3200" baseline="-25000" dirty="0">
              <a:latin typeface="Arial Rounded MT Bold" panose="020F0704030504030204" pitchFamily="34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পলিমারকরন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		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n(CH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=CH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)		</a:t>
            </a:r>
            <a:r>
              <a:rPr lang="en-US" sz="3200" dirty="0" smtClean="0">
                <a:latin typeface="Cambria Math"/>
                <a:ea typeface="Cambria Math"/>
                <a:cs typeface="NikoshBAN" panose="02000000000000000000" pitchFamily="2" charset="0"/>
              </a:rPr>
              <a:t>→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	(-CH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-CH</a:t>
            </a:r>
            <a:r>
              <a:rPr lang="en-US" sz="3200" baseline="-250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Arial Rounded MT Bold" panose="020F0704030504030204" pitchFamily="34" charset="0"/>
                <a:cs typeface="NikoshBAN" panose="02000000000000000000" pitchFamily="2" charset="0"/>
              </a:rPr>
              <a:t>-)n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029384" y="5410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2743" y="5947206"/>
            <a:ext cx="64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NikoshBAN" panose="02000000000000000000" pitchFamily="2" charset="0"/>
              </a:rPr>
              <a:t>O</a:t>
            </a:r>
            <a:r>
              <a:rPr lang="en-US" sz="2000" baseline="-250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NikoshBAN" panose="02000000000000000000" pitchFamily="2" charset="0"/>
              </a:rPr>
              <a:t>2</a:t>
            </a:r>
            <a:endParaRPr lang="en-US" sz="2000" baseline="-25000" dirty="0">
              <a:solidFill>
                <a:srgbClr val="FF0000"/>
              </a:solidFill>
              <a:latin typeface="Arial Rounded MT Bold" panose="020F070403050403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7093" y="6387200"/>
            <a:ext cx="245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NikoshBAN" panose="02000000000000000000" pitchFamily="2" charset="0"/>
              </a:rPr>
              <a:t>200</a:t>
            </a:r>
            <a:r>
              <a:rPr lang="en-US" sz="2000" baseline="300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NikoshBAN" panose="02000000000000000000" pitchFamily="2" charset="0"/>
              </a:rPr>
              <a:t>0</a:t>
            </a: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NikoshBAN" panose="02000000000000000000" pitchFamily="2" charset="0"/>
              </a:rPr>
              <a:t>C , 1200 </a:t>
            </a:r>
            <a:r>
              <a:rPr lang="en-US" sz="2000" dirty="0" err="1" smtClean="0">
                <a:solidFill>
                  <a:srgbClr val="FF0000"/>
                </a:solidFill>
                <a:latin typeface="Arial Rounded MT Bold" panose="020F0704030504030204" pitchFamily="34" charset="0"/>
                <a:cs typeface="NikoshBAN" panose="02000000000000000000" pitchFamily="2" charset="0"/>
              </a:rPr>
              <a:t>atm</a:t>
            </a:r>
            <a:endParaRPr lang="en-US" sz="2000" dirty="0">
              <a:solidFill>
                <a:srgbClr val="FF0000"/>
              </a:solidFill>
              <a:latin typeface="Arial Rounded MT Bold" panose="020F0704030504030204" pitchFamily="34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67952" y="228600"/>
            <a:ext cx="6961952" cy="738660"/>
          </a:xfrm>
          <a:prstGeom prst="roundRect">
            <a:avLst/>
          </a:prstGeom>
          <a:gradFill flip="none" rotWithShape="1">
            <a:gsLst>
              <a:gs pos="10000">
                <a:srgbClr val="FF0000"/>
              </a:gs>
              <a:gs pos="65000">
                <a:schemeClr val="accent4">
                  <a:lumMod val="97000"/>
                  <a:lumOff val="3000"/>
                </a:schemeClr>
              </a:gs>
              <a:gs pos="100000">
                <a:srgbClr val="FFFF00"/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89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024930" cy="65532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66800" y="4038600"/>
            <a:ext cx="7162800" cy="21165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আশেপাশে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1" b="22441"/>
          <a:stretch/>
        </p:blipFill>
        <p:spPr>
          <a:xfrm>
            <a:off x="3352800" y="1536773"/>
            <a:ext cx="2534120" cy="2601532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24200" y="516194"/>
            <a:ext cx="3476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/>
          <p:cNvSpPr/>
          <p:nvPr/>
        </p:nvSpPr>
        <p:spPr>
          <a:xfrm>
            <a:off x="5459488" y="2972382"/>
            <a:ext cx="1234493" cy="1004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86647" y="722811"/>
            <a:ext cx="4015843" cy="70788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6945" y="4737113"/>
            <a:ext cx="2236408" cy="1479698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69338" y="336907"/>
            <a:ext cx="1571625" cy="1479697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2" t="5068" r="10408" b="4094"/>
          <a:stretch/>
        </p:blipFill>
        <p:spPr>
          <a:xfrm>
            <a:off x="7015301" y="2047103"/>
            <a:ext cx="1479697" cy="2178637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" r="11918" b="13168"/>
          <a:stretch/>
        </p:blipFill>
        <p:spPr>
          <a:xfrm rot="5400000">
            <a:off x="-136070" y="2893835"/>
            <a:ext cx="2278292" cy="14386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195" y="2474012"/>
            <a:ext cx="2570838" cy="22782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3326" y="4881546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স্প্রিং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732" y="488154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কামারমালা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8805" y="3243826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852551" y="3243827"/>
            <a:ext cx="734096" cy="576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8384" y="261446"/>
            <a:ext cx="23182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693980" y="722811"/>
            <a:ext cx="236210" cy="5437357"/>
          </a:xfrm>
          <a:custGeom>
            <a:avLst/>
            <a:gdLst>
              <a:gd name="connsiteX0" fmla="*/ 0 w 314946"/>
              <a:gd name="connsiteY0" fmla="*/ 0 h 5437357"/>
              <a:gd name="connsiteX1" fmla="*/ 122440 w 314946"/>
              <a:gd name="connsiteY1" fmla="*/ 0 h 5437357"/>
              <a:gd name="connsiteX2" fmla="*/ 122440 w 314946"/>
              <a:gd name="connsiteY2" fmla="*/ 353943 h 5437357"/>
              <a:gd name="connsiteX3" fmla="*/ 314946 w 314946"/>
              <a:gd name="connsiteY3" fmla="*/ 353943 h 5437357"/>
              <a:gd name="connsiteX4" fmla="*/ 314946 w 314946"/>
              <a:gd name="connsiteY4" fmla="*/ 496389 h 5437357"/>
              <a:gd name="connsiteX5" fmla="*/ 122440 w 314946"/>
              <a:gd name="connsiteY5" fmla="*/ 496389 h 5437357"/>
              <a:gd name="connsiteX6" fmla="*/ 122440 w 314946"/>
              <a:gd name="connsiteY6" fmla="*/ 2442737 h 5437357"/>
              <a:gd name="connsiteX7" fmla="*/ 314946 w 314946"/>
              <a:gd name="connsiteY7" fmla="*/ 2442737 h 5437357"/>
              <a:gd name="connsiteX8" fmla="*/ 314946 w 314946"/>
              <a:gd name="connsiteY8" fmla="*/ 2585183 h 5437357"/>
              <a:gd name="connsiteX9" fmla="*/ 122440 w 314946"/>
              <a:gd name="connsiteY9" fmla="*/ 2585183 h 5437357"/>
              <a:gd name="connsiteX10" fmla="*/ 122440 w 314946"/>
              <a:gd name="connsiteY10" fmla="*/ 4754151 h 5437357"/>
              <a:gd name="connsiteX11" fmla="*/ 314946 w 314946"/>
              <a:gd name="connsiteY11" fmla="*/ 4754151 h 5437357"/>
              <a:gd name="connsiteX12" fmla="*/ 314946 w 314946"/>
              <a:gd name="connsiteY12" fmla="*/ 4896597 h 5437357"/>
              <a:gd name="connsiteX13" fmla="*/ 122440 w 314946"/>
              <a:gd name="connsiteY13" fmla="*/ 4896597 h 5437357"/>
              <a:gd name="connsiteX14" fmla="*/ 122440 w 314946"/>
              <a:gd name="connsiteY14" fmla="*/ 5437357 h 5437357"/>
              <a:gd name="connsiteX15" fmla="*/ 0 w 314946"/>
              <a:gd name="connsiteY15" fmla="*/ 5437357 h 543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4946" h="5437357">
                <a:moveTo>
                  <a:pt x="0" y="0"/>
                </a:moveTo>
                <a:lnTo>
                  <a:pt x="122440" y="0"/>
                </a:lnTo>
                <a:lnTo>
                  <a:pt x="122440" y="353943"/>
                </a:lnTo>
                <a:lnTo>
                  <a:pt x="314946" y="353943"/>
                </a:lnTo>
                <a:lnTo>
                  <a:pt x="314946" y="496389"/>
                </a:lnTo>
                <a:lnTo>
                  <a:pt x="122440" y="496389"/>
                </a:lnTo>
                <a:lnTo>
                  <a:pt x="122440" y="2442737"/>
                </a:lnTo>
                <a:lnTo>
                  <a:pt x="314946" y="2442737"/>
                </a:lnTo>
                <a:lnTo>
                  <a:pt x="314946" y="2585183"/>
                </a:lnTo>
                <a:lnTo>
                  <a:pt x="122440" y="2585183"/>
                </a:lnTo>
                <a:lnTo>
                  <a:pt x="122440" y="4754151"/>
                </a:lnTo>
                <a:lnTo>
                  <a:pt x="314946" y="4754151"/>
                </a:lnTo>
                <a:lnTo>
                  <a:pt x="314946" y="4896597"/>
                </a:lnTo>
                <a:lnTo>
                  <a:pt x="122440" y="4896597"/>
                </a:lnTo>
                <a:lnTo>
                  <a:pt x="122440" y="5437357"/>
                </a:lnTo>
                <a:lnTo>
                  <a:pt x="0" y="543735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64682" y="5472449"/>
            <a:ext cx="7277954" cy="584775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2400" y="6164773"/>
            <a:ext cx="5016574" cy="44372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68974" y="6164089"/>
            <a:ext cx="3975026" cy="44372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0833E-6 -1.11111E-6 L 1.22331 0.0106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59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/>
          <p:nvPr/>
        </p:nvGrpSpPr>
        <p:grpSpPr>
          <a:xfrm>
            <a:off x="2819400" y="1720151"/>
            <a:ext cx="3429001" cy="2407023"/>
            <a:chOff x="851647" y="1021977"/>
            <a:chExt cx="4572001" cy="24070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31" b="14706"/>
            <a:stretch/>
          </p:blipFill>
          <p:spPr>
            <a:xfrm>
              <a:off x="851647" y="1479175"/>
              <a:ext cx="4572000" cy="194982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851648" y="1021977"/>
              <a:ext cx="4572000" cy="470648"/>
            </a:xfrm>
            <a:prstGeom prst="rect">
              <a:avLst/>
            </a:prstGeom>
            <a:solidFill>
              <a:srgbClr val="7C9A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457200" y="4127174"/>
            <a:ext cx="8534400" cy="1295960"/>
          </a:xfrm>
          <a:custGeom>
            <a:avLst/>
            <a:gdLst>
              <a:gd name="connsiteX0" fmla="*/ 180683 w 5704816"/>
              <a:gd name="connsiteY0" fmla="*/ 0 h 1295960"/>
              <a:gd name="connsiteX1" fmla="*/ 203940 w 5704816"/>
              <a:gd name="connsiteY1" fmla="*/ 8403 h 1295960"/>
              <a:gd name="connsiteX2" fmla="*/ 2852408 w 5704816"/>
              <a:gd name="connsiteY2" fmla="*/ 345846 h 1295960"/>
              <a:gd name="connsiteX3" fmla="*/ 5500876 w 5704816"/>
              <a:gd name="connsiteY3" fmla="*/ 8403 h 1295960"/>
              <a:gd name="connsiteX4" fmla="*/ 5524133 w 5704816"/>
              <a:gd name="connsiteY4" fmla="*/ 0 h 1295960"/>
              <a:gd name="connsiteX5" fmla="*/ 5555821 w 5704816"/>
              <a:gd name="connsiteY5" fmla="*/ 4560 h 1295960"/>
              <a:gd name="connsiteX6" fmla="*/ 5704816 w 5704816"/>
              <a:gd name="connsiteY6" fmla="*/ 29545 h 1295960"/>
              <a:gd name="connsiteX7" fmla="*/ 5653569 w 5704816"/>
              <a:gd name="connsiteY7" fmla="*/ 113901 h 1295960"/>
              <a:gd name="connsiteX8" fmla="*/ 5518335 w 5704816"/>
              <a:gd name="connsiteY8" fmla="*/ 647980 h 1295960"/>
              <a:gd name="connsiteX9" fmla="*/ 5653569 w 5704816"/>
              <a:gd name="connsiteY9" fmla="*/ 1182059 h 1295960"/>
              <a:gd name="connsiteX10" fmla="*/ 5691188 w 5704816"/>
              <a:gd name="connsiteY10" fmla="*/ 1243982 h 1295960"/>
              <a:gd name="connsiteX11" fmla="*/ 5555821 w 5704816"/>
              <a:gd name="connsiteY11" fmla="*/ 1266682 h 1295960"/>
              <a:gd name="connsiteX12" fmla="*/ 5352349 w 5704816"/>
              <a:gd name="connsiteY12" fmla="*/ 1295960 h 1295960"/>
              <a:gd name="connsiteX13" fmla="*/ 5279354 w 5704816"/>
              <a:gd name="connsiteY13" fmla="*/ 1274262 h 1295960"/>
              <a:gd name="connsiteX14" fmla="*/ 2852408 w 5704816"/>
              <a:gd name="connsiteY14" fmla="*/ 1002668 h 1295960"/>
              <a:gd name="connsiteX15" fmla="*/ 425462 w 5704816"/>
              <a:gd name="connsiteY15" fmla="*/ 1274262 h 1295960"/>
              <a:gd name="connsiteX16" fmla="*/ 352468 w 5704816"/>
              <a:gd name="connsiteY16" fmla="*/ 1295960 h 1295960"/>
              <a:gd name="connsiteX17" fmla="*/ 148995 w 5704816"/>
              <a:gd name="connsiteY17" fmla="*/ 1266682 h 1295960"/>
              <a:gd name="connsiteX18" fmla="*/ 13628 w 5704816"/>
              <a:gd name="connsiteY18" fmla="*/ 1243982 h 1295960"/>
              <a:gd name="connsiteX19" fmla="*/ 51247 w 5704816"/>
              <a:gd name="connsiteY19" fmla="*/ 1182059 h 1295960"/>
              <a:gd name="connsiteX20" fmla="*/ 186481 w 5704816"/>
              <a:gd name="connsiteY20" fmla="*/ 647980 h 1295960"/>
              <a:gd name="connsiteX21" fmla="*/ 51247 w 5704816"/>
              <a:gd name="connsiteY21" fmla="*/ 113901 h 1295960"/>
              <a:gd name="connsiteX22" fmla="*/ 0 w 5704816"/>
              <a:gd name="connsiteY22" fmla="*/ 29545 h 1295960"/>
              <a:gd name="connsiteX23" fmla="*/ 148995 w 5704816"/>
              <a:gd name="connsiteY23" fmla="*/ 4560 h 1295960"/>
              <a:gd name="connsiteX24" fmla="*/ 180683 w 5704816"/>
              <a:gd name="connsiteY24" fmla="*/ 0 h 129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04816" h="1295960">
                <a:moveTo>
                  <a:pt x="180683" y="0"/>
                </a:moveTo>
                <a:lnTo>
                  <a:pt x="203940" y="8403"/>
                </a:lnTo>
                <a:cubicBezTo>
                  <a:pt x="833460" y="214488"/>
                  <a:pt x="1786154" y="345846"/>
                  <a:pt x="2852408" y="345846"/>
                </a:cubicBezTo>
                <a:cubicBezTo>
                  <a:pt x="3918662" y="345846"/>
                  <a:pt x="4871356" y="214488"/>
                  <a:pt x="5500876" y="8403"/>
                </a:cubicBezTo>
                <a:lnTo>
                  <a:pt x="5524133" y="0"/>
                </a:lnTo>
                <a:lnTo>
                  <a:pt x="5555821" y="4560"/>
                </a:lnTo>
                <a:lnTo>
                  <a:pt x="5704816" y="29545"/>
                </a:lnTo>
                <a:lnTo>
                  <a:pt x="5653569" y="113901"/>
                </a:lnTo>
                <a:cubicBezTo>
                  <a:pt x="5567324" y="272663"/>
                  <a:pt x="5518335" y="454601"/>
                  <a:pt x="5518335" y="647980"/>
                </a:cubicBezTo>
                <a:cubicBezTo>
                  <a:pt x="5518335" y="841360"/>
                  <a:pt x="5567324" y="1023297"/>
                  <a:pt x="5653569" y="1182059"/>
                </a:cubicBezTo>
                <a:lnTo>
                  <a:pt x="5691188" y="1243982"/>
                </a:lnTo>
                <a:lnTo>
                  <a:pt x="5555821" y="1266682"/>
                </a:lnTo>
                <a:lnTo>
                  <a:pt x="5352349" y="1295960"/>
                </a:lnTo>
                <a:lnTo>
                  <a:pt x="5279354" y="1274262"/>
                </a:lnTo>
                <a:cubicBezTo>
                  <a:pt x="4658245" y="1106457"/>
                  <a:pt x="3800190" y="1002668"/>
                  <a:pt x="2852408" y="1002668"/>
                </a:cubicBezTo>
                <a:cubicBezTo>
                  <a:pt x="1904627" y="1002668"/>
                  <a:pt x="1046572" y="1106457"/>
                  <a:pt x="425462" y="1274262"/>
                </a:cubicBezTo>
                <a:lnTo>
                  <a:pt x="352468" y="1295960"/>
                </a:lnTo>
                <a:lnTo>
                  <a:pt x="148995" y="1266682"/>
                </a:lnTo>
                <a:lnTo>
                  <a:pt x="13628" y="1243982"/>
                </a:lnTo>
                <a:lnTo>
                  <a:pt x="51247" y="1182059"/>
                </a:lnTo>
                <a:cubicBezTo>
                  <a:pt x="137492" y="1023297"/>
                  <a:pt x="186481" y="841360"/>
                  <a:pt x="186481" y="647980"/>
                </a:cubicBezTo>
                <a:cubicBezTo>
                  <a:pt x="186481" y="454601"/>
                  <a:pt x="137492" y="272663"/>
                  <a:pt x="51247" y="113901"/>
                </a:cubicBezTo>
                <a:lnTo>
                  <a:pt x="0" y="29545"/>
                </a:lnTo>
                <a:lnTo>
                  <a:pt x="148995" y="4560"/>
                </a:lnTo>
                <a:lnTo>
                  <a:pt x="18068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5768" y="381000"/>
            <a:ext cx="35962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0_26_2010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36014" y="1120914"/>
            <a:ext cx="2617386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981200"/>
            <a:ext cx="3581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3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ণি : </a:t>
            </a:r>
            <a:r>
              <a:rPr lang="en-US" sz="34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bn-BD" sz="3400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4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বিষয় :</a:t>
            </a:r>
            <a:r>
              <a:rPr lang="en-US" sz="3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endParaRPr lang="bn-BD" sz="34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4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34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ধ্যা</a:t>
            </a:r>
            <a:r>
              <a:rPr lang="bn-BD" sz="34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য় : </a:t>
            </a:r>
            <a:r>
              <a:rPr lang="en-US" sz="34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BD" sz="34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বিক্রিয়া</a:t>
            </a:r>
            <a:endParaRPr lang="bn-IN" sz="3400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283565"/>
            <a:ext cx="4343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মহসীন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এস-সি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এড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.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০১৭১৭৮৮১০৮৪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196283">
            <a:off x="868680" y="-49701"/>
            <a:ext cx="313610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sz="6000" b="1" dirty="0" err="1" smtClean="0">
                <a:gradFill flip="none" rotWithShape="1">
                  <a:gsLst>
                    <a:gs pos="0">
                      <a:srgbClr val="CC0000">
                        <a:shade val="30000"/>
                        <a:satMod val="115000"/>
                      </a:srgbClr>
                    </a:gs>
                    <a:gs pos="50000">
                      <a:srgbClr val="CC0000">
                        <a:shade val="67500"/>
                        <a:satMod val="115000"/>
                      </a:srgbClr>
                    </a:gs>
                    <a:gs pos="100000">
                      <a:srgbClr val="CC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6000" b="1" dirty="0" smtClean="0">
                <a:gradFill flip="none" rotWithShape="1">
                  <a:gsLst>
                    <a:gs pos="0">
                      <a:srgbClr val="CC0000">
                        <a:shade val="30000"/>
                        <a:satMod val="115000"/>
                      </a:srgbClr>
                    </a:gs>
                    <a:gs pos="50000">
                      <a:srgbClr val="CC0000">
                        <a:shade val="67500"/>
                        <a:satMod val="115000"/>
                      </a:srgbClr>
                    </a:gs>
                    <a:gs pos="100000">
                      <a:srgbClr val="CC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gradFill flip="none" rotWithShape="1">
                <a:gsLst>
                  <a:gs pos="0">
                    <a:srgbClr val="CC0000">
                      <a:shade val="30000"/>
                      <a:satMod val="115000"/>
                    </a:srgbClr>
                  </a:gs>
                  <a:gs pos="50000">
                    <a:srgbClr val="CC0000">
                      <a:shade val="67500"/>
                      <a:satMod val="115000"/>
                    </a:srgbClr>
                  </a:gs>
                  <a:gs pos="100000">
                    <a:srgbClr val="CC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48" y="2747954"/>
            <a:ext cx="1778995" cy="3743325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0" name="Picture 9" descr="mohoshin al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068172"/>
            <a:ext cx="2585197" cy="2589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869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523">
            <a:off x="2960651" y="1708536"/>
            <a:ext cx="2857500" cy="38100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914400" y="1676400"/>
            <a:ext cx="1290917" cy="17212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62800" y="1676400"/>
            <a:ext cx="1290917" cy="17212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62200" y="914399"/>
            <a:ext cx="457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6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56979 0.01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90" y="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61653 0.015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4" y="1136391"/>
            <a:ext cx="5924551" cy="44434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05890" y="386207"/>
            <a:ext cx="2246128" cy="646331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B0F0"/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5789" y="5787509"/>
            <a:ext cx="324479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বাষ্পে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bn-BD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4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6"/>
          <a:stretch/>
        </p:blipFill>
        <p:spPr>
          <a:xfrm rot="10800000">
            <a:off x="600079" y="1076325"/>
            <a:ext cx="7897415" cy="4552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93332" y="1057275"/>
            <a:ext cx="1553766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6456" y="5924937"/>
            <a:ext cx="3377849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</a:gradFill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শিকল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9360" y="1076325"/>
            <a:ext cx="3203972" cy="45529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47098" y="1057275"/>
            <a:ext cx="3150393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14308" y="201097"/>
            <a:ext cx="2797561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085801" y="2699658"/>
            <a:ext cx="968829" cy="957943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57800" y="5740270"/>
            <a:ext cx="374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কিছুদিন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5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390" y="403722"/>
            <a:ext cx="2502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3982" y="2410706"/>
            <a:ext cx="2287772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3352800"/>
            <a:ext cx="5595257" cy="193899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219200"/>
            <a:ext cx="5100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Zn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0657" y="1295400"/>
            <a:ext cx="97334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H</a:t>
            </a:r>
            <a:r>
              <a:rPr lang="en-US" sz="25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500" b="1" dirty="0" smtClean="0">
                <a:solidFill>
                  <a:srgbClr val="FF0000"/>
                </a:solidFill>
              </a:rPr>
              <a:t>SO</a:t>
            </a:r>
            <a:r>
              <a:rPr lang="en-US" sz="2500" b="1" baseline="-25000" dirty="0" smtClean="0">
                <a:solidFill>
                  <a:srgbClr val="FF0000"/>
                </a:solidFill>
              </a:rPr>
              <a:t>4</a:t>
            </a:r>
            <a:endParaRPr lang="en-US" sz="2500" b="1" baseline="-2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691426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 </a:t>
            </a:r>
            <a:r>
              <a:rPr lang="en-US" sz="2500" b="1" dirty="0" smtClean="0">
                <a:solidFill>
                  <a:srgbClr val="FF0000"/>
                </a:solidFill>
              </a:rPr>
              <a:t>=    ZnSO</a:t>
            </a:r>
            <a:r>
              <a:rPr lang="en-US" sz="2500" b="1" baseline="-25000" dirty="0" smtClean="0">
                <a:solidFill>
                  <a:srgbClr val="FF0000"/>
                </a:solidFill>
              </a:rPr>
              <a:t>4 	 </a:t>
            </a:r>
            <a:r>
              <a:rPr lang="en-US" sz="2500" b="1" dirty="0" smtClean="0"/>
              <a:t>+</a:t>
            </a:r>
            <a:r>
              <a:rPr lang="en-US" sz="2500" b="1" dirty="0" smtClean="0">
                <a:solidFill>
                  <a:srgbClr val="FF0000"/>
                </a:solidFill>
              </a:rPr>
              <a:t>    	 H</a:t>
            </a:r>
            <a:r>
              <a:rPr lang="en-US" sz="2500" b="1" baseline="-25000" dirty="0" smtClean="0">
                <a:solidFill>
                  <a:srgbClr val="FF0000"/>
                </a:solidFill>
              </a:rPr>
              <a:t>2</a:t>
            </a:r>
            <a:endParaRPr lang="en-US" sz="2500" b="1" baseline="-25000" dirty="0">
              <a:solidFill>
                <a:srgbClr val="FF0000"/>
              </a:solidFill>
            </a:endParaRPr>
          </a:p>
          <a:p>
            <a:endParaRPr lang="en-US" sz="2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56388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+</a:t>
            </a:r>
            <a:endParaRPr lang="en-US" sz="2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12192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7556E-17 L 0.20556 0.643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3215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2083 L -0.4717 0.643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311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" y="1295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422073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 /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। 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২ /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2846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7" b="21485"/>
          <a:stretch/>
        </p:blipFill>
        <p:spPr>
          <a:xfrm>
            <a:off x="1399317" y="231269"/>
            <a:ext cx="6324752" cy="2436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1" y="256633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9046" y="2566330"/>
            <a:ext cx="952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0640" y="2566329"/>
            <a:ext cx="178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বাস্প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1" b="58519"/>
          <a:stretch/>
        </p:blipFill>
        <p:spPr>
          <a:xfrm>
            <a:off x="1399317" y="3197688"/>
            <a:ext cx="1892524" cy="2267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0" y="3164360"/>
            <a:ext cx="1902389" cy="226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4520" y="5371813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7626" y="5334000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901440" y="3677920"/>
            <a:ext cx="1219200" cy="853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9809" y="5791200"/>
            <a:ext cx="8104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অভ্যান্তরে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3993" y="4640750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0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9" y="1103478"/>
            <a:ext cx="2868380" cy="41901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95600" y="990600"/>
            <a:ext cx="42851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3146422"/>
            <a:ext cx="485261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44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1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39514 -0.02751 L 0.32153 -0.0275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cxnSp>
        <p:nvCxnSpPr>
          <p:cNvPr id="35" name="Elbow Connector 34"/>
          <p:cNvCxnSpPr/>
          <p:nvPr/>
        </p:nvCxnSpPr>
        <p:spPr>
          <a:xfrm>
            <a:off x="2422870" y="2284915"/>
            <a:ext cx="4654619" cy="3950925"/>
          </a:xfrm>
          <a:prstGeom prst="bentConnector3">
            <a:avLst>
              <a:gd name="adj1" fmla="val 23211"/>
            </a:avLst>
          </a:prstGeom>
          <a:ln w="155575"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1692387" y="4018566"/>
            <a:ext cx="1226424" cy="2289257"/>
          </a:xfrm>
          <a:custGeom>
            <a:avLst/>
            <a:gdLst>
              <a:gd name="connsiteX0" fmla="*/ 13932 w 1658982"/>
              <a:gd name="connsiteY0" fmla="*/ 0 h 2289257"/>
              <a:gd name="connsiteX1" fmla="*/ 21100 w 1658982"/>
              <a:gd name="connsiteY1" fmla="*/ 3689 h 2289257"/>
              <a:gd name="connsiteX2" fmla="*/ 37293 w 1658982"/>
              <a:gd name="connsiteY2" fmla="*/ 30312 h 2289257"/>
              <a:gd name="connsiteX3" fmla="*/ 829491 w 1658982"/>
              <a:gd name="connsiteY3" fmla="*/ 276693 h 2289257"/>
              <a:gd name="connsiteX4" fmla="*/ 1621690 w 1658982"/>
              <a:gd name="connsiteY4" fmla="*/ 30312 h 2289257"/>
              <a:gd name="connsiteX5" fmla="*/ 1637881 w 1658982"/>
              <a:gd name="connsiteY5" fmla="*/ 3692 h 2289257"/>
              <a:gd name="connsiteX6" fmla="*/ 1645051 w 1658982"/>
              <a:gd name="connsiteY6" fmla="*/ 1 h 2289257"/>
              <a:gd name="connsiteX7" fmla="*/ 1653365 w 1658982"/>
              <a:gd name="connsiteY7" fmla="*/ 30721 h 2289257"/>
              <a:gd name="connsiteX8" fmla="*/ 1658982 w 1658982"/>
              <a:gd name="connsiteY8" fmla="*/ 94639 h 2289257"/>
              <a:gd name="connsiteX9" fmla="*/ 1658982 w 1658982"/>
              <a:gd name="connsiteY9" fmla="*/ 1972100 h 2289257"/>
              <a:gd name="connsiteX10" fmla="*/ 1382479 w 1658982"/>
              <a:gd name="connsiteY10" fmla="*/ 2289257 h 2289257"/>
              <a:gd name="connsiteX11" fmla="*/ 276503 w 1658982"/>
              <a:gd name="connsiteY11" fmla="*/ 2289257 h 2289257"/>
              <a:gd name="connsiteX12" fmla="*/ 0 w 1658982"/>
              <a:gd name="connsiteY12" fmla="*/ 1972100 h 2289257"/>
              <a:gd name="connsiteX13" fmla="*/ 0 w 1658982"/>
              <a:gd name="connsiteY13" fmla="*/ 94639 h 2289257"/>
              <a:gd name="connsiteX14" fmla="*/ 5618 w 1658982"/>
              <a:gd name="connsiteY14" fmla="*/ 30721 h 228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8982" h="2289257">
                <a:moveTo>
                  <a:pt x="13932" y="0"/>
                </a:moveTo>
                <a:lnTo>
                  <a:pt x="21100" y="3689"/>
                </a:lnTo>
                <a:lnTo>
                  <a:pt x="37293" y="30312"/>
                </a:lnTo>
                <a:cubicBezTo>
                  <a:pt x="142316" y="173053"/>
                  <a:pt x="457273" y="276693"/>
                  <a:pt x="829491" y="276693"/>
                </a:cubicBezTo>
                <a:cubicBezTo>
                  <a:pt x="1201710" y="276693"/>
                  <a:pt x="1516667" y="173053"/>
                  <a:pt x="1621690" y="30312"/>
                </a:cubicBezTo>
                <a:lnTo>
                  <a:pt x="1637881" y="3692"/>
                </a:lnTo>
                <a:lnTo>
                  <a:pt x="1645051" y="1"/>
                </a:lnTo>
                <a:lnTo>
                  <a:pt x="1653365" y="30721"/>
                </a:lnTo>
                <a:cubicBezTo>
                  <a:pt x="1657048" y="51368"/>
                  <a:pt x="1658982" y="72745"/>
                  <a:pt x="1658982" y="94639"/>
                </a:cubicBezTo>
                <a:lnTo>
                  <a:pt x="1658982" y="1972100"/>
                </a:lnTo>
                <a:cubicBezTo>
                  <a:pt x="1658982" y="2147261"/>
                  <a:pt x="1535187" y="2289257"/>
                  <a:pt x="1382479" y="2289257"/>
                </a:cubicBezTo>
                <a:lnTo>
                  <a:pt x="276503" y="2289257"/>
                </a:lnTo>
                <a:cubicBezTo>
                  <a:pt x="123795" y="2289257"/>
                  <a:pt x="0" y="2147261"/>
                  <a:pt x="0" y="1972100"/>
                </a:cubicBezTo>
                <a:lnTo>
                  <a:pt x="0" y="94639"/>
                </a:lnTo>
                <a:cubicBezTo>
                  <a:pt x="0" y="72745"/>
                  <a:pt x="1935" y="51368"/>
                  <a:pt x="5618" y="3072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baseline="-25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8000" b="1" baseline="-25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baseline="-25000" dirty="0">
              <a:solidFill>
                <a:srgbClr val="7030A0"/>
              </a:solidFill>
            </a:endParaRPr>
          </a:p>
        </p:txBody>
      </p:sp>
      <p:cxnSp>
        <p:nvCxnSpPr>
          <p:cNvPr id="70" name="Elbow Connector 69"/>
          <p:cNvCxnSpPr>
            <a:stCxn id="60" idx="4"/>
          </p:cNvCxnSpPr>
          <p:nvPr/>
        </p:nvCxnSpPr>
        <p:spPr>
          <a:xfrm>
            <a:off x="2417137" y="2280062"/>
            <a:ext cx="4654619" cy="3950925"/>
          </a:xfrm>
          <a:prstGeom prst="bentConnector3">
            <a:avLst>
              <a:gd name="adj1" fmla="val 23211"/>
            </a:avLst>
          </a:prstGeom>
          <a:ln w="8890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90600" y="457200"/>
            <a:ext cx="54493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pc="5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5400" b="1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5400" b="1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820952" y="6230986"/>
            <a:ext cx="734786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/>
          <p:cNvSpPr/>
          <p:nvPr/>
        </p:nvSpPr>
        <p:spPr>
          <a:xfrm>
            <a:off x="6910591" y="5203742"/>
            <a:ext cx="555509" cy="1197060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20952" y="5130281"/>
            <a:ext cx="734786" cy="274320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180786" y="5187530"/>
            <a:ext cx="45443" cy="4701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285051" y="5270765"/>
            <a:ext cx="45443" cy="4701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079225" y="5292669"/>
            <a:ext cx="45443" cy="4701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182798" y="5292250"/>
            <a:ext cx="45443" cy="4701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071755" y="5203742"/>
            <a:ext cx="45443" cy="4701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283035" y="5188921"/>
            <a:ext cx="45443" cy="4701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379522" y="5234445"/>
            <a:ext cx="45443" cy="4701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987633" y="5258196"/>
            <a:ext cx="45443" cy="4701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67" y="2731991"/>
            <a:ext cx="2143125" cy="2857500"/>
          </a:xfrm>
          <a:prstGeom prst="rect">
            <a:avLst/>
          </a:prstGeom>
        </p:spPr>
      </p:pic>
      <p:sp>
        <p:nvSpPr>
          <p:cNvPr id="60" name="Can 59"/>
          <p:cNvSpPr/>
          <p:nvPr/>
        </p:nvSpPr>
        <p:spPr>
          <a:xfrm>
            <a:off x="2208811" y="2119745"/>
            <a:ext cx="208326" cy="320633"/>
          </a:xfrm>
          <a:prstGeom prst="ca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683481" y="3588343"/>
            <a:ext cx="1244237" cy="7013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288268" y="1874186"/>
            <a:ext cx="68258" cy="245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211064" y="1732983"/>
            <a:ext cx="222663" cy="31369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850487" y="4147942"/>
            <a:ext cx="875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CH</a:t>
            </a:r>
            <a:r>
              <a:rPr lang="en-US" sz="3600" b="1" baseline="-25000" dirty="0" smtClean="0">
                <a:solidFill>
                  <a:srgbClr val="7030A0"/>
                </a:solidFill>
              </a:rPr>
              <a:t>4</a:t>
            </a:r>
            <a:endParaRPr lang="en-US" sz="3600" b="1" baseline="-25000" dirty="0">
              <a:solidFill>
                <a:srgbClr val="7030A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82351" y="2341203"/>
            <a:ext cx="1244237" cy="3981220"/>
          </a:xfrm>
          <a:custGeom>
            <a:avLst/>
            <a:gdLst>
              <a:gd name="connsiteX0" fmla="*/ 751114 w 1658982"/>
              <a:gd name="connsiteY0" fmla="*/ 0 h 4062549"/>
              <a:gd name="connsiteX1" fmla="*/ 933992 w 1658982"/>
              <a:gd name="connsiteY1" fmla="*/ 0 h 4062549"/>
              <a:gd name="connsiteX2" fmla="*/ 979713 w 1658982"/>
              <a:gd name="connsiteY2" fmla="*/ 45721 h 4062549"/>
              <a:gd name="connsiteX3" fmla="*/ 979713 w 1658982"/>
              <a:gd name="connsiteY3" fmla="*/ 182880 h 4062549"/>
              <a:gd name="connsiteX4" fmla="*/ 1042849 w 1658982"/>
              <a:gd name="connsiteY4" fmla="*/ 182880 h 4062549"/>
              <a:gd name="connsiteX5" fmla="*/ 1149531 w 1658982"/>
              <a:gd name="connsiteY5" fmla="*/ 289562 h 4062549"/>
              <a:gd name="connsiteX6" fmla="*/ 1149531 w 1658982"/>
              <a:gd name="connsiteY6" fmla="*/ 679269 h 4062549"/>
              <a:gd name="connsiteX7" fmla="*/ 1382479 w 1658982"/>
              <a:gd name="connsiteY7" fmla="*/ 679269 h 4062549"/>
              <a:gd name="connsiteX8" fmla="*/ 1658982 w 1658982"/>
              <a:gd name="connsiteY8" fmla="*/ 955772 h 4062549"/>
              <a:gd name="connsiteX9" fmla="*/ 1658982 w 1658982"/>
              <a:gd name="connsiteY9" fmla="*/ 3786046 h 4062549"/>
              <a:gd name="connsiteX10" fmla="*/ 1382479 w 1658982"/>
              <a:gd name="connsiteY10" fmla="*/ 4062549 h 4062549"/>
              <a:gd name="connsiteX11" fmla="*/ 276503 w 1658982"/>
              <a:gd name="connsiteY11" fmla="*/ 4062549 h 4062549"/>
              <a:gd name="connsiteX12" fmla="*/ 0 w 1658982"/>
              <a:gd name="connsiteY12" fmla="*/ 3786046 h 4062549"/>
              <a:gd name="connsiteX13" fmla="*/ 0 w 1658982"/>
              <a:gd name="connsiteY13" fmla="*/ 955772 h 4062549"/>
              <a:gd name="connsiteX14" fmla="*/ 276503 w 1658982"/>
              <a:gd name="connsiteY14" fmla="*/ 679269 h 4062549"/>
              <a:gd name="connsiteX15" fmla="*/ 509451 w 1658982"/>
              <a:gd name="connsiteY15" fmla="*/ 679269 h 4062549"/>
              <a:gd name="connsiteX16" fmla="*/ 509451 w 1658982"/>
              <a:gd name="connsiteY16" fmla="*/ 289562 h 4062549"/>
              <a:gd name="connsiteX17" fmla="*/ 616133 w 1658982"/>
              <a:gd name="connsiteY17" fmla="*/ 182880 h 4062549"/>
              <a:gd name="connsiteX18" fmla="*/ 705393 w 1658982"/>
              <a:gd name="connsiteY18" fmla="*/ 182880 h 4062549"/>
              <a:gd name="connsiteX19" fmla="*/ 705393 w 1658982"/>
              <a:gd name="connsiteY19" fmla="*/ 45721 h 4062549"/>
              <a:gd name="connsiteX20" fmla="*/ 751114 w 1658982"/>
              <a:gd name="connsiteY20" fmla="*/ 0 h 406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58982" h="4062549">
                <a:moveTo>
                  <a:pt x="751114" y="0"/>
                </a:moveTo>
                <a:lnTo>
                  <a:pt x="933992" y="0"/>
                </a:lnTo>
                <a:cubicBezTo>
                  <a:pt x="959243" y="0"/>
                  <a:pt x="979713" y="20470"/>
                  <a:pt x="979713" y="45721"/>
                </a:cubicBezTo>
                <a:lnTo>
                  <a:pt x="979713" y="182880"/>
                </a:lnTo>
                <a:lnTo>
                  <a:pt x="1042849" y="182880"/>
                </a:lnTo>
                <a:cubicBezTo>
                  <a:pt x="1101768" y="182880"/>
                  <a:pt x="1149531" y="230643"/>
                  <a:pt x="1149531" y="289562"/>
                </a:cubicBezTo>
                <a:lnTo>
                  <a:pt x="1149531" y="679269"/>
                </a:lnTo>
                <a:lnTo>
                  <a:pt x="1382479" y="679269"/>
                </a:lnTo>
                <a:cubicBezTo>
                  <a:pt x="1535187" y="679269"/>
                  <a:pt x="1658982" y="803064"/>
                  <a:pt x="1658982" y="955772"/>
                </a:cubicBezTo>
                <a:lnTo>
                  <a:pt x="1658982" y="3786046"/>
                </a:lnTo>
                <a:cubicBezTo>
                  <a:pt x="1658982" y="3938754"/>
                  <a:pt x="1535187" y="4062549"/>
                  <a:pt x="1382479" y="4062549"/>
                </a:cubicBezTo>
                <a:lnTo>
                  <a:pt x="276503" y="4062549"/>
                </a:lnTo>
                <a:cubicBezTo>
                  <a:pt x="123795" y="4062549"/>
                  <a:pt x="0" y="3938754"/>
                  <a:pt x="0" y="3786046"/>
                </a:cubicBezTo>
                <a:lnTo>
                  <a:pt x="0" y="955772"/>
                </a:lnTo>
                <a:cubicBezTo>
                  <a:pt x="0" y="803064"/>
                  <a:pt x="123795" y="679269"/>
                  <a:pt x="276503" y="679269"/>
                </a:cubicBezTo>
                <a:lnTo>
                  <a:pt x="509451" y="679269"/>
                </a:lnTo>
                <a:lnTo>
                  <a:pt x="509451" y="289562"/>
                </a:lnTo>
                <a:cubicBezTo>
                  <a:pt x="509451" y="230643"/>
                  <a:pt x="557214" y="182880"/>
                  <a:pt x="616133" y="182880"/>
                </a:cubicBezTo>
                <a:lnTo>
                  <a:pt x="705393" y="182880"/>
                </a:lnTo>
                <a:lnTo>
                  <a:pt x="705393" y="45721"/>
                </a:lnTo>
                <a:cubicBezTo>
                  <a:pt x="705393" y="20470"/>
                  <a:pt x="725863" y="0"/>
                  <a:pt x="751114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Up Arrow 4"/>
          <p:cNvSpPr/>
          <p:nvPr/>
        </p:nvSpPr>
        <p:spPr>
          <a:xfrm rot="17214443">
            <a:off x="2148315" y="3305446"/>
            <a:ext cx="682527" cy="203941"/>
          </a:xfrm>
          <a:prstGeom prst="curvedUpArrow">
            <a:avLst>
              <a:gd name="adj1" fmla="val 25000"/>
              <a:gd name="adj2" fmla="val 5991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urved Up Arrow 31"/>
          <p:cNvSpPr/>
          <p:nvPr/>
        </p:nvSpPr>
        <p:spPr>
          <a:xfrm rot="16974517" flipV="1">
            <a:off x="1685581" y="3519870"/>
            <a:ext cx="738297" cy="189245"/>
          </a:xfrm>
          <a:prstGeom prst="curvedUpArrow">
            <a:avLst>
              <a:gd name="adj1" fmla="val 25000"/>
              <a:gd name="adj2" fmla="val 59910"/>
              <a:gd name="adj3" fmla="val 38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Up Arrow 32"/>
          <p:cNvSpPr/>
          <p:nvPr/>
        </p:nvSpPr>
        <p:spPr>
          <a:xfrm rot="16974517" flipV="1">
            <a:off x="1908929" y="2865692"/>
            <a:ext cx="738297" cy="135535"/>
          </a:xfrm>
          <a:prstGeom prst="curvedUpArrow">
            <a:avLst>
              <a:gd name="adj1" fmla="val 25000"/>
              <a:gd name="adj2" fmla="val 59910"/>
              <a:gd name="adj3" fmla="val 38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08745" y="671431"/>
            <a:ext cx="592399" cy="5401567"/>
            <a:chOff x="6944995" y="671430"/>
            <a:chExt cx="789866" cy="5401567"/>
          </a:xfrm>
        </p:grpSpPr>
        <p:sp>
          <p:nvSpPr>
            <p:cNvPr id="3" name="TextBox 2"/>
            <p:cNvSpPr txBox="1"/>
            <p:nvPr/>
          </p:nvSpPr>
          <p:spPr>
            <a:xfrm rot="18677359">
              <a:off x="4685264" y="3023400"/>
              <a:ext cx="5401567" cy="69762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CH</a:t>
              </a:r>
              <a:r>
                <a:rPr lang="en-US" sz="2800" b="1" baseline="-25000" dirty="0" smtClean="0"/>
                <a:t>4</a:t>
              </a:r>
              <a:r>
                <a:rPr lang="en-US" sz="2800" b="1" dirty="0" smtClean="0"/>
                <a:t> + O</a:t>
              </a:r>
              <a:r>
                <a:rPr lang="en-US" sz="2800" b="1" baseline="-25000" dirty="0" smtClean="0"/>
                <a:t>2 </a:t>
              </a:r>
              <a:r>
                <a:rPr lang="en-US" sz="2800" b="1" dirty="0"/>
                <a:t>	</a:t>
              </a:r>
              <a:r>
                <a:rPr lang="en-US" sz="2800" b="1" dirty="0" smtClean="0"/>
                <a:t>	CO</a:t>
              </a:r>
              <a:r>
                <a:rPr lang="en-US" sz="2800" b="1" baseline="-25000" dirty="0" smtClean="0"/>
                <a:t>2</a:t>
              </a:r>
              <a:r>
                <a:rPr lang="en-US" sz="2800" b="1" dirty="0" smtClean="0"/>
                <a:t> +2H</a:t>
              </a:r>
              <a:r>
                <a:rPr lang="en-US" sz="2800" b="1" baseline="-25000" dirty="0" smtClean="0"/>
                <a:t>2</a:t>
              </a:r>
              <a:r>
                <a:rPr lang="en-US" sz="2800" b="1" dirty="0" smtClean="0"/>
                <a:t>O </a:t>
              </a:r>
              <a:r>
                <a:rPr lang="en-US" sz="2800" dirty="0" smtClean="0"/>
                <a:t>+ 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</a:t>
              </a:r>
              <a:r>
                <a:rPr lang="en-US" sz="2800" b="1" baseline="-25000" dirty="0" smtClean="0">
                  <a:solidFill>
                    <a:srgbClr val="FF0000"/>
                  </a:solidFill>
                </a:rPr>
                <a:t> </a:t>
              </a:r>
              <a:endParaRPr lang="en-US" sz="28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 rot="18688029">
              <a:off x="6562620" y="3722462"/>
              <a:ext cx="903361" cy="1386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31938" y="5212140"/>
            <a:ext cx="1435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/>
              <a:t>O</a:t>
            </a:r>
            <a:r>
              <a:rPr lang="en-US" sz="2400" b="1" baseline="-25000" dirty="0" smtClean="0"/>
              <a:t>2</a:t>
            </a: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জ্বলছে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402</Words>
  <Application>Microsoft Office PowerPoint</Application>
  <PresentationFormat>On-screen Show (4:3)</PresentationFormat>
  <Paragraphs>144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M-Alom</dc:creator>
  <cp:lastModifiedBy>M-Alom</cp:lastModifiedBy>
  <cp:revision>20</cp:revision>
  <dcterms:created xsi:type="dcterms:W3CDTF">2019-12-13T12:56:17Z</dcterms:created>
  <dcterms:modified xsi:type="dcterms:W3CDTF">2019-12-31T17:08:38Z</dcterms:modified>
</cp:coreProperties>
</file>