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6" r:id="rId2"/>
    <p:sldId id="278" r:id="rId3"/>
    <p:sldId id="280" r:id="rId4"/>
    <p:sldId id="281" r:id="rId5"/>
    <p:sldId id="264" r:id="rId6"/>
    <p:sldId id="258" r:id="rId7"/>
    <p:sldId id="285" r:id="rId8"/>
    <p:sldId id="284" r:id="rId9"/>
    <p:sldId id="259" r:id="rId10"/>
    <p:sldId id="260" r:id="rId11"/>
    <p:sldId id="266" r:id="rId12"/>
    <p:sldId id="261" r:id="rId13"/>
    <p:sldId id="262" r:id="rId14"/>
    <p:sldId id="265" r:id="rId15"/>
    <p:sldId id="287" r:id="rId16"/>
    <p:sldId id="288" r:id="rId17"/>
    <p:sldId id="286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87792" autoAdjust="0"/>
  </p:normalViewPr>
  <p:slideViewPr>
    <p:cSldViewPr snapToGrid="0">
      <p:cViewPr varScale="1">
        <p:scale>
          <a:sx n="62" d="100"/>
          <a:sy n="62" d="100"/>
        </p:scale>
        <p:origin x="8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2B6CC-D166-499C-BD62-E74289E7CEAC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57DE9-B8BC-4787-9737-B88F9A1E7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1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7DE9-B8BC-4787-9737-B88F9A1E7F4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30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57DE9-B8BC-4787-9737-B88F9A1E7F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30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7FA-4A4C-4888-9464-71792E93537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6CC9-290A-4CE2-B82C-5BF190D7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9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7FA-4A4C-4888-9464-71792E93537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6CC9-290A-4CE2-B82C-5BF190D7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81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7FA-4A4C-4888-9464-71792E93537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6CC9-290A-4CE2-B82C-5BF190D7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3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7FA-4A4C-4888-9464-71792E93537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6CC9-290A-4CE2-B82C-5BF190D7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3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7FA-4A4C-4888-9464-71792E93537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6CC9-290A-4CE2-B82C-5BF190D7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61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7FA-4A4C-4888-9464-71792E93537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6CC9-290A-4CE2-B82C-5BF190D7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36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7FA-4A4C-4888-9464-71792E93537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6CC9-290A-4CE2-B82C-5BF190D7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8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7FA-4A4C-4888-9464-71792E93537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6CC9-290A-4CE2-B82C-5BF190D7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75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7FA-4A4C-4888-9464-71792E93537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6CC9-290A-4CE2-B82C-5BF190D7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2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7FA-4A4C-4888-9464-71792E93537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6CC9-290A-4CE2-B82C-5BF190D7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68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17FA-4A4C-4888-9464-71792E93537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6CC9-290A-4CE2-B82C-5BF190D7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2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17FA-4A4C-4888-9464-71792E93537F}" type="datetimeFigureOut">
              <a:rPr lang="en-US" smtClean="0"/>
              <a:t>12/31/2019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6CC9-290A-4CE2-B82C-5BF190D7A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57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7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05011" y="601313"/>
            <a:ext cx="34549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A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AU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A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গোলাপের</a:t>
            </a:r>
            <a:r>
              <a:rPr lang="en-AU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AU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1609" y="5411450"/>
            <a:ext cx="85050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AU" sz="8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8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AU" sz="88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AU" sz="8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AU" sz="8800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2" y="535828"/>
            <a:ext cx="5928917" cy="48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85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93199" y="0"/>
            <a:ext cx="5958840" cy="1752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download.png">
            <a:extLst>
              <a:ext uri="{FF2B5EF4-FFF2-40B4-BE49-F238E27FC236}">
                <a16:creationId xmlns:a16="http://schemas.microsoft.com/office/drawing/2014/main" xmlns="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920" y="1417497"/>
            <a:ext cx="7291399" cy="5440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0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" y="1550620"/>
            <a:ext cx="9642764" cy="45773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7080" y="396240"/>
            <a:ext cx="39624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</a:rPr>
              <a:t>শিক্ষার্থীদের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একক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পাঠ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2898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40080" y="137160"/>
            <a:ext cx="4968240" cy="944880"/>
          </a:xfrm>
          <a:prstGeom prst="flowChartPunchedTap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349917" y="2628710"/>
            <a:ext cx="5737809" cy="91329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49917" y="1248728"/>
            <a:ext cx="2880360" cy="1219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44516" y="1339253"/>
            <a:ext cx="3441934" cy="121920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ন+ন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ন্ন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150" y="1316105"/>
            <a:ext cx="2390223" cy="1151823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ন্মে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-9801" y="3908007"/>
            <a:ext cx="2454316" cy="103699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2444515" y="3908007"/>
            <a:ext cx="3441935" cy="1161298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</a:rPr>
              <a:t>ঞ+চ</a:t>
            </a:r>
            <a:r>
              <a:rPr lang="en-US" sz="4800" b="1" dirty="0" smtClean="0">
                <a:solidFill>
                  <a:srgbClr val="7030A0"/>
                </a:solidFill>
              </a:rPr>
              <a:t> =</a:t>
            </a:r>
            <a:r>
              <a:rPr lang="en-US" sz="4800" b="1" dirty="0" err="1" smtClean="0">
                <a:solidFill>
                  <a:srgbClr val="7030A0"/>
                </a:solidFill>
              </a:rPr>
              <a:t>ঞ্চ</a:t>
            </a:r>
            <a:endParaRPr lang="en-US" sz="4800" b="1" dirty="0">
              <a:solidFill>
                <a:srgbClr val="7030A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49917" y="4040140"/>
            <a:ext cx="2880360" cy="83749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</a:rPr>
              <a:t>পঞ্চম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99746" y="5293895"/>
            <a:ext cx="6192253" cy="914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শ্রেনিতে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6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40080" y="137160"/>
            <a:ext cx="4968240" cy="944880"/>
          </a:xfrm>
          <a:prstGeom prst="flowChartPunchedTap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US" sz="4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727" y="1466122"/>
            <a:ext cx="1787016" cy="120396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90274" y="1402931"/>
            <a:ext cx="3675947" cy="12192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দ+ধ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951093" y="1450882"/>
            <a:ext cx="2880360" cy="1219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765433" y="2852961"/>
            <a:ext cx="6426567" cy="9001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বৃদ্ধকে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0" y="4024035"/>
            <a:ext cx="2005263" cy="113899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ষ্টা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61937" y="3983930"/>
            <a:ext cx="3804284" cy="1219200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ষ+ট</a:t>
            </a:r>
            <a:r>
              <a:rPr lang="en-US" sz="5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5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5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951093" y="4101713"/>
            <a:ext cx="2880360" cy="12192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765432" y="5524021"/>
            <a:ext cx="6426567" cy="99295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কেষ্ট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30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43840" y="179070"/>
            <a:ext cx="11582400" cy="134112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11680" y="2270759"/>
            <a:ext cx="792480" cy="50482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011680" y="5855657"/>
            <a:ext cx="830580" cy="51396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011680" y="4730114"/>
            <a:ext cx="792480" cy="59180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011680" y="3726492"/>
            <a:ext cx="792480" cy="46988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41320" y="4667250"/>
            <a:ext cx="7620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জেলায়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সাঁওতালরা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41320" y="3575804"/>
            <a:ext cx="7620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আপনজন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1320" y="1954292"/>
            <a:ext cx="7620000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জাতিসত্তার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1320" y="5758696"/>
            <a:ext cx="762000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এদেশে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5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1081" y="706047"/>
            <a:ext cx="11018519" cy="5689733"/>
            <a:chOff x="446051" y="0"/>
            <a:chExt cx="11745949" cy="6858000"/>
          </a:xfrm>
        </p:grpSpPr>
        <p:sp>
          <p:nvSpPr>
            <p:cNvPr id="3" name="Rectangle 2"/>
            <p:cNvSpPr/>
            <p:nvPr/>
          </p:nvSpPr>
          <p:spPr>
            <a:xfrm>
              <a:off x="446051" y="0"/>
              <a:ext cx="11745949" cy="6858000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33416" y="142874"/>
              <a:ext cx="11530005" cy="6572251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394358" y="340493"/>
            <a:ext cx="4043362" cy="923330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b="1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600200" y="2081718"/>
            <a:ext cx="8811101" cy="3627904"/>
            <a:chOff x="2225103" y="2233605"/>
            <a:chExt cx="7126110" cy="2137778"/>
          </a:xfrm>
        </p:grpSpPr>
        <p:sp>
          <p:nvSpPr>
            <p:cNvPr id="9" name="TextBox 8"/>
            <p:cNvSpPr txBox="1"/>
            <p:nvPr/>
          </p:nvSpPr>
          <p:spPr>
            <a:xfrm>
              <a:off x="2225103" y="3099343"/>
              <a:ext cx="7039831" cy="489673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8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সাদা</a:t>
              </a:r>
              <a:r>
                <a:rPr lang="en-US" sz="48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48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</a:t>
              </a:r>
              <a:r>
                <a:rPr lang="en-US" sz="28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</a:t>
              </a:r>
              <a:r>
                <a:rPr lang="en-US" sz="32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আমরা</a:t>
              </a:r>
              <a:r>
                <a:rPr lang="en-US" sz="32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সবাই</a:t>
              </a:r>
              <a:r>
                <a:rPr lang="en-US" sz="32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মিলেমিশে</a:t>
              </a:r>
              <a:r>
                <a:rPr lang="en-US" sz="32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একত্রে</a:t>
              </a:r>
              <a:r>
                <a:rPr lang="en-US" sz="32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</a:t>
              </a:r>
              <a:r>
                <a:rPr lang="en-US" sz="32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bn-BD" sz="4000" b="1" dirty="0" smtClean="0">
                  <a:solidFill>
                    <a:schemeClr val="accent5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</a:t>
              </a:r>
              <a:endParaRPr lang="en-US" sz="3600" b="1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225103" y="2233605"/>
              <a:ext cx="7126110" cy="438476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rgbClr val="002060"/>
              </a:solidFill>
            </a:ln>
            <a:effectLst>
              <a:glow rad="101600">
                <a:schemeClr val="accent5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5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হলুদ</a:t>
              </a:r>
              <a:r>
                <a:rPr lang="en-US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5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*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এদেশে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ধর্মের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লোক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বাস</a:t>
              </a:r>
              <a:r>
                <a:rPr lang="en-US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bn-BD" sz="32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  </a:t>
              </a:r>
              <a:endPara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268242" y="3923493"/>
              <a:ext cx="7039830" cy="447890"/>
            </a:xfrm>
            <a:prstGeom prst="roundRect">
              <a:avLst/>
            </a:prstGeom>
            <a:solidFill>
              <a:srgbClr val="00B050"/>
            </a:solidFill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সবুজ</a:t>
              </a:r>
              <a:r>
                <a:rPr lang="en-US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*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জন্ম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সার্থক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বুঝিয়ে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লিখ</a:t>
              </a:r>
              <a:r>
                <a:rPr lang="en-US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  </a:t>
              </a:r>
              <a:endParaRPr lang="en-US" sz="36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91176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irect Access Storage 1"/>
          <p:cNvSpPr/>
          <p:nvPr/>
        </p:nvSpPr>
        <p:spPr>
          <a:xfrm>
            <a:off x="2843424" y="358331"/>
            <a:ext cx="4714664" cy="963232"/>
          </a:xfrm>
          <a:prstGeom prst="flowChartMagneticDrum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</a:rPr>
              <a:t>মূল্যায়ণ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flipV="1">
            <a:off x="2071689" y="2443162"/>
            <a:ext cx="957262" cy="6429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14700" y="2200273"/>
            <a:ext cx="5486400" cy="885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এদেশে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জন্ম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গ্রহন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করা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সার্থক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কেন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V="1">
            <a:off x="2093121" y="3509962"/>
            <a:ext cx="957262" cy="6429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14700" y="3388517"/>
            <a:ext cx="5486400" cy="885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৩টি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ক্ষুদ্রজাতি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সত্তার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b="1" dirty="0" smtClean="0">
                <a:solidFill>
                  <a:srgbClr val="FF0000"/>
                </a:solidFill>
              </a:rPr>
              <a:t>।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flipV="1">
            <a:off x="2107620" y="4590571"/>
            <a:ext cx="957262" cy="6429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14700" y="4512467"/>
            <a:ext cx="5486400" cy="885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এখানে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বাঙ্গালি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ছাড়া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আর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কারা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বাস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করে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flipV="1">
            <a:off x="2107620" y="5583553"/>
            <a:ext cx="957262" cy="64293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14700" y="5566409"/>
            <a:ext cx="5486400" cy="8858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এদেশের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মানুষের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ধর্মীয়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উৎসব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গুলো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কি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কি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02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301" y="289560"/>
            <a:ext cx="12191999" cy="6858000"/>
            <a:chOff x="0" y="0"/>
            <a:chExt cx="12191999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1999" cy="68580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71450" y="142874"/>
              <a:ext cx="11801475" cy="6572251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039" y="1112782"/>
            <a:ext cx="4759262" cy="31703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196136" y="1990085"/>
            <a:ext cx="4294824" cy="11079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bn-BD" sz="6600" b="1" dirty="0" smtClean="0">
                <a:ln>
                  <a:prstDash val="sysDash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r>
              <a:rPr lang="bn-BD" sz="4000" b="1" dirty="0" smtClean="0">
                <a:ln>
                  <a:prstDash val="sysDash"/>
                </a:ln>
                <a:solidFill>
                  <a:schemeClr val="tx2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>
                <a:prstDash val="sysDash"/>
              </a:ln>
              <a:solidFill>
                <a:schemeClr val="tx2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1671638" y="4932817"/>
            <a:ext cx="9172575" cy="657225"/>
          </a:xfrm>
          <a:prstGeom prst="snip2SameRect">
            <a:avLst/>
          </a:prstGeom>
          <a:ln w="28575"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প্র্রতিবেশি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সম্পর্কে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 বাক্য লিখে আনবে।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4044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irect Access Storage 3"/>
          <p:cNvSpPr/>
          <p:nvPr/>
        </p:nvSpPr>
        <p:spPr>
          <a:xfrm>
            <a:off x="601123" y="347183"/>
            <a:ext cx="9328840" cy="1333699"/>
          </a:xfrm>
          <a:prstGeom prst="flowChartMagneticDrum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6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6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ন্যবাদ</a:t>
            </a:r>
            <a:endParaRPr lang="en-US" sz="6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65" y="1680882"/>
            <a:ext cx="7974105" cy="504264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543" y="2231836"/>
            <a:ext cx="6627527" cy="474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755289" y="332508"/>
            <a:ext cx="6224930" cy="1292083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855024" y="1840675"/>
            <a:ext cx="7006442" cy="3430398"/>
          </a:xfrm>
          <a:prstGeom prst="snip2Diag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মোঃশফিউল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বাজিতখিলা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শেরপুর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সদর,শেরপুর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984" y="1624591"/>
            <a:ext cx="3375947" cy="37514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66727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5775" y="371476"/>
            <a:ext cx="11073054" cy="58785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chemeClr val="accent5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8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বিষয়-বাংলা</a:t>
            </a:r>
          </a:p>
          <a:p>
            <a:r>
              <a:rPr lang="bn-IN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শ্রেণি-পঞ্চম</a:t>
            </a:r>
            <a:r>
              <a:rPr lang="en-US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পাঠ্যাংশ-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মাগো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------</a:t>
            </a:r>
          </a:p>
          <a:p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------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899" y="1042989"/>
            <a:ext cx="3248502" cy="461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0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885020"/>
            <a:ext cx="12091987" cy="623263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4.1.1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Direct Access Storage 2"/>
          <p:cNvSpPr/>
          <p:nvPr/>
        </p:nvSpPr>
        <p:spPr>
          <a:xfrm>
            <a:off x="1201003" y="-78212"/>
            <a:ext cx="10371872" cy="963232"/>
          </a:xfrm>
          <a:prstGeom prst="flowChartMagneticDrum">
            <a:avLst/>
          </a:prstGeom>
          <a:solidFill>
            <a:srgbClr val="FFFF00"/>
          </a:solidFill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00574" y="909540"/>
            <a:ext cx="5432450" cy="67769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এ </a:t>
            </a:r>
            <a:r>
              <a:rPr lang="en-US" sz="4400" b="1" dirty="0" err="1" smtClean="0"/>
              <a:t>পাঠ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শেষে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শিক্ষার্থীরাঃ</a:t>
            </a:r>
            <a:r>
              <a:rPr lang="en-US" sz="4400" b="1" dirty="0" smtClean="0"/>
              <a:t>---</a:t>
            </a:r>
            <a:endParaRPr lang="en-US" sz="4400" b="1" dirty="0"/>
          </a:p>
        </p:txBody>
      </p:sp>
      <p:sp>
        <p:nvSpPr>
          <p:cNvPr id="6" name="Right Arrow 5"/>
          <p:cNvSpPr/>
          <p:nvPr/>
        </p:nvSpPr>
        <p:spPr>
          <a:xfrm>
            <a:off x="900114" y="2157413"/>
            <a:ext cx="1849704" cy="81080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7" name="Right Arrow 6"/>
          <p:cNvSpPr/>
          <p:nvPr/>
        </p:nvSpPr>
        <p:spPr>
          <a:xfrm>
            <a:off x="890884" y="4143225"/>
            <a:ext cx="1858934" cy="85021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00113" y="5051199"/>
            <a:ext cx="1849705" cy="95658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3002920" y="4089335"/>
            <a:ext cx="8851107" cy="789440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১.4.1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পাঠ্য পুস্তকের পাঠ শ্রবণযোগ্য স্পষ্ট স্বরে সাবলিল ভাবে পড়তে পারবে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 Single Corner Rectangle 10"/>
          <p:cNvSpPr/>
          <p:nvPr/>
        </p:nvSpPr>
        <p:spPr>
          <a:xfrm>
            <a:off x="2965472" y="5051200"/>
            <a:ext cx="8926001" cy="842635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১.3.2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 ব্যঞ্জন ব্যবহার করে নতুন নতুন শব্দ লিখতে পারবে। </a:t>
            </a:r>
            <a:endParaRPr lang="bn-IN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44847" y="3138997"/>
            <a:ext cx="1804971" cy="8912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Round Single Corner Rectangle 12"/>
          <p:cNvSpPr/>
          <p:nvPr/>
        </p:nvSpPr>
        <p:spPr>
          <a:xfrm>
            <a:off x="2965472" y="3138997"/>
            <a:ext cx="8543925" cy="704820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1.1.1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যুক্ত বর্ণ সহযোগে তৈরি শব্দ স্পষ্ট ও শুদ্ধভাবে বলতে পারবে। 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2900574" y="2154932"/>
            <a:ext cx="8543925" cy="704820"/>
          </a:xfrm>
          <a:prstGeom prst="round1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২.3.1  </a:t>
            </a: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গল্প শুনে মুল বিষয় বুঝতে পারবে।</a:t>
            </a:r>
          </a:p>
          <a:p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4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99" y="877029"/>
            <a:ext cx="6994833" cy="513906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71" y="900618"/>
            <a:ext cx="8326287" cy="613237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51" y="1059909"/>
            <a:ext cx="8525208" cy="64212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490" y="1059909"/>
            <a:ext cx="8525208" cy="4708141"/>
          </a:xfrm>
          <a:prstGeom prst="rect">
            <a:avLst/>
          </a:prstGeom>
          <a:ln w="76200">
            <a:solidFill>
              <a:srgbClr val="7030A0"/>
            </a:solidFill>
          </a:ln>
        </p:spPr>
      </p:pic>
      <p:pic>
        <p:nvPicPr>
          <p:cNvPr id="10" name="Picture 2" descr="C:\Users\PTI Rangpur\Desktop\nasir\picture\inde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150" y="1059910"/>
            <a:ext cx="8631889" cy="467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71" y="900617"/>
            <a:ext cx="8960650" cy="6199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4644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3050" y="757237"/>
            <a:ext cx="8301038" cy="42165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ঘোষনাঃ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“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</a:p>
          <a:p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পাঠ্যাংশ-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(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জনম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মাগো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</a:t>
            </a:r>
          </a:p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----------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)।</a:t>
            </a:r>
          </a:p>
          <a:p>
            <a:endParaRPr lang="en-US" sz="6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65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39383E-3243-4B50-85F9-571E3053C2BF}"/>
              </a:ext>
            </a:extLst>
          </p:cNvPr>
          <p:cNvSpPr txBox="1"/>
          <p:nvPr/>
        </p:nvSpPr>
        <p:spPr>
          <a:xfrm>
            <a:off x="488645" y="2815861"/>
            <a:ext cx="187036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BD552C-0720-44EC-AF40-F70055A7CDFD}"/>
              </a:ext>
            </a:extLst>
          </p:cNvPr>
          <p:cNvSpPr txBox="1"/>
          <p:nvPr/>
        </p:nvSpPr>
        <p:spPr>
          <a:xfrm>
            <a:off x="3538409" y="2827267"/>
            <a:ext cx="23509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ভাগ্য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E42271-106A-4AC8-A9E3-4DC04B75AEBC}"/>
              </a:ext>
            </a:extLst>
          </p:cNvPr>
          <p:cNvSpPr txBox="1"/>
          <p:nvPr/>
        </p:nvSpPr>
        <p:spPr>
          <a:xfrm>
            <a:off x="488645" y="1786786"/>
            <a:ext cx="183890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4170F6-58B4-4145-BD55-26E92E3FF9F2}"/>
              </a:ext>
            </a:extLst>
          </p:cNvPr>
          <p:cNvSpPr txBox="1"/>
          <p:nvPr/>
        </p:nvSpPr>
        <p:spPr>
          <a:xfrm>
            <a:off x="3538409" y="1786786"/>
            <a:ext cx="235092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A83C7015-564C-4120-A0C4-927A0E411E48}"/>
              </a:ext>
            </a:extLst>
          </p:cNvPr>
          <p:cNvSpPr/>
          <p:nvPr/>
        </p:nvSpPr>
        <p:spPr>
          <a:xfrm>
            <a:off x="2595406" y="1968507"/>
            <a:ext cx="675145" cy="24413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479F0454-1933-4DFC-AB9C-5E7DFD32E82A}"/>
              </a:ext>
            </a:extLst>
          </p:cNvPr>
          <p:cNvSpPr/>
          <p:nvPr/>
        </p:nvSpPr>
        <p:spPr>
          <a:xfrm>
            <a:off x="2448824" y="3035349"/>
            <a:ext cx="675145" cy="24413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EF21DB5-1EC4-455A-AC8C-E3421FA453A6}"/>
              </a:ext>
            </a:extLst>
          </p:cNvPr>
          <p:cNvSpPr txBox="1"/>
          <p:nvPr/>
        </p:nvSpPr>
        <p:spPr>
          <a:xfrm>
            <a:off x="3467140" y="3772598"/>
            <a:ext cx="720086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সার্থক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378668C-9A80-416D-8D05-47F03738DD64}"/>
              </a:ext>
            </a:extLst>
          </p:cNvPr>
          <p:cNvSpPr txBox="1"/>
          <p:nvPr/>
        </p:nvSpPr>
        <p:spPr>
          <a:xfrm>
            <a:off x="3467140" y="4810433"/>
            <a:ext cx="72008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সৌভাগ্য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0DC341-D8F4-4CBD-BCC6-61F719209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8" y="133890"/>
            <a:ext cx="861034" cy="834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0DC341-D8F4-4CBD-BCC6-61F719209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21" y="5807341"/>
            <a:ext cx="861034" cy="8345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E0DC341-D8F4-4CBD-BCC6-61F719209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8" y="5948902"/>
            <a:ext cx="861034" cy="834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E0DC341-D8F4-4CBD-BCC6-61F7192091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21" y="133890"/>
            <a:ext cx="861034" cy="83459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84B1C03-EEEC-4D62-8EEF-E2FA537E0B45}"/>
              </a:ext>
            </a:extLst>
          </p:cNvPr>
          <p:cNvGrpSpPr/>
          <p:nvPr/>
        </p:nvGrpSpPr>
        <p:grpSpPr>
          <a:xfrm>
            <a:off x="3957638" y="72339"/>
            <a:ext cx="2922847" cy="1033258"/>
            <a:chOff x="3852472" y="72339"/>
            <a:chExt cx="3028013" cy="1033258"/>
          </a:xfrm>
        </p:grpSpPr>
        <p:sp>
          <p:nvSpPr>
            <p:cNvPr id="17" name="Callout: Down Arrow 4">
              <a:extLst>
                <a:ext uri="{FF2B5EF4-FFF2-40B4-BE49-F238E27FC236}">
                  <a16:creationId xmlns:a16="http://schemas.microsoft.com/office/drawing/2014/main" xmlns="" id="{FAACDF95-EA3F-4F60-8161-AF43BCBC5404}"/>
                </a:ext>
              </a:extLst>
            </p:cNvPr>
            <p:cNvSpPr/>
            <p:nvPr/>
          </p:nvSpPr>
          <p:spPr>
            <a:xfrm>
              <a:off x="3852472" y="136359"/>
              <a:ext cx="3028013" cy="969238"/>
            </a:xfrm>
            <a:prstGeom prst="downArrow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3735907-AD87-43ED-8BF5-E2F86FF0ABDC}"/>
                </a:ext>
              </a:extLst>
            </p:cNvPr>
            <p:cNvSpPr txBox="1"/>
            <p:nvPr/>
          </p:nvSpPr>
          <p:spPr>
            <a:xfrm>
              <a:off x="4377444" y="72339"/>
              <a:ext cx="2293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3735907-AD87-43ED-8BF5-E2F86FF0ABDC}"/>
              </a:ext>
            </a:extLst>
          </p:cNvPr>
          <p:cNvSpPr txBox="1"/>
          <p:nvPr/>
        </p:nvSpPr>
        <p:spPr>
          <a:xfrm>
            <a:off x="2625720" y="166639"/>
            <a:ext cx="5586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37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39383E-3243-4B50-85F9-571E3053C2BF}"/>
              </a:ext>
            </a:extLst>
          </p:cNvPr>
          <p:cNvSpPr txBox="1"/>
          <p:nvPr/>
        </p:nvSpPr>
        <p:spPr>
          <a:xfrm>
            <a:off x="488645" y="2815861"/>
            <a:ext cx="187036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BD552C-0720-44EC-AF40-F70055A7CDFD}"/>
              </a:ext>
            </a:extLst>
          </p:cNvPr>
          <p:cNvSpPr txBox="1"/>
          <p:nvPr/>
        </p:nvSpPr>
        <p:spPr>
          <a:xfrm>
            <a:off x="3538409" y="2827267"/>
            <a:ext cx="23509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বিভিন্নতা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E42271-106A-4AC8-A9E3-4DC04B75AEBC}"/>
              </a:ext>
            </a:extLst>
          </p:cNvPr>
          <p:cNvSpPr txBox="1"/>
          <p:nvPr/>
        </p:nvSpPr>
        <p:spPr>
          <a:xfrm>
            <a:off x="488645" y="1786786"/>
            <a:ext cx="1838903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4170F6-58B4-4145-BD55-26E92E3FF9F2}"/>
              </a:ext>
            </a:extLst>
          </p:cNvPr>
          <p:cNvSpPr txBox="1"/>
          <p:nvPr/>
        </p:nvSpPr>
        <p:spPr>
          <a:xfrm>
            <a:off x="3538409" y="1786786"/>
            <a:ext cx="235092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স্বভাব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A83C7015-564C-4120-A0C4-927A0E411E48}"/>
              </a:ext>
            </a:extLst>
          </p:cNvPr>
          <p:cNvSpPr/>
          <p:nvPr/>
        </p:nvSpPr>
        <p:spPr>
          <a:xfrm>
            <a:off x="2595406" y="1968507"/>
            <a:ext cx="675145" cy="24413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xmlns="" id="{479F0454-1933-4DFC-AB9C-5E7DFD32E82A}"/>
              </a:ext>
            </a:extLst>
          </p:cNvPr>
          <p:cNvSpPr/>
          <p:nvPr/>
        </p:nvSpPr>
        <p:spPr>
          <a:xfrm>
            <a:off x="2448824" y="3035349"/>
            <a:ext cx="675145" cy="244133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EF21DB5-1EC4-455A-AC8C-E3421FA453A6}"/>
              </a:ext>
            </a:extLst>
          </p:cNvPr>
          <p:cNvSpPr txBox="1"/>
          <p:nvPr/>
        </p:nvSpPr>
        <p:spPr>
          <a:xfrm>
            <a:off x="3450237" y="3968479"/>
            <a:ext cx="7233003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প্র্রকৃতি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আমাকে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মুগ্ধ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378668C-9A80-416D-8D05-47F03738DD64}"/>
              </a:ext>
            </a:extLst>
          </p:cNvPr>
          <p:cNvSpPr txBox="1"/>
          <p:nvPr/>
        </p:nvSpPr>
        <p:spPr>
          <a:xfrm>
            <a:off x="3450236" y="5161010"/>
            <a:ext cx="7233003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বাঙ্গালিদের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চেহারায়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E0DC341-D8F4-4CBD-BCC6-61F719209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8" y="133890"/>
            <a:ext cx="861034" cy="8345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E0DC341-D8F4-4CBD-BCC6-61F719209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21" y="5807341"/>
            <a:ext cx="861034" cy="8345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E0DC341-D8F4-4CBD-BCC6-61F719209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08" y="5948902"/>
            <a:ext cx="861034" cy="834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E0DC341-D8F4-4CBD-BCC6-61F7192091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921" y="133890"/>
            <a:ext cx="861034" cy="83459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84B1C03-EEEC-4D62-8EEF-E2FA537E0B45}"/>
              </a:ext>
            </a:extLst>
          </p:cNvPr>
          <p:cNvGrpSpPr/>
          <p:nvPr/>
        </p:nvGrpSpPr>
        <p:grpSpPr>
          <a:xfrm>
            <a:off x="3957638" y="72339"/>
            <a:ext cx="2922847" cy="1033258"/>
            <a:chOff x="3852472" y="72339"/>
            <a:chExt cx="3028013" cy="1033258"/>
          </a:xfrm>
        </p:grpSpPr>
        <p:sp>
          <p:nvSpPr>
            <p:cNvPr id="17" name="Callout: Down Arrow 4">
              <a:extLst>
                <a:ext uri="{FF2B5EF4-FFF2-40B4-BE49-F238E27FC236}">
                  <a16:creationId xmlns:a16="http://schemas.microsoft.com/office/drawing/2014/main" xmlns="" id="{FAACDF95-EA3F-4F60-8161-AF43BCBC5404}"/>
                </a:ext>
              </a:extLst>
            </p:cNvPr>
            <p:cNvSpPr/>
            <p:nvPr/>
          </p:nvSpPr>
          <p:spPr>
            <a:xfrm>
              <a:off x="3852472" y="136359"/>
              <a:ext cx="3028013" cy="969238"/>
            </a:xfrm>
            <a:prstGeom prst="downArrowCallou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3735907-AD87-43ED-8BF5-E2F86FF0ABDC}"/>
                </a:ext>
              </a:extLst>
            </p:cNvPr>
            <p:cNvSpPr txBox="1"/>
            <p:nvPr/>
          </p:nvSpPr>
          <p:spPr>
            <a:xfrm>
              <a:off x="4377444" y="72339"/>
              <a:ext cx="2293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3735907-AD87-43ED-8BF5-E2F86FF0ABDC}"/>
              </a:ext>
            </a:extLst>
          </p:cNvPr>
          <p:cNvSpPr txBox="1"/>
          <p:nvPr/>
        </p:nvSpPr>
        <p:spPr>
          <a:xfrm>
            <a:off x="2625720" y="166639"/>
            <a:ext cx="5586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72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6" grpId="0" animBg="1"/>
      <p:bldP spid="6" grpId="1" animBg="1"/>
      <p:bldP spid="7" grpId="0" animBg="1"/>
      <p:bldP spid="7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25" y="264796"/>
            <a:ext cx="4743450" cy="92333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আদর্শপাঠ</a:t>
            </a:r>
            <a:endParaRPr lang="en-US" sz="5400" b="1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3" y="1066206"/>
            <a:ext cx="4786312" cy="57917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76" y="264796"/>
            <a:ext cx="4625564" cy="294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321</Words>
  <Application>Microsoft Office PowerPoint</Application>
  <PresentationFormat>Widescreen</PresentationFormat>
  <Paragraphs>86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IMD</dc:creator>
  <cp:lastModifiedBy>IMD</cp:lastModifiedBy>
  <cp:revision>138</cp:revision>
  <dcterms:created xsi:type="dcterms:W3CDTF">2019-12-25T15:54:08Z</dcterms:created>
  <dcterms:modified xsi:type="dcterms:W3CDTF">2019-12-31T15:01:42Z</dcterms:modified>
</cp:coreProperties>
</file>