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57" r:id="rId4"/>
    <p:sldId id="269" r:id="rId5"/>
    <p:sldId id="270" r:id="rId6"/>
    <p:sldId id="258" r:id="rId7"/>
    <p:sldId id="259" r:id="rId8"/>
    <p:sldId id="261" r:id="rId9"/>
    <p:sldId id="262" r:id="rId10"/>
    <p:sldId id="263" r:id="rId11"/>
    <p:sldId id="268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BF7E3-B2BB-4478-AB71-AA4942D6F445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57D7C-0F56-4E44-99DF-156720498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57D7C-0F56-4E44-99DF-156720498B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Word/U8L1.doc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4267200"/>
            <a:ext cx="5181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Kawsar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Hyder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ID- 20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Lecturer(English)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Khagrachari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Government College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9" y="3505841"/>
            <a:ext cx="2961422" cy="298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Read the passage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answer the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following question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562" y="485779"/>
            <a:ext cx="8682038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Task</a:t>
            </a:r>
          </a:p>
          <a:p>
            <a:pPr algn="ctr"/>
            <a:endParaRPr lang="en-US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read the text and make a flow-chart showing the transition of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Buriganga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river. One is given for you.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92530"/>
              </p:ext>
            </p:extLst>
          </p:nvPr>
        </p:nvGraphicFramePr>
        <p:xfrm>
          <a:off x="373355" y="3962400"/>
          <a:ext cx="7856245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728"/>
                <a:gridCol w="447223"/>
                <a:gridCol w="676287"/>
                <a:gridCol w="472926"/>
                <a:gridCol w="608212"/>
                <a:gridCol w="452808"/>
                <a:gridCol w="754681"/>
                <a:gridCol w="377340"/>
                <a:gridCol w="679213"/>
                <a:gridCol w="528276"/>
                <a:gridCol w="1056551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sz="2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Marvelous tide level.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202155" y="4623391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97955" y="4648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11955" y="4623391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54955" y="4608259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68955" y="4648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27757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Document" showAsIcon="1" r:id="rId5" imgW="914400" imgH="771480" progId="Word.Document.12">
                  <p:embed/>
                </p:oleObj>
              </mc:Choice>
              <mc:Fallback>
                <p:oleObj name="Document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0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3" name="Oval 2"/>
          <p:cNvSpPr/>
          <p:nvPr/>
        </p:nvSpPr>
        <p:spPr>
          <a:xfrm>
            <a:off x="3352800" y="533400"/>
            <a:ext cx="2590800" cy="58477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2209800"/>
            <a:ext cx="906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Who established capital on the bank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Buriganga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What was the position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Buriganga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the past?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What is water pollution?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Tell us two causes of pollution 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Buriganga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00088"/>
            <a:ext cx="82295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again and write a summary of the text. </a:t>
            </a:r>
            <a:endParaRPr lang="en-I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171575"/>
            <a:ext cx="495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sz="48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Question?</a:t>
            </a:r>
            <a:endParaRPr lang="en-IN" sz="48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967335"/>
            <a:ext cx="72723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Moral of the day </a:t>
            </a:r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matter what is your size, </a:t>
            </a: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Saving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is wise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82320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25908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English 1</a:t>
            </a:r>
            <a:r>
              <a:rPr lang="en-US" sz="36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Class : XI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 : 45 minutes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074"/>
            <a:ext cx="9144000" cy="4033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Look at the pictures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0725" y="5715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are the pictures about?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5715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Buriganga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91657" y="1349829"/>
            <a:ext cx="2075543" cy="1622353"/>
          </a:xfrm>
          <a:custGeom>
            <a:avLst/>
            <a:gdLst>
              <a:gd name="connsiteX0" fmla="*/ 29029 w 2075543"/>
              <a:gd name="connsiteY0" fmla="*/ 101600 h 1622353"/>
              <a:gd name="connsiteX1" fmla="*/ 101600 w 2075543"/>
              <a:gd name="connsiteY1" fmla="*/ 43542 h 1622353"/>
              <a:gd name="connsiteX2" fmla="*/ 377372 w 2075543"/>
              <a:gd name="connsiteY2" fmla="*/ 43542 h 1622353"/>
              <a:gd name="connsiteX3" fmla="*/ 420914 w 2075543"/>
              <a:gd name="connsiteY3" fmla="*/ 101600 h 1622353"/>
              <a:gd name="connsiteX4" fmla="*/ 435429 w 2075543"/>
              <a:gd name="connsiteY4" fmla="*/ 174171 h 1622353"/>
              <a:gd name="connsiteX5" fmla="*/ 478972 w 2075543"/>
              <a:gd name="connsiteY5" fmla="*/ 203200 h 1622353"/>
              <a:gd name="connsiteX6" fmla="*/ 522514 w 2075543"/>
              <a:gd name="connsiteY6" fmla="*/ 246742 h 1622353"/>
              <a:gd name="connsiteX7" fmla="*/ 740229 w 2075543"/>
              <a:gd name="connsiteY7" fmla="*/ 290285 h 1622353"/>
              <a:gd name="connsiteX8" fmla="*/ 943429 w 2075543"/>
              <a:gd name="connsiteY8" fmla="*/ 377371 h 1622353"/>
              <a:gd name="connsiteX9" fmla="*/ 1001486 w 2075543"/>
              <a:gd name="connsiteY9" fmla="*/ 435428 h 1622353"/>
              <a:gd name="connsiteX10" fmla="*/ 1204686 w 2075543"/>
              <a:gd name="connsiteY10" fmla="*/ 624114 h 1622353"/>
              <a:gd name="connsiteX11" fmla="*/ 1654629 w 2075543"/>
              <a:gd name="connsiteY11" fmla="*/ 1074057 h 1622353"/>
              <a:gd name="connsiteX12" fmla="*/ 1814286 w 2075543"/>
              <a:gd name="connsiteY12" fmla="*/ 1233714 h 1622353"/>
              <a:gd name="connsiteX13" fmla="*/ 1857829 w 2075543"/>
              <a:gd name="connsiteY13" fmla="*/ 1277257 h 1622353"/>
              <a:gd name="connsiteX14" fmla="*/ 1915886 w 2075543"/>
              <a:gd name="connsiteY14" fmla="*/ 1364342 h 1622353"/>
              <a:gd name="connsiteX15" fmla="*/ 2017486 w 2075543"/>
              <a:gd name="connsiteY15" fmla="*/ 1465942 h 1622353"/>
              <a:gd name="connsiteX16" fmla="*/ 2075543 w 2075543"/>
              <a:gd name="connsiteY16" fmla="*/ 1524000 h 1622353"/>
              <a:gd name="connsiteX17" fmla="*/ 1422400 w 2075543"/>
              <a:gd name="connsiteY17" fmla="*/ 1582057 h 1622353"/>
              <a:gd name="connsiteX18" fmla="*/ 972457 w 2075543"/>
              <a:gd name="connsiteY18" fmla="*/ 1538514 h 1622353"/>
              <a:gd name="connsiteX19" fmla="*/ 870857 w 2075543"/>
              <a:gd name="connsiteY19" fmla="*/ 1494971 h 1622353"/>
              <a:gd name="connsiteX20" fmla="*/ 798286 w 2075543"/>
              <a:gd name="connsiteY20" fmla="*/ 1407885 h 1622353"/>
              <a:gd name="connsiteX21" fmla="*/ 696686 w 2075543"/>
              <a:gd name="connsiteY21" fmla="*/ 1349828 h 1622353"/>
              <a:gd name="connsiteX22" fmla="*/ 595086 w 2075543"/>
              <a:gd name="connsiteY22" fmla="*/ 1233714 h 1622353"/>
              <a:gd name="connsiteX23" fmla="*/ 537029 w 2075543"/>
              <a:gd name="connsiteY23" fmla="*/ 1146628 h 1622353"/>
              <a:gd name="connsiteX24" fmla="*/ 508000 w 2075543"/>
              <a:gd name="connsiteY24" fmla="*/ 1103085 h 1622353"/>
              <a:gd name="connsiteX25" fmla="*/ 449943 w 2075543"/>
              <a:gd name="connsiteY25" fmla="*/ 1059542 h 1622353"/>
              <a:gd name="connsiteX26" fmla="*/ 420914 w 2075543"/>
              <a:gd name="connsiteY26" fmla="*/ 1001485 h 1622353"/>
              <a:gd name="connsiteX27" fmla="*/ 406400 w 2075543"/>
              <a:gd name="connsiteY27" fmla="*/ 943428 h 1622353"/>
              <a:gd name="connsiteX28" fmla="*/ 290286 w 2075543"/>
              <a:gd name="connsiteY28" fmla="*/ 812800 h 1622353"/>
              <a:gd name="connsiteX29" fmla="*/ 246743 w 2075543"/>
              <a:gd name="connsiteY29" fmla="*/ 769257 h 1622353"/>
              <a:gd name="connsiteX30" fmla="*/ 217714 w 2075543"/>
              <a:gd name="connsiteY30" fmla="*/ 711200 h 1622353"/>
              <a:gd name="connsiteX31" fmla="*/ 116114 w 2075543"/>
              <a:gd name="connsiteY31" fmla="*/ 566057 h 1622353"/>
              <a:gd name="connsiteX32" fmla="*/ 101600 w 2075543"/>
              <a:gd name="connsiteY32" fmla="*/ 522514 h 1622353"/>
              <a:gd name="connsiteX33" fmla="*/ 72572 w 2075543"/>
              <a:gd name="connsiteY33" fmla="*/ 420914 h 1622353"/>
              <a:gd name="connsiteX34" fmla="*/ 0 w 2075543"/>
              <a:gd name="connsiteY34" fmla="*/ 333828 h 1622353"/>
              <a:gd name="connsiteX35" fmla="*/ 14514 w 2075543"/>
              <a:gd name="connsiteY35" fmla="*/ 174171 h 1622353"/>
              <a:gd name="connsiteX36" fmla="*/ 58057 w 2075543"/>
              <a:gd name="connsiteY36" fmla="*/ 145142 h 1622353"/>
              <a:gd name="connsiteX37" fmla="*/ 87086 w 2075543"/>
              <a:gd name="connsiteY37" fmla="*/ 58057 h 1622353"/>
              <a:gd name="connsiteX38" fmla="*/ 101600 w 2075543"/>
              <a:gd name="connsiteY38" fmla="*/ 0 h 162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75543" h="1622353">
                <a:moveTo>
                  <a:pt x="29029" y="101600"/>
                </a:moveTo>
                <a:cubicBezTo>
                  <a:pt x="53219" y="82247"/>
                  <a:pt x="75036" y="59481"/>
                  <a:pt x="101600" y="43542"/>
                </a:cubicBezTo>
                <a:cubicBezTo>
                  <a:pt x="201055" y="-16131"/>
                  <a:pt x="244613" y="24577"/>
                  <a:pt x="377372" y="43542"/>
                </a:cubicBezTo>
                <a:cubicBezTo>
                  <a:pt x="391886" y="62895"/>
                  <a:pt x="411089" y="79494"/>
                  <a:pt x="420914" y="101600"/>
                </a:cubicBezTo>
                <a:cubicBezTo>
                  <a:pt x="430933" y="124143"/>
                  <a:pt x="423189" y="152752"/>
                  <a:pt x="435429" y="174171"/>
                </a:cubicBezTo>
                <a:cubicBezTo>
                  <a:pt x="444084" y="189317"/>
                  <a:pt x="465571" y="192033"/>
                  <a:pt x="478972" y="203200"/>
                </a:cubicBezTo>
                <a:cubicBezTo>
                  <a:pt x="494740" y="216340"/>
                  <a:pt x="505108" y="235863"/>
                  <a:pt x="522514" y="246742"/>
                </a:cubicBezTo>
                <a:cubicBezTo>
                  <a:pt x="589782" y="288784"/>
                  <a:pt x="663309" y="282593"/>
                  <a:pt x="740229" y="290285"/>
                </a:cubicBezTo>
                <a:cubicBezTo>
                  <a:pt x="807962" y="319314"/>
                  <a:pt x="879011" y="341583"/>
                  <a:pt x="943429" y="377371"/>
                </a:cubicBezTo>
                <a:cubicBezTo>
                  <a:pt x="967353" y="390662"/>
                  <a:pt x="981235" y="417018"/>
                  <a:pt x="1001486" y="435428"/>
                </a:cubicBezTo>
                <a:cubicBezTo>
                  <a:pt x="1218287" y="632520"/>
                  <a:pt x="986895" y="406323"/>
                  <a:pt x="1204686" y="624114"/>
                </a:cubicBezTo>
                <a:lnTo>
                  <a:pt x="1654629" y="1074057"/>
                </a:lnTo>
                <a:lnTo>
                  <a:pt x="1814286" y="1233714"/>
                </a:lnTo>
                <a:cubicBezTo>
                  <a:pt x="1828800" y="1248228"/>
                  <a:pt x="1846443" y="1260178"/>
                  <a:pt x="1857829" y="1277257"/>
                </a:cubicBezTo>
                <a:cubicBezTo>
                  <a:pt x="1877181" y="1306285"/>
                  <a:pt x="1893350" y="1337709"/>
                  <a:pt x="1915886" y="1364342"/>
                </a:cubicBezTo>
                <a:cubicBezTo>
                  <a:pt x="1946823" y="1400904"/>
                  <a:pt x="1983619" y="1432075"/>
                  <a:pt x="2017486" y="1465942"/>
                </a:cubicBezTo>
                <a:lnTo>
                  <a:pt x="2075543" y="1524000"/>
                </a:lnTo>
                <a:cubicBezTo>
                  <a:pt x="1807574" y="1691480"/>
                  <a:pt x="2005055" y="1597804"/>
                  <a:pt x="1422400" y="1582057"/>
                </a:cubicBezTo>
                <a:cubicBezTo>
                  <a:pt x="1198230" y="1526014"/>
                  <a:pt x="1346144" y="1554761"/>
                  <a:pt x="972457" y="1538514"/>
                </a:cubicBezTo>
                <a:cubicBezTo>
                  <a:pt x="917125" y="1524681"/>
                  <a:pt x="913815" y="1530770"/>
                  <a:pt x="870857" y="1494971"/>
                </a:cubicBezTo>
                <a:cubicBezTo>
                  <a:pt x="728188" y="1376079"/>
                  <a:pt x="912458" y="1522058"/>
                  <a:pt x="798286" y="1407885"/>
                </a:cubicBezTo>
                <a:cubicBezTo>
                  <a:pt x="754351" y="1363949"/>
                  <a:pt x="746506" y="1366434"/>
                  <a:pt x="696686" y="1349828"/>
                </a:cubicBezTo>
                <a:cubicBezTo>
                  <a:pt x="628953" y="1248228"/>
                  <a:pt x="667658" y="1282094"/>
                  <a:pt x="595086" y="1233714"/>
                </a:cubicBezTo>
                <a:lnTo>
                  <a:pt x="537029" y="1146628"/>
                </a:lnTo>
                <a:cubicBezTo>
                  <a:pt x="527353" y="1132114"/>
                  <a:pt x="521955" y="1113552"/>
                  <a:pt x="508000" y="1103085"/>
                </a:cubicBezTo>
                <a:lnTo>
                  <a:pt x="449943" y="1059542"/>
                </a:lnTo>
                <a:cubicBezTo>
                  <a:pt x="440267" y="1040190"/>
                  <a:pt x="428511" y="1021744"/>
                  <a:pt x="420914" y="1001485"/>
                </a:cubicBezTo>
                <a:cubicBezTo>
                  <a:pt x="413910" y="982807"/>
                  <a:pt x="414258" y="961763"/>
                  <a:pt x="406400" y="943428"/>
                </a:cubicBezTo>
                <a:cubicBezTo>
                  <a:pt x="386974" y="898100"/>
                  <a:pt x="313519" y="836032"/>
                  <a:pt x="290286" y="812800"/>
                </a:cubicBezTo>
                <a:cubicBezTo>
                  <a:pt x="275772" y="798286"/>
                  <a:pt x="255923" y="787616"/>
                  <a:pt x="246743" y="769257"/>
                </a:cubicBezTo>
                <a:cubicBezTo>
                  <a:pt x="237067" y="749905"/>
                  <a:pt x="228846" y="729753"/>
                  <a:pt x="217714" y="711200"/>
                </a:cubicBezTo>
                <a:cubicBezTo>
                  <a:pt x="181973" y="651632"/>
                  <a:pt x="155812" y="618988"/>
                  <a:pt x="116114" y="566057"/>
                </a:cubicBezTo>
                <a:cubicBezTo>
                  <a:pt x="111276" y="551543"/>
                  <a:pt x="105803" y="537225"/>
                  <a:pt x="101600" y="522514"/>
                </a:cubicBezTo>
                <a:cubicBezTo>
                  <a:pt x="95400" y="500814"/>
                  <a:pt x="84171" y="444113"/>
                  <a:pt x="72572" y="420914"/>
                </a:cubicBezTo>
                <a:cubicBezTo>
                  <a:pt x="52365" y="380500"/>
                  <a:pt x="32099" y="365927"/>
                  <a:pt x="0" y="333828"/>
                </a:cubicBezTo>
                <a:cubicBezTo>
                  <a:pt x="4838" y="280609"/>
                  <a:pt x="-1201" y="225246"/>
                  <a:pt x="14514" y="174171"/>
                </a:cubicBezTo>
                <a:cubicBezTo>
                  <a:pt x="19644" y="157498"/>
                  <a:pt x="48812" y="159935"/>
                  <a:pt x="58057" y="145142"/>
                </a:cubicBezTo>
                <a:cubicBezTo>
                  <a:pt x="74274" y="119194"/>
                  <a:pt x="79665" y="87742"/>
                  <a:pt x="87086" y="58057"/>
                </a:cubicBezTo>
                <a:lnTo>
                  <a:pt x="101600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0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42408"/>
            <a:ext cx="8610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Unit Eight: Environment and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Nature</a:t>
            </a:r>
          </a:p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Lesson 1: Water, Water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Everywhere</a:t>
            </a:r>
          </a:p>
          <a:p>
            <a:pPr algn="ctr"/>
            <a:r>
              <a:rPr lang="en-US" sz="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Page: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15841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800684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I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661847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Students will be able to-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water pollution.</a:t>
            </a:r>
          </a:p>
          <a:p>
            <a:pPr marL="514350" indent="-514350">
              <a:buFontTx/>
              <a:buAutoNum type="arabicPeriod"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causes of water pollution.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about the transition of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Buriganga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River.</a:t>
            </a:r>
          </a:p>
        </p:txBody>
      </p:sp>
      <p:sp>
        <p:nvSpPr>
          <p:cNvPr id="4" name="Oval 3"/>
          <p:cNvSpPr/>
          <p:nvPr/>
        </p:nvSpPr>
        <p:spPr>
          <a:xfrm>
            <a:off x="2794248" y="467273"/>
            <a:ext cx="3530351" cy="115988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14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442913"/>
            <a:ext cx="88392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Buriganga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past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Mughals marveled at the tide level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founded their capital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Jahangirnagar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its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banks(1610)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supplied drinking water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supported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and commerce.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457" y="47244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Now watch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vedio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268577"/>
              </p:ext>
            </p:extLst>
          </p:nvPr>
        </p:nvGraphicFramePr>
        <p:xfrm>
          <a:off x="5867400" y="501678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501678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35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762000"/>
            <a:ext cx="83058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did the Mughals establish their capital on the bank of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buriganga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river,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Buriganga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dying?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save the river?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9" y="694592"/>
            <a:ext cx="86868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Buriganga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dying because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pollution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Huge quantities of toxic chemicals and wastes from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-mills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factories,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-hospitals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clinics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-households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other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establishments</a:t>
            </a:r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of Dhaka discharges 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4500 tons of solid waste every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- 20,000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tons of tannery waste, including some highly toxic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every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day.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258</Words>
  <Application>Microsoft Office PowerPoint</Application>
  <PresentationFormat>On-screen Show (4:3)</PresentationFormat>
  <Paragraphs>71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Packager Shell Object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INFiNIE</dc:creator>
  <cp:lastModifiedBy>INFiNIE</cp:lastModifiedBy>
  <cp:revision>62</cp:revision>
  <dcterms:created xsi:type="dcterms:W3CDTF">2006-08-16T00:00:00Z</dcterms:created>
  <dcterms:modified xsi:type="dcterms:W3CDTF">2019-12-04T06:54:41Z</dcterms:modified>
</cp:coreProperties>
</file>