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95" r:id="rId3"/>
    <p:sldMasterId id="2147483712" r:id="rId4"/>
    <p:sldMasterId id="2147483730" r:id="rId5"/>
  </p:sldMasterIdLst>
  <p:notesMasterIdLst>
    <p:notesMasterId r:id="rId24"/>
  </p:notesMasterIdLst>
  <p:sldIdLst>
    <p:sldId id="274" r:id="rId6"/>
    <p:sldId id="256" r:id="rId7"/>
    <p:sldId id="258" r:id="rId8"/>
    <p:sldId id="259" r:id="rId9"/>
    <p:sldId id="260" r:id="rId10"/>
    <p:sldId id="270" r:id="rId11"/>
    <p:sldId id="261" r:id="rId12"/>
    <p:sldId id="262" r:id="rId13"/>
    <p:sldId id="264" r:id="rId14"/>
    <p:sldId id="265" r:id="rId15"/>
    <p:sldId id="266" r:id="rId16"/>
    <p:sldId id="263" r:id="rId17"/>
    <p:sldId id="267" r:id="rId18"/>
    <p:sldId id="268" r:id="rId19"/>
    <p:sldId id="269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13392692435402"/>
          <c:y val="0.27057049064937211"/>
          <c:w val="0.37556347917083593"/>
          <c:h val="0.48852990612105551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F6-4673-BA0C-A76F94F6FB63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F6-4673-BA0C-A76F94F6FB63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F6-4673-BA0C-A76F94F6FB63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F6-4673-BA0C-A76F94F6FB63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F6-4673-BA0C-A76F94F6FB63}"/>
              </c:ext>
            </c:extLst>
          </c:dPt>
          <c:dLbls>
            <c:dLbl>
              <c:idx val="0"/>
              <c:layout>
                <c:manualLayout>
                  <c:x val="1.007898745607996E-3"/>
                  <c:y val="-0.3116143971710883"/>
                </c:manualLayout>
              </c:layout>
              <c:tx>
                <c:rich>
                  <a:bodyPr/>
                  <a:lstStyle/>
                  <a:p>
                    <a:r>
                      <a:rPr lang="bn-BD" dirty="0"/>
                      <a:t>যাতুল </a:t>
                    </a:r>
                    <a:r>
                      <a:rPr lang="bn-BD" dirty="0" smtClean="0"/>
                      <a:t>ইরক</a:t>
                    </a:r>
                    <a:endParaRPr lang="bn-BD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F6-4673-BA0C-A76F94F6FB63}"/>
                </c:ext>
              </c:extLst>
            </c:dLbl>
            <c:dLbl>
              <c:idx val="1"/>
              <c:layout>
                <c:manualLayout>
                  <c:x val="0.27912972536492447"/>
                  <c:y val="-0.10379384225966816"/>
                </c:manualLayout>
              </c:layout>
              <c:tx>
                <c:rich>
                  <a:bodyPr/>
                  <a:lstStyle/>
                  <a:p>
                    <a:r>
                      <a:rPr lang="bn-BD" dirty="0"/>
                      <a:t>জোহফা</a:t>
                    </a:r>
                    <a:r>
                      <a:rPr lang="bn-BD" baseline="0" dirty="0"/>
                      <a:t> </a:t>
                    </a:r>
                    <a:endParaRPr lang="bn-BD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39425610377803"/>
                      <c:h val="9.31448846500781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F6-4673-BA0C-A76F94F6FB63}"/>
                </c:ext>
              </c:extLst>
            </c:dLbl>
            <c:dLbl>
              <c:idx val="2"/>
              <c:layout>
                <c:manualLayout>
                  <c:x val="0.23060899876785895"/>
                  <c:y val="0.16644706679653598"/>
                </c:manualLayout>
              </c:layout>
              <c:tx>
                <c:rich>
                  <a:bodyPr/>
                  <a:lstStyle/>
                  <a:p>
                    <a:r>
                      <a:rPr lang="bn-BD" dirty="0" smtClean="0"/>
                      <a:t>করন</a:t>
                    </a:r>
                    <a:r>
                      <a:rPr lang="bn-BD" baseline="0" dirty="0" smtClean="0"/>
                      <a:t> </a:t>
                    </a:r>
                    <a:endParaRPr lang="bn-BD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84040404346788"/>
                      <c:h val="9.31448846500781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8F6-4673-BA0C-A76F94F6FB63}"/>
                </c:ext>
              </c:extLst>
            </c:dLbl>
            <c:dLbl>
              <c:idx val="3"/>
              <c:layout>
                <c:manualLayout>
                  <c:x val="-0.25068794722527771"/>
                  <c:y val="0.1219061959521635"/>
                </c:manualLayout>
              </c:layout>
              <c:tx>
                <c:rich>
                  <a:bodyPr/>
                  <a:lstStyle/>
                  <a:p>
                    <a:r>
                      <a:rPr lang="bn-BD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ইয়ালামলাম </a:t>
                    </a:r>
                    <a:endParaRPr lang="bn-BD" baseline="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8706059070407"/>
                      <c:h val="0.17123118085467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8F6-4673-BA0C-A76F94F6FB63}"/>
                </c:ext>
              </c:extLst>
            </c:dLbl>
            <c:dLbl>
              <c:idx val="4"/>
              <c:layout>
                <c:manualLayout>
                  <c:x val="-0.24683574848453851"/>
                  <c:y val="-0.11312056505518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bn-BD"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defRPr>
                    </a:pPr>
                    <a:r>
                      <a: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হুলাইফা</a:t>
                    </a:r>
                    <a:r>
                      <a:rPr lang="bn-BD" sz="3200" baseline="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bn-BD" sz="32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bn-BD"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ikoshBAN" panose="02000000000000000000" pitchFamily="2" charset="0"/>
                      <a:ea typeface="+mn-ea"/>
                      <a:cs typeface="NikoshBAN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41116852340011"/>
                      <c:h val="0.14800922174024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8F6-4673-BA0C-A76F94F6F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Sheet3!$J$5:$J$9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হুজাইফা ইরক ইয়ালামলাম কারণ </c:v>
                </c15:tx>
              </c15:filteredSeriesTitle>
            </c:ext>
            <c:ext xmlns:c16="http://schemas.microsoft.com/office/drawing/2014/chart" uri="{C3380CC4-5D6E-409C-BE32-E72D297353CC}">
              <c16:uniqueId val="{0000000A-58F6-4673-BA0C-A76F94F6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0058784"/>
        <c:axId val="1610065440"/>
      </c:radarChart>
      <c:catAx>
        <c:axId val="161005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0065440"/>
        <c:crosses val="autoZero"/>
        <c:auto val="1"/>
        <c:lblAlgn val="ctr"/>
        <c:lblOffset val="100"/>
        <c:noMultiLvlLbl val="0"/>
      </c:catAx>
      <c:valAx>
        <c:axId val="1610065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1005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0.36568</cdr:x>
      <cdr:y>0.26794</cdr:y>
    </cdr:from>
    <cdr:to>
      <cdr:x>0.70768</cdr:x>
      <cdr:y>0.80739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75612" y="1473934"/>
          <a:ext cx="3157073" cy="2967438"/>
        </a:xfrm>
        <a:prstGeom xmlns:a="http://schemas.openxmlformats.org/drawingml/2006/main" prst="ellipse">
          <a:avLst/>
        </a:prstGeom>
        <a:ln xmlns:a="http://schemas.openxmlformats.org/drawingml/2006/main" w="190500" cap="rnd">
          <a:solidFill>
            <a:srgbClr val="FF0000"/>
          </a:solidFill>
          <a:prstDash val="solid"/>
        </a:ln>
        <a:effectLst xmlns:a="http://schemas.openxmlformats.org/drawingml/2006/main">
          <a:outerShdw blurRad="127000" algn="bl" rotWithShape="0">
            <a:srgbClr val="000000"/>
          </a:outerShdw>
        </a:effectLst>
        <a:scene3d xmlns:a="http://schemas.openxmlformats.org/drawingml/2006/main">
          <a:camera prst="perspectiveFront" fov="5400000"/>
          <a:lightRig rig="threePt" dir="t">
            <a:rot lat="0" lon="0" rev="19200000"/>
          </a:lightRig>
        </a:scene3d>
        <a:sp3d xmlns:a="http://schemas.openxmlformats.org/drawingml/2006/main" extrusionH="25400">
          <a:bevelT w="304800" h="152400" prst="hardEdge"/>
          <a:extrusionClr>
            <a:srgbClr val="000000"/>
          </a:extrusionClr>
        </a:sp3d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A643D-8170-4656-957F-E370C6CB6208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1FA0-13F0-47F5-A502-08A53E22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71FA0-13F0-47F5-A502-08A53E2294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2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7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8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9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7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67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5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1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6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60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69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42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7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46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8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6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94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0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03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55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9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0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0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1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201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0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9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049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4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83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4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32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8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1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6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49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19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3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5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0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15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699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6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14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5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5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56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2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0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87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7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43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28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91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82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01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4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7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3122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64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7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7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7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2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86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D38838-D6DA-4447-ADBB-81FF55014193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0727-139E-41ED-831F-BA6B40F0B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8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2047163"/>
            <a:ext cx="8296300" cy="4059601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41286" y="669926"/>
            <a:ext cx="6564086" cy="899567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সুভেচ্ছা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0" y="0"/>
            <a:ext cx="3381829" cy="3352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173" y="0"/>
            <a:ext cx="3265713" cy="1513112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ইহরাম বাঁধা।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57" y="1742933"/>
            <a:ext cx="7647602" cy="4175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1103086" y="681104"/>
            <a:ext cx="12917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হজ্জ্বের ফরয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56" y="1442890"/>
            <a:ext cx="9075062" cy="47961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1544" y="754743"/>
            <a:ext cx="5370286" cy="943429"/>
          </a:xfrm>
        </p:spPr>
        <p:txBody>
          <a:bodyPr>
            <a:normAutofit fontScale="92500"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কা’বা শরীফ তাওয়াফ করা।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54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894081"/>
            <a:ext cx="6952343" cy="920206"/>
          </a:xfrm>
        </p:spPr>
        <p:txBody>
          <a:bodyPr>
            <a:normAutofit fontScale="925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আরাফাতের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ময়দানে অবস্থান করা।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40" y="1814287"/>
            <a:ext cx="8399462" cy="4399718"/>
          </a:xfrm>
        </p:spPr>
      </p:pic>
    </p:spTree>
    <p:extLst>
      <p:ext uri="{BB962C8B-B14F-4D97-AF65-F5344CB8AC3E}">
        <p14:creationId xmlns:p14="http://schemas.microsoft.com/office/powerpoint/2010/main" val="26823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457" y="574766"/>
            <a:ext cx="9492342" cy="5376091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মুহরিম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ব্যক্তি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আল্লাহর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নিষিদ্ধ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কার্যাবলি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হতে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বিরত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থাকবে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।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মাথা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মুখমন্ডল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ঢাকবে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।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নামাজের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পর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বেশি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বেশি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তালবিয়া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করবে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মসজিদে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হারাম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হজ্জ্বের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কার্যাবলি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শুরু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করবে</a:t>
            </a:r>
            <a:r>
              <a:rPr lang="en-US" sz="5400" dirty="0" smtClean="0">
                <a:latin typeface="NikoshBAN" panose="02000000000000000000" pitchFamily="2" charset="0"/>
                <a:ea typeface="Yu Gothic" panose="020B0400000000000000" pitchFamily="34" charset="-128"/>
                <a:cs typeface="NikoshBAN" panose="02000000000000000000" pitchFamily="2" charset="0"/>
              </a:rPr>
              <a:t> । </a:t>
            </a:r>
            <a:endParaRPr lang="en-US" sz="5400" dirty="0">
              <a:latin typeface="NikoshBAN" panose="02000000000000000000" pitchFamily="2" charset="0"/>
              <a:ea typeface="Yu Gothic" panose="020B0400000000000000" pitchFamily="34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140" y="2727657"/>
            <a:ext cx="10929257" cy="2050143"/>
          </a:xfrm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হজ্জ্বের ওয়াজিব কতটি ও কি কি ?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7812" y="647337"/>
            <a:ext cx="3401062" cy="2895599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057099" y="914400"/>
            <a:ext cx="5718411" cy="1937982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4676" y="1408798"/>
            <a:ext cx="2583256" cy="870378"/>
          </a:xfrm>
          <a:solidFill>
            <a:srgbClr val="FF0000"/>
          </a:solidFill>
        </p:spPr>
        <p:txBody>
          <a:bodyPr>
            <a:normAutofit fontScale="85000" lnSpcReduction="10000"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361440" y="1729241"/>
            <a:ext cx="2442029" cy="95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idx="1"/>
          </p:nvPr>
        </p:nvSpPr>
        <p:spPr>
          <a:xfrm>
            <a:off x="1996401" y="3675517"/>
            <a:ext cx="8623074" cy="1704145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হজ্জ্বের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ওয়াজিবগুলি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032" y="3835021"/>
            <a:ext cx="5741609" cy="183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মিকাত অর্থ ......</a:t>
            </a:r>
          </a:p>
          <a:p>
            <a:pPr marL="0" indent="0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(ক) অবস্থান করা (খ) পরিচয় করা (গ) ইচ্ছা করা।।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5669" y="1540556"/>
            <a:ext cx="2504003" cy="1449387"/>
          </a:xfrm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937738" y="3083705"/>
            <a:ext cx="5741609" cy="71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Font typeface="Wingdings" panose="05000000000000000000" pitchFamily="2" charset="2"/>
              <a:buChar char="q"/>
            </a:pPr>
            <a:r>
              <a:rPr lang="bn-IN" sz="1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হজ্জ্বের ফরয ......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IN" sz="6600" dirty="0"/>
              <a:t>(ক) ৩টি (খ) ৪টি (গ) ৫টি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941090" y="545911"/>
            <a:ext cx="5923130" cy="2197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6213" y="1269243"/>
            <a:ext cx="3370997" cy="92804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009934" y="3289110"/>
            <a:ext cx="11072884" cy="125559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 হজ্জের বিধান আলোচনা কর ?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91" y="2110002"/>
            <a:ext cx="7287905" cy="4093373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0215" y="970816"/>
            <a:ext cx="3505199" cy="912358"/>
          </a:xfrm>
        </p:spPr>
        <p:txBody>
          <a:bodyPr>
            <a:norm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সমাপ্তি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506345" y="1225009"/>
            <a:ext cx="4296228" cy="60381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9242" y="1855864"/>
            <a:ext cx="4770434" cy="339785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মাওলানা মোঃ আব্দুর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( এম.এম,এম.এ,বি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এ, বি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এড,এম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 )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(আরবী)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বুরাইয়া কামিল মাদরাসা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০১৭১৫-২৭৮৫৫৬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3664" y="163663"/>
            <a:ext cx="1596569" cy="1269242"/>
          </a:xfrm>
          <a:prstGeom prst="rect">
            <a:avLst/>
          </a:prstGeom>
        </p:spPr>
      </p:pic>
      <p:sp>
        <p:nvSpPr>
          <p:cNvPr id="13" name="Flowchart: Collate 12"/>
          <p:cNvSpPr/>
          <p:nvPr/>
        </p:nvSpPr>
        <p:spPr>
          <a:xfrm>
            <a:off x="6276779" y="1828826"/>
            <a:ext cx="875622" cy="3424892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7290286" y="1855865"/>
            <a:ext cx="4541547" cy="33978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 আকাইদ ও ফিকহ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নবম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ভাগঃ আল-ফিকহ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অধ্যায়ঃ ২য়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পাঠঃ ৩য় পরিচ্ছেদ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সময়ঃ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7152401" y="347386"/>
            <a:ext cx="4158019" cy="901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5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p" animBg="1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286" y="5924098"/>
            <a:ext cx="8509000" cy="723445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 ক্বা’বা শরিফের তাওয়াফরত অবস্থায় মানুষ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922813"/>
            <a:ext cx="4845488" cy="440246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43" y="856583"/>
            <a:ext cx="4942872" cy="4459675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33286" y="5540205"/>
            <a:ext cx="1164771" cy="356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প্রতীকী ছবি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68129" y="5519934"/>
            <a:ext cx="1308100" cy="390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প্রতীকী ছবি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752" y="-92850"/>
            <a:ext cx="5977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016001" y="2389415"/>
            <a:ext cx="4412340" cy="15875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76686" y="1886857"/>
            <a:ext cx="5109028" cy="24674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0" y="2220686"/>
            <a:ext cx="4194629" cy="1435098"/>
          </a:xfrm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165" y="2389415"/>
            <a:ext cx="4244635" cy="1266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8800" dirty="0" smtClean="0">
                <a:solidFill>
                  <a:srgbClr val="FF0000"/>
                </a:solidFill>
              </a:rPr>
              <a:t>كتاب الحج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2" y="899885"/>
            <a:ext cx="9274628" cy="113211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1959" y="3614057"/>
            <a:ext cx="9479870" cy="4499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 শরীয়তে হজ্জ্বের গুরুত্ব কি তাহা জানতে পারবে । 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হজ্জ্বের ফরয ও ওয়াজিব কার্যাবলী বর্ণনা করতে পারবে।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হজ্জ্বের মিকাতগুলীর পরিচয় জানতে পারবে।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39039" y="583210"/>
            <a:ext cx="3556000" cy="1638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7234" y="1023615"/>
            <a:ext cx="2360159" cy="665616"/>
          </a:xfrm>
        </p:spPr>
        <p:txBody>
          <a:bodyPr>
            <a:norm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495039" y="2772230"/>
            <a:ext cx="2360159" cy="66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 করা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943496" y="4673602"/>
            <a:ext cx="2360159" cy="66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 করা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523999" y="2670629"/>
            <a:ext cx="3018971" cy="1146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109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الحخ</a:t>
            </a:r>
            <a:r>
              <a:rPr lang="ar-SA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335314" y="4412341"/>
            <a:ext cx="4572000" cy="17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ميقات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</a:rPr>
              <a:t>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2605" y="2582222"/>
            <a:ext cx="2407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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4501291" y="4352965"/>
            <a:ext cx="2407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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072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3881" y="556155"/>
            <a:ext cx="6069014" cy="4689979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মুসলমান,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বিবেকবান এবং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শারীরিক ভাবে সুস্থ ব্যক্তির ওপর হজ্ব ফরজ।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তারা পাথেয় ও বাহনের সক্ষমতা রাখবে যা বাসস্থান এবং উহার প্রয়োজনীয় সামগ্রী ও প্রত্যাবর্তনের সময় পর্যন্ত পরিবার পরিজনের ভরণপোষণ হতে অতিরিক্ত হবে এবং যাতায়াতের পথ নিরাপদ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1202821"/>
            <a:ext cx="4018410" cy="4000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57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33721"/>
              </p:ext>
            </p:extLst>
          </p:nvPr>
        </p:nvGraphicFramePr>
        <p:xfrm>
          <a:off x="2075543" y="0"/>
          <a:ext cx="8969828" cy="534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41257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en-US" sz="40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দ্রঃ</a:t>
            </a:r>
            <a:r>
              <a:rPr lang="en-US" sz="40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যাহারা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মিকাতের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bn-IN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মিকাত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ল্ল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মক্কায়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যাহারা</a:t>
            </a:r>
            <a:r>
              <a:rPr lang="bn-IN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অবস্থান করে তাদের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হজ্জ্বের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IN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উমারার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 ।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5167087"/>
            <a:ext cx="10508343" cy="110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اللهم اني أني اريد الحج فيسر لي وتقبل مني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971" y="937623"/>
            <a:ext cx="10334172" cy="2023291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কেহ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হজ্জ্বের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ইহরাম বাঁধার ইচ্ছা করে তখন সে গোসল বা অজু করবে গোসল করাই উত্তম। ইহরামের কাপড় পরিধান করবে তারপর দু’ রাকাত নামাজ পড়ে এই দোয়া পাঠ করবে 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2_I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375</Words>
  <Application>Microsoft Office PowerPoint</Application>
  <PresentationFormat>Widescreen</PresentationFormat>
  <Paragraphs>66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Yu Gothic</vt:lpstr>
      <vt:lpstr>Arial</vt:lpstr>
      <vt:lpstr>Calibri</vt:lpstr>
      <vt:lpstr>Calibri Light</vt:lpstr>
      <vt:lpstr>Century Gothic</vt:lpstr>
      <vt:lpstr>NikoshBAN</vt:lpstr>
      <vt:lpstr>Vrinda</vt:lpstr>
      <vt:lpstr>Wingdings</vt:lpstr>
      <vt:lpstr>Wingdings 3</vt:lpstr>
      <vt:lpstr>Office Theme</vt:lpstr>
      <vt:lpstr>Ion</vt:lpstr>
      <vt:lpstr>Wisp</vt:lpstr>
      <vt:lpstr>1_Ion</vt:lpstr>
      <vt:lpstr>2_Ion</vt:lpstr>
      <vt:lpstr>সবাই আন্তরিক সুভেচ্ছা </vt:lpstr>
      <vt:lpstr>শিক্ষক পরিচিতি  </vt:lpstr>
      <vt:lpstr>পবিত্র ক্বা’বা শরিফের তাওয়াফরত অবস্থায় মানুষ </vt:lpstr>
      <vt:lpstr>আজকের পাঠ </vt:lpstr>
      <vt:lpstr>এই পাঠ শেষে শিক্ষার্থীরা..................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Rob</dc:creator>
  <cp:lastModifiedBy>Abdur Rob</cp:lastModifiedBy>
  <cp:revision>72</cp:revision>
  <dcterms:created xsi:type="dcterms:W3CDTF">2019-11-28T12:08:10Z</dcterms:created>
  <dcterms:modified xsi:type="dcterms:W3CDTF">2019-12-04T05:32:21Z</dcterms:modified>
</cp:coreProperties>
</file>