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3"/>
  </p:notesMasterIdLst>
  <p:sldIdLst>
    <p:sldId id="256" r:id="rId2"/>
    <p:sldId id="257" r:id="rId3"/>
    <p:sldId id="258" r:id="rId4"/>
    <p:sldId id="259" r:id="rId5"/>
    <p:sldId id="268" r:id="rId6"/>
    <p:sldId id="267" r:id="rId7"/>
    <p:sldId id="269" r:id="rId8"/>
    <p:sldId id="260" r:id="rId9"/>
    <p:sldId id="261" r:id="rId10"/>
    <p:sldId id="262" r:id="rId11"/>
    <p:sldId id="263" r:id="rId12"/>
    <p:sldId id="264" r:id="rId13"/>
    <p:sldId id="265" r:id="rId14"/>
    <p:sldId id="266" r:id="rId15"/>
    <p:sldId id="270" r:id="rId16"/>
    <p:sldId id="271" r:id="rId17"/>
    <p:sldId id="272" r:id="rId18"/>
    <p:sldId id="274" r:id="rId19"/>
    <p:sldId id="275" r:id="rId20"/>
    <p:sldId id="276"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EFD57A-3D32-4719-BE93-E23A1B36C809}" type="datetimeFigureOut">
              <a:rPr lang="en-US" smtClean="0"/>
              <a:pPr/>
              <a:t>12/4/2019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5C1010-34EF-4D63-8D99-8FAFF51B8B81}" type="slidenum">
              <a:rPr lang="en-US" smtClean="0"/>
              <a:pPr/>
              <a:t>‹#›</a:t>
            </a:fld>
            <a:endParaRPr lang="en-US"/>
          </a:p>
        </p:txBody>
      </p:sp>
    </p:spTree>
    <p:extLst>
      <p:ext uri="{BB962C8B-B14F-4D97-AF65-F5344CB8AC3E}">
        <p14:creationId xmlns:p14="http://schemas.microsoft.com/office/powerpoint/2010/main" xmlns="" val="4044281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5C1010-34EF-4D63-8D99-8FAFF51B8B81}" type="slidenum">
              <a:rPr lang="en-US" smtClean="0"/>
              <a:pPr/>
              <a:t>6</a:t>
            </a:fld>
            <a:endParaRPr lang="en-US"/>
          </a:p>
        </p:txBody>
      </p:sp>
    </p:spTree>
    <p:extLst>
      <p:ext uri="{BB962C8B-B14F-4D97-AF65-F5344CB8AC3E}">
        <p14:creationId xmlns:p14="http://schemas.microsoft.com/office/powerpoint/2010/main" xmlns="" val="2326254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6C6C06E1-F686-4383-BC4A-6B7C31053BB0}" type="datetimeFigureOut">
              <a:rPr lang="en-US" smtClean="0"/>
              <a:pPr/>
              <a:t>12/4/2019</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39DFB926-3D47-41C5-ACD1-74CE72AB793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6C06E1-F686-4383-BC4A-6B7C31053BB0}" type="datetimeFigureOut">
              <a:rPr lang="en-US" smtClean="0"/>
              <a:pPr/>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FB926-3D47-41C5-ACD1-74CE72AB793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6C06E1-F686-4383-BC4A-6B7C31053BB0}" type="datetimeFigureOut">
              <a:rPr lang="en-US" smtClean="0"/>
              <a:pPr/>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FB926-3D47-41C5-ACD1-74CE72AB793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C6C06E1-F686-4383-BC4A-6B7C31053BB0}" type="datetimeFigureOut">
              <a:rPr lang="en-US" smtClean="0"/>
              <a:pPr/>
              <a:t>12/4/2019</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39DFB926-3D47-41C5-ACD1-74CE72AB793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6C6C06E1-F686-4383-BC4A-6B7C31053BB0}" type="datetimeFigureOut">
              <a:rPr lang="en-US" smtClean="0"/>
              <a:pPr/>
              <a:t>12/4/2019</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39DFB926-3D47-41C5-ACD1-74CE72AB7937}"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6C6C06E1-F686-4383-BC4A-6B7C31053BB0}" type="datetimeFigureOut">
              <a:rPr lang="en-US" smtClean="0"/>
              <a:pPr/>
              <a:t>12/4/2019</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9DFB926-3D47-41C5-ACD1-74CE72AB793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6C6C06E1-F686-4383-BC4A-6B7C31053BB0}" type="datetimeFigureOut">
              <a:rPr lang="en-US" smtClean="0"/>
              <a:pPr/>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39DFB926-3D47-41C5-ACD1-74CE72AB7937}"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C6C06E1-F686-4383-BC4A-6B7C31053BB0}" type="datetimeFigureOut">
              <a:rPr lang="en-US" smtClean="0"/>
              <a:pPr/>
              <a:t>12/4/2019</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FB926-3D47-41C5-ACD1-74CE72AB793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C6C06E1-F686-4383-BC4A-6B7C31053BB0}" type="datetimeFigureOut">
              <a:rPr lang="en-US" smtClean="0"/>
              <a:pPr/>
              <a:t>12/4/2019</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FB926-3D47-41C5-ACD1-74CE72AB793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C6C06E1-F686-4383-BC4A-6B7C31053BB0}" type="datetimeFigureOut">
              <a:rPr lang="en-US" smtClean="0"/>
              <a:pPr/>
              <a:t>12/4/2019</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FB926-3D47-41C5-ACD1-74CE72AB793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6C6C06E1-F686-4383-BC4A-6B7C31053BB0}" type="datetimeFigureOut">
              <a:rPr lang="en-US" smtClean="0"/>
              <a:pPr/>
              <a:t>12/4/2019</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9DFB926-3D47-41C5-ACD1-74CE72AB7937}"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C6C06E1-F686-4383-BC4A-6B7C31053BB0}" type="datetimeFigureOut">
              <a:rPr lang="en-US" smtClean="0"/>
              <a:pPr/>
              <a:t>12/4/2019</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9DFB926-3D47-41C5-ACD1-74CE72AB7937}"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0"/>
            <a:ext cx="109728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600" i="1" dirty="0"/>
          </a:p>
        </p:txBody>
      </p:sp>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28600" y="3048000"/>
            <a:ext cx="5029200" cy="35814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486400" y="3048000"/>
            <a:ext cx="4953000" cy="3429000"/>
          </a:xfrm>
          <a:prstGeom prst="rect">
            <a:avLst/>
          </a:prstGeom>
        </p:spPr>
      </p:pic>
      <p:sp>
        <p:nvSpPr>
          <p:cNvPr id="5" name="Rectangle 4"/>
          <p:cNvSpPr/>
          <p:nvPr/>
        </p:nvSpPr>
        <p:spPr>
          <a:xfrm>
            <a:off x="685800" y="381000"/>
            <a:ext cx="8839200" cy="2286000"/>
          </a:xfrm>
          <a:prstGeom prst="rect">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16600" dirty="0" smtClean="0">
                <a:solidFill>
                  <a:srgbClr val="C00000"/>
                </a:solidFill>
                <a:latin typeface="NikoshBAN" pitchFamily="2" charset="0"/>
                <a:cs typeface="NikoshBAN" pitchFamily="2" charset="0"/>
              </a:rPr>
              <a:t>স্বা</a:t>
            </a:r>
            <a:r>
              <a:rPr lang="bn-BD" sz="16600" dirty="0" smtClean="0">
                <a:latin typeface="NikoshBAN" pitchFamily="2" charset="0"/>
                <a:cs typeface="NikoshBAN" pitchFamily="2" charset="0"/>
              </a:rPr>
              <a:t>গ</a:t>
            </a:r>
            <a:r>
              <a:rPr lang="bn-BD" sz="16600" dirty="0" smtClean="0">
                <a:solidFill>
                  <a:srgbClr val="7030A0"/>
                </a:solidFill>
                <a:latin typeface="NikoshBAN" pitchFamily="2" charset="0"/>
                <a:cs typeface="NikoshBAN" pitchFamily="2" charset="0"/>
              </a:rPr>
              <a:t>ত</a:t>
            </a:r>
            <a:r>
              <a:rPr lang="bn-BD" sz="16600" dirty="0" smtClean="0">
                <a:latin typeface="NikoshBAN" pitchFamily="2" charset="0"/>
                <a:cs typeface="NikoshBAN" pitchFamily="2" charset="0"/>
              </a:rPr>
              <a:t>ম</a:t>
            </a:r>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xmlns="" val="3997012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heel(1)">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Single Corner Rectangle 1"/>
          <p:cNvSpPr/>
          <p:nvPr/>
        </p:nvSpPr>
        <p:spPr>
          <a:xfrm>
            <a:off x="215900" y="228600"/>
            <a:ext cx="9220200" cy="640080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bn-BD" dirty="0"/>
          </a:p>
          <a:p>
            <a:endParaRPr lang="bn-BD" dirty="0" smtClean="0"/>
          </a:p>
          <a:p>
            <a:endParaRPr lang="bn-BD" dirty="0"/>
          </a:p>
          <a:p>
            <a:endParaRPr lang="bn-BD" dirty="0" smtClean="0"/>
          </a:p>
          <a:p>
            <a:endParaRPr lang="bn-BD" dirty="0"/>
          </a:p>
          <a:p>
            <a:endParaRPr lang="bn-BD" dirty="0" smtClean="0"/>
          </a:p>
          <a:p>
            <a:endParaRPr lang="bn-BD" dirty="0"/>
          </a:p>
          <a:p>
            <a:endParaRPr lang="bn-BD" dirty="0" smtClean="0"/>
          </a:p>
          <a:p>
            <a:endParaRPr lang="bn-BD" dirty="0"/>
          </a:p>
          <a:p>
            <a:endParaRPr lang="bn-BD" dirty="0" smtClean="0"/>
          </a:p>
          <a:p>
            <a:endParaRPr lang="bn-BD" dirty="0"/>
          </a:p>
          <a:p>
            <a:endParaRPr lang="en-US" dirty="0" smtClean="0"/>
          </a:p>
          <a:p>
            <a:endParaRPr lang="en-US" dirty="0"/>
          </a:p>
          <a:p>
            <a:endParaRPr lang="en-US" dirty="0" smtClean="0"/>
          </a:p>
          <a:p>
            <a:endParaRPr lang="en-US" dirty="0"/>
          </a:p>
          <a:p>
            <a:endParaRPr lang="bn-BD" dirty="0" smtClean="0"/>
          </a:p>
          <a:p>
            <a:endParaRPr lang="bn-BD" dirty="0"/>
          </a:p>
          <a:p>
            <a:r>
              <a:rPr lang="bn-BD" sz="2800" dirty="0" smtClean="0"/>
              <a:t>এই টপলোজিতে একটা মূল ব্যাকবোন বা মূল লাইনের সাথে সবগুলো কম্পিউটারকে জুড়ে দেওয়া হয়।</a:t>
            </a:r>
            <a:endParaRPr lang="bn-BD" sz="2800"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524000" y="914400"/>
            <a:ext cx="5943600" cy="3276600"/>
          </a:xfrm>
          <a:prstGeom prst="rect">
            <a:avLst/>
          </a:prstGeom>
        </p:spPr>
      </p:pic>
      <p:sp>
        <p:nvSpPr>
          <p:cNvPr id="5" name="Rectangle 4"/>
          <p:cNvSpPr/>
          <p:nvPr/>
        </p:nvSpPr>
        <p:spPr>
          <a:xfrm>
            <a:off x="2514600" y="4343400"/>
            <a:ext cx="3657600" cy="5334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t>বাস টপোলজি</a:t>
            </a:r>
            <a:endParaRPr lang="en-US" sz="3600" dirty="0"/>
          </a:p>
        </p:txBody>
      </p:sp>
    </p:spTree>
    <p:extLst>
      <p:ext uri="{BB962C8B-B14F-4D97-AF65-F5344CB8AC3E}">
        <p14:creationId xmlns:p14="http://schemas.microsoft.com/office/powerpoint/2010/main" xmlns="" val="2614035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2">
                                            <p:txEl>
                                              <p:pRg st="17" end="17"/>
                                            </p:txEl>
                                          </p:spTgt>
                                        </p:tgtEl>
                                        <p:attrNameLst>
                                          <p:attrName>style.visibility</p:attrName>
                                        </p:attrNameLst>
                                      </p:cBhvr>
                                      <p:to>
                                        <p:strVal val="visible"/>
                                      </p:to>
                                    </p:set>
                                    <p:animEffect transition="in" filter="circle(in)">
                                      <p:cBhvr>
                                        <p:cTn id="19" dur="2000"/>
                                        <p:tgtEl>
                                          <p:spTgt spid="2">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rocess 1"/>
          <p:cNvSpPr/>
          <p:nvPr/>
        </p:nvSpPr>
        <p:spPr>
          <a:xfrm>
            <a:off x="0" y="0"/>
            <a:ext cx="9144000" cy="67818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bn-BD" u="sng" dirty="0"/>
          </a:p>
          <a:p>
            <a:endParaRPr lang="bn-BD" u="sng" dirty="0" smtClean="0"/>
          </a:p>
          <a:p>
            <a:endParaRPr lang="bn-BD" u="sng" dirty="0"/>
          </a:p>
          <a:p>
            <a:endParaRPr lang="bn-BD" u="sng" dirty="0" smtClean="0"/>
          </a:p>
          <a:p>
            <a:endParaRPr lang="bn-BD" u="sng" dirty="0"/>
          </a:p>
          <a:p>
            <a:endParaRPr lang="bn-BD" u="sng" dirty="0" smtClean="0"/>
          </a:p>
          <a:p>
            <a:endParaRPr lang="bn-BD" u="sng" dirty="0"/>
          </a:p>
          <a:p>
            <a:endParaRPr lang="bn-BD" u="sng" dirty="0" smtClean="0"/>
          </a:p>
          <a:p>
            <a:endParaRPr lang="bn-BD" u="sng" dirty="0"/>
          </a:p>
          <a:p>
            <a:endParaRPr lang="bn-BD" u="sng" dirty="0" smtClean="0"/>
          </a:p>
          <a:p>
            <a:endParaRPr lang="bn-BD" sz="2800" u="sng" dirty="0"/>
          </a:p>
          <a:p>
            <a:r>
              <a:rPr lang="bn-BD" sz="3200" u="sng" dirty="0" smtClean="0">
                <a:latin typeface="NikoshBAN" pitchFamily="2" charset="0"/>
                <a:cs typeface="NikoshBAN" pitchFamily="2" charset="0"/>
              </a:rPr>
              <a:t>রিং টপলোজি হবে গোলাকার, এই টপলোজিতে  প্রত্যেকটা কম্পিউটার অন্য দুটো কম্পিউটারের সাথে যুক্ত। এই টপলোজিতে এক কম্পিউটার থেকে অন্য কম্পিউটারে তথ্য যায় একটা নিদির্ষ্ট দিকে।</a:t>
            </a:r>
            <a:endParaRPr lang="en-US" sz="3200" u="sng" dirty="0">
              <a:latin typeface="NikoshBAN" pitchFamily="2" charset="0"/>
              <a:cs typeface="NikoshBAN"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66800" y="609600"/>
            <a:ext cx="7162800" cy="3429000"/>
          </a:xfrm>
          <a:prstGeom prst="rect">
            <a:avLst/>
          </a:prstGeom>
        </p:spPr>
      </p:pic>
    </p:spTree>
    <p:extLst>
      <p:ext uri="{BB962C8B-B14F-4D97-AF65-F5344CB8AC3E}">
        <p14:creationId xmlns:p14="http://schemas.microsoft.com/office/powerpoint/2010/main" xmlns="" val="2818422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11" end="11"/>
                                            </p:txEl>
                                          </p:spTgt>
                                        </p:tgtEl>
                                        <p:attrNameLst>
                                          <p:attrName>style.visibility</p:attrName>
                                        </p:attrNameLst>
                                      </p:cBhvr>
                                      <p:to>
                                        <p:strVal val="visible"/>
                                      </p:to>
                                    </p:set>
                                    <p:animEffect transition="in" filter="fade">
                                      <p:cBhvr>
                                        <p:cTn id="12" dur="1000"/>
                                        <p:tgtEl>
                                          <p:spTgt spid="2">
                                            <p:txEl>
                                              <p:pRg st="11" end="11"/>
                                            </p:txEl>
                                          </p:spTgt>
                                        </p:tgtEl>
                                      </p:cBhvr>
                                    </p:animEffect>
                                    <p:anim calcmode="lin" valueType="num">
                                      <p:cBhvr>
                                        <p:cTn id="13"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Single Corner Rectangle 1"/>
          <p:cNvSpPr/>
          <p:nvPr/>
        </p:nvSpPr>
        <p:spPr>
          <a:xfrm>
            <a:off x="38100" y="165100"/>
            <a:ext cx="9677400" cy="670560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bn-BD" dirty="0"/>
          </a:p>
          <a:p>
            <a:endParaRPr lang="bn-BD" dirty="0" smtClean="0"/>
          </a:p>
          <a:p>
            <a:endParaRPr lang="bn-BD" dirty="0"/>
          </a:p>
          <a:p>
            <a:endParaRPr lang="bn-BD" dirty="0" smtClean="0"/>
          </a:p>
          <a:p>
            <a:endParaRPr lang="bn-BD" dirty="0"/>
          </a:p>
          <a:p>
            <a:endParaRPr lang="bn-BD" dirty="0" smtClean="0"/>
          </a:p>
          <a:p>
            <a:endParaRPr lang="bn-BD" dirty="0"/>
          </a:p>
          <a:p>
            <a:endParaRPr lang="bn-BD" dirty="0" smtClean="0"/>
          </a:p>
          <a:p>
            <a:endParaRPr lang="bn-BD" dirty="0"/>
          </a:p>
          <a:p>
            <a:endParaRPr lang="bn-BD" dirty="0" smtClean="0"/>
          </a:p>
          <a:p>
            <a:r>
              <a:rPr lang="bn-BD" dirty="0" smtClean="0"/>
              <a:t>নেটওয়ার্কের সবগুলো কম্পিউটার যদি একটা কেন্দ্রীয় হাবের সাথে যুক্ত থাকে, এই টপলোজিতে একটা কম্পিউটার নষ্ট হলেও বাকি নেটওয়ার্ক সচল থাকে। কিন্তু কোনোভাবে কেন্দ্রীয় হাব নষ্ট হলে পুরো নেটওয়ার্কটাই অচল হয়ে পড়বে।</a:t>
            </a:r>
            <a:endParaRPr lang="bn-BD" dirty="0"/>
          </a:p>
        </p:txBody>
      </p:sp>
    </p:spTree>
    <p:extLst>
      <p:ext uri="{BB962C8B-B14F-4D97-AF65-F5344CB8AC3E}">
        <p14:creationId xmlns:p14="http://schemas.microsoft.com/office/powerpoint/2010/main" xmlns="" val="3516823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Single Corner Rectangle 1"/>
          <p:cNvSpPr/>
          <p:nvPr/>
        </p:nvSpPr>
        <p:spPr>
          <a:xfrm>
            <a:off x="25400" y="-12700"/>
            <a:ext cx="9601200" cy="708660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n-BD" dirty="0"/>
          </a:p>
          <a:p>
            <a:pPr algn="ctr"/>
            <a:endParaRPr lang="bn-BD" dirty="0" smtClean="0"/>
          </a:p>
          <a:p>
            <a:pPr algn="ctr"/>
            <a:endParaRPr lang="bn-BD" dirty="0"/>
          </a:p>
          <a:p>
            <a:pPr algn="ctr"/>
            <a:endParaRPr lang="bn-BD" dirty="0" smtClean="0"/>
          </a:p>
          <a:p>
            <a:pPr algn="ctr"/>
            <a:endParaRPr lang="bn-BD" sz="2400" dirty="0"/>
          </a:p>
          <a:p>
            <a:pPr algn="ctr"/>
            <a:endParaRPr lang="bn-BD" sz="2400" dirty="0" smtClean="0"/>
          </a:p>
          <a:p>
            <a:pPr algn="ctr"/>
            <a:endParaRPr lang="bn-BD" sz="2400" dirty="0" smtClean="0"/>
          </a:p>
          <a:p>
            <a:pPr algn="ctr"/>
            <a:endParaRPr lang="bn-BD" sz="2400" dirty="0"/>
          </a:p>
          <a:p>
            <a:pPr algn="ctr"/>
            <a:endParaRPr lang="bn-BD" sz="2400" dirty="0" smtClean="0"/>
          </a:p>
          <a:p>
            <a:pPr algn="ctr"/>
            <a:endParaRPr lang="bn-BD" sz="2400" dirty="0"/>
          </a:p>
          <a:p>
            <a:pPr algn="ctr"/>
            <a:endParaRPr lang="bn-BD" sz="2400" dirty="0">
              <a:solidFill>
                <a:srgbClr val="002060"/>
              </a:solidFill>
            </a:endParaRPr>
          </a:p>
          <a:p>
            <a:r>
              <a:rPr lang="bn-BD" sz="3200" dirty="0" smtClean="0">
                <a:solidFill>
                  <a:srgbClr val="002060"/>
                </a:solidFill>
                <a:latin typeface="NikoshBAN" pitchFamily="2" charset="0"/>
                <a:cs typeface="NikoshBAN" pitchFamily="2" charset="0"/>
              </a:rPr>
              <a:t>ট্রি মানে হচ্ছে গাছ। এই টপলোজিটা গাছের মতো। গাছে যে রকম কান্ড থেকে ডাল, একটা ডাল থেকে অন্য ডাল এবং সেখান তকেকে আরো ডাল বের হয়, এখানেও তাই।</a:t>
            </a:r>
            <a:endParaRPr lang="en-US" sz="3200" dirty="0">
              <a:solidFill>
                <a:srgbClr val="002060"/>
              </a:solidFill>
              <a:latin typeface="NikoshBAN" pitchFamily="2" charset="0"/>
              <a:cs typeface="NikoshBAN"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66800" y="152400"/>
            <a:ext cx="6858000" cy="4343400"/>
          </a:xfrm>
          <a:prstGeom prst="rect">
            <a:avLst/>
          </a:prstGeom>
        </p:spPr>
      </p:pic>
    </p:spTree>
    <p:extLst>
      <p:ext uri="{BB962C8B-B14F-4D97-AF65-F5344CB8AC3E}">
        <p14:creationId xmlns:p14="http://schemas.microsoft.com/office/powerpoint/2010/main" xmlns="" val="629978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
                                            <p:txEl>
                                              <p:pRg st="11" end="11"/>
                                            </p:txEl>
                                          </p:spTgt>
                                        </p:tgtEl>
                                        <p:attrNameLst>
                                          <p:attrName>style.visibility</p:attrName>
                                        </p:attrNameLst>
                                      </p:cBhvr>
                                      <p:to>
                                        <p:strVal val="visible"/>
                                      </p:to>
                                    </p:set>
                                    <p:animEffect transition="in" filter="wheel(1)">
                                      <p:cBhvr>
                                        <p:cTn id="12" dur="20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Same Side Corner Rectangle 3"/>
          <p:cNvSpPr/>
          <p:nvPr/>
        </p:nvSpPr>
        <p:spPr>
          <a:xfrm>
            <a:off x="0" y="-38100"/>
            <a:ext cx="9144000" cy="6858000"/>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n-BD" dirty="0" smtClean="0"/>
          </a:p>
          <a:p>
            <a:pPr algn="ctr"/>
            <a:endParaRPr lang="bn-BD" dirty="0"/>
          </a:p>
          <a:p>
            <a:pPr algn="ctr"/>
            <a:endParaRPr lang="bn-BD" dirty="0" smtClean="0"/>
          </a:p>
          <a:p>
            <a:pPr algn="ctr"/>
            <a:endParaRPr lang="bn-BD" dirty="0"/>
          </a:p>
          <a:p>
            <a:pPr algn="ctr"/>
            <a:endParaRPr lang="bn-BD" dirty="0" smtClean="0"/>
          </a:p>
          <a:p>
            <a:pPr algn="ctr"/>
            <a:endParaRPr lang="bn-BD" sz="2800" dirty="0"/>
          </a:p>
          <a:p>
            <a:pPr algn="ctr"/>
            <a:endParaRPr lang="bn-BD" sz="2800" dirty="0" smtClean="0"/>
          </a:p>
          <a:p>
            <a:pPr algn="ctr"/>
            <a:endParaRPr lang="bn-BD" sz="2800" dirty="0"/>
          </a:p>
          <a:p>
            <a:pPr algn="ctr"/>
            <a:endParaRPr lang="bn-BD" sz="4000" dirty="0" smtClean="0">
              <a:latin typeface="NikoshBAN" pitchFamily="2" charset="0"/>
              <a:cs typeface="NikoshBAN" pitchFamily="2" charset="0"/>
            </a:endParaRPr>
          </a:p>
          <a:p>
            <a:r>
              <a:rPr lang="bn-BD" sz="4000" dirty="0" smtClean="0">
                <a:latin typeface="NikoshBAN" pitchFamily="2" charset="0"/>
                <a:cs typeface="NikoshBAN" pitchFamily="2" charset="0"/>
              </a:rPr>
              <a:t>এই টপোলজিতে কম্পিউটারগুলো একটা আরেক্টার সাথে যুক্ত থাকে এবং একাধিক পথে যুক্ত হতে পারে</a:t>
            </a:r>
            <a:r>
              <a:rPr lang="bn-BD" sz="2800" dirty="0" smtClean="0">
                <a:latin typeface="NikoshBAN" pitchFamily="2" charset="0"/>
                <a:cs typeface="NikoshBAN" pitchFamily="2" charset="0"/>
              </a:rPr>
              <a:t>।</a:t>
            </a:r>
          </a:p>
        </p:txBody>
      </p:sp>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371600" y="152400"/>
            <a:ext cx="5929604" cy="3124200"/>
          </a:xfrm>
          <a:prstGeom prst="rect">
            <a:avLst/>
          </a:prstGeom>
        </p:spPr>
      </p:pic>
      <p:sp>
        <p:nvSpPr>
          <p:cNvPr id="3" name="Rectangle 2"/>
          <p:cNvSpPr/>
          <p:nvPr/>
        </p:nvSpPr>
        <p:spPr>
          <a:xfrm>
            <a:off x="2133600" y="3657600"/>
            <a:ext cx="4114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latin typeface="NikoshBAN" pitchFamily="2" charset="0"/>
                <a:cs typeface="NikoshBAN" pitchFamily="2" charset="0"/>
              </a:rPr>
              <a:t>মেশ টপোলজি</a:t>
            </a:r>
            <a:endParaRPr lang="en-US" dirty="0">
              <a:latin typeface="NikoshBAN" pitchFamily="2" charset="0"/>
              <a:cs typeface="NikoshBAN" pitchFamily="2" charset="0"/>
            </a:endParaRPr>
          </a:p>
        </p:txBody>
      </p:sp>
    </p:spTree>
    <p:extLst>
      <p:ext uri="{BB962C8B-B14F-4D97-AF65-F5344CB8AC3E}">
        <p14:creationId xmlns:p14="http://schemas.microsoft.com/office/powerpoint/2010/main" xmlns="" val="2831498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4">
                                            <p:txEl>
                                              <p:pRg st="9" end="9"/>
                                            </p:txEl>
                                          </p:spTgt>
                                        </p:tgtEl>
                                        <p:attrNameLst>
                                          <p:attrName>style.visibility</p:attrName>
                                        </p:attrNameLst>
                                      </p:cBhvr>
                                      <p:to>
                                        <p:strVal val="visible"/>
                                      </p:to>
                                    </p:set>
                                    <p:animEffect transition="in" filter="wheel(1)">
                                      <p:cBhvr>
                                        <p:cTn id="17" dur="20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d. Selim Mia\Downloads\optical piver.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57200" y="609600"/>
            <a:ext cx="8382000" cy="4572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Flowchart: Decision 1"/>
          <p:cNvSpPr/>
          <p:nvPr/>
        </p:nvSpPr>
        <p:spPr>
          <a:xfrm>
            <a:off x="1714500" y="5583382"/>
            <a:ext cx="5867400" cy="1143000"/>
          </a:xfrm>
          <a:prstGeom prst="flowChartDecision">
            <a:avLst/>
          </a:prstGeom>
          <a:blipFill>
            <a:blip r:embed="rId3"/>
            <a:tile tx="0" ty="0" sx="100000" sy="100000" flip="none" algn="tl"/>
          </a:blip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solidFill>
                  <a:schemeClr val="tx1"/>
                </a:solidFill>
                <a:latin typeface="NikoshBAN" pitchFamily="2" charset="0"/>
                <a:cs typeface="NikoshBAN" pitchFamily="2" charset="0"/>
              </a:rPr>
              <a:t>অপটিকেল ফাইবার</a:t>
            </a:r>
            <a:endParaRPr lang="en-US" sz="3200"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xmlns="" val="2278664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ircle(in)">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ross 1"/>
          <p:cNvSpPr/>
          <p:nvPr/>
        </p:nvSpPr>
        <p:spPr>
          <a:xfrm>
            <a:off x="685800" y="1295400"/>
            <a:ext cx="7848600" cy="4343400"/>
          </a:xfrm>
          <a:prstGeom prst="plus">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solidFill>
                  <a:srgbClr val="002060"/>
                </a:solidFill>
                <a:latin typeface="NikoshBAN" pitchFamily="2" charset="0"/>
                <a:cs typeface="NikoshBAN" pitchFamily="2" charset="0"/>
              </a:rPr>
              <a:t>অপটিক্যাল ফাইবার অত্যন্ত সরু এক ধরনের কাচের তন্ত। বৈদ্যুতিক তারে </a:t>
            </a:r>
            <a:r>
              <a:rPr lang="bn-BD" sz="4000" dirty="0" smtClean="0">
                <a:solidFill>
                  <a:srgbClr val="002060"/>
                </a:solidFill>
                <a:latin typeface="NikoshBAN" pitchFamily="2" charset="0"/>
                <a:cs typeface="NikoshBAN" pitchFamily="2" charset="0"/>
              </a:rPr>
              <a:t>বৈদ্যুতিক সিগনাল পাঠানো হয়।</a:t>
            </a:r>
            <a:endParaRPr lang="en-US" sz="4000" dirty="0">
              <a:solidFill>
                <a:srgbClr val="002060"/>
              </a:solidFill>
              <a:latin typeface="NikoshBAN" pitchFamily="2" charset="0"/>
              <a:cs typeface="NikoshBAN" pitchFamily="2" charset="0"/>
            </a:endParaRPr>
          </a:p>
        </p:txBody>
      </p:sp>
    </p:spTree>
    <p:extLst>
      <p:ext uri="{BB962C8B-B14F-4D97-AF65-F5344CB8AC3E}">
        <p14:creationId xmlns:p14="http://schemas.microsoft.com/office/powerpoint/2010/main" xmlns="" val="16257990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81000" y="263236"/>
            <a:ext cx="8458200" cy="6477000"/>
          </a:xfrm>
          <a:prstGeom prst="ellipse">
            <a:avLst/>
          </a:prstGeom>
          <a:blipFill>
            <a:blip r:embed="rId2"/>
            <a:tile tx="0" ty="0" sx="100000" sy="100000" flip="none" algn="tl"/>
          </a:blipFill>
          <a:ln>
            <a:prstDash val="solid"/>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rgbClr val="C00000"/>
                </a:solidFill>
              </a:rPr>
              <a:t>স্যাটেলাইট বা উপগ্রহ মহাকাশ থেকে পৃথিবীকে ঘিরে গুরতে থাকে। পৃথিবীর মাধ্যাকর্ষণ বলের কারনে এটি ঘুরে।</a:t>
            </a:r>
          </a:p>
          <a:p>
            <a:pPr algn="ctr"/>
            <a:r>
              <a:rPr lang="bn-BD" sz="3600" dirty="0" smtClean="0">
                <a:solidFill>
                  <a:srgbClr val="C00000"/>
                </a:solidFill>
              </a:rPr>
              <a:t>এই পদ্ধতিতে পৃথিবীর এক প্রান্ত থেকে অপর প্রান্তে রেডিও,টেলিফোন,মোবাইল ফোন কিংবা ইন্টারনেটে সিগনাল পাঠানো হয়।</a:t>
            </a:r>
          </a:p>
        </p:txBody>
      </p:sp>
    </p:spTree>
    <p:extLst>
      <p:ext uri="{BB962C8B-B14F-4D97-AF65-F5344CB8AC3E}">
        <p14:creationId xmlns:p14="http://schemas.microsoft.com/office/powerpoint/2010/main" xmlns="" val="2279591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762000" y="457200"/>
            <a:ext cx="7391400" cy="1676400"/>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8000" dirty="0" smtClean="0"/>
              <a:t>মূল্যায়ন</a:t>
            </a:r>
            <a:endParaRPr lang="en-US" dirty="0"/>
          </a:p>
        </p:txBody>
      </p:sp>
      <p:sp>
        <p:nvSpPr>
          <p:cNvPr id="4" name="Flowchart: Alternate Process 3"/>
          <p:cNvSpPr/>
          <p:nvPr/>
        </p:nvSpPr>
        <p:spPr>
          <a:xfrm>
            <a:off x="762000" y="2743200"/>
            <a:ext cx="8001000" cy="2667000"/>
          </a:xfrm>
          <a:prstGeom prst="flowChartAlternateProcess">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7200" dirty="0" smtClean="0"/>
              <a:t>নেটওয়ার্ক কি?</a:t>
            </a:r>
          </a:p>
          <a:p>
            <a:pPr algn="ctr"/>
            <a:r>
              <a:rPr lang="bn-BD" sz="7200" dirty="0" smtClean="0"/>
              <a:t>টপোলজি  কি?</a:t>
            </a:r>
            <a:endParaRPr lang="en-US" sz="7200" dirty="0"/>
          </a:p>
        </p:txBody>
      </p:sp>
    </p:spTree>
    <p:extLst>
      <p:ext uri="{BB962C8B-B14F-4D97-AF65-F5344CB8AC3E}">
        <p14:creationId xmlns:p14="http://schemas.microsoft.com/office/powerpoint/2010/main" xmlns="" val="34741989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Single Corner Rectangle 1"/>
          <p:cNvSpPr/>
          <p:nvPr/>
        </p:nvSpPr>
        <p:spPr>
          <a:xfrm>
            <a:off x="2133600" y="152400"/>
            <a:ext cx="4572000" cy="1752600"/>
          </a:xfrm>
          <a:prstGeom prst="round1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000" dirty="0" smtClean="0"/>
              <a:t>দলীয় কাজ</a:t>
            </a:r>
            <a:endParaRPr lang="en-US" dirty="0"/>
          </a:p>
        </p:txBody>
      </p:sp>
      <p:sp>
        <p:nvSpPr>
          <p:cNvPr id="3" name="Rectangle 2"/>
          <p:cNvSpPr/>
          <p:nvPr/>
        </p:nvSpPr>
        <p:spPr>
          <a:xfrm>
            <a:off x="457200" y="2590800"/>
            <a:ext cx="8458200" cy="2667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t>স্টার ও বাস টপোলজি কি? এদের সুবিধা ও অসুবিধা আলোচনা কর।</a:t>
            </a:r>
            <a:endParaRPr lang="en-US" dirty="0"/>
          </a:p>
        </p:txBody>
      </p:sp>
    </p:spTree>
    <p:extLst>
      <p:ext uri="{BB962C8B-B14F-4D97-AF65-F5344CB8AC3E}">
        <p14:creationId xmlns:p14="http://schemas.microsoft.com/office/powerpoint/2010/main" xmlns="" val="1439163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4636"/>
            <a:ext cx="9144000" cy="6857999"/>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latin typeface="NikoshBAN" pitchFamily="2" charset="0"/>
                <a:cs typeface="NikoshBAN" pitchFamily="2" charset="0"/>
              </a:rPr>
              <a:t>পরিচিতি-</a:t>
            </a:r>
          </a:p>
          <a:p>
            <a:pPr algn="ctr"/>
            <a:r>
              <a:rPr lang="en-US" sz="5400" dirty="0" err="1" smtClean="0">
                <a:latin typeface="NikoshBAN" pitchFamily="2" charset="0"/>
                <a:cs typeface="NikoshBAN" pitchFamily="2" charset="0"/>
              </a:rPr>
              <a:t>হাবিল</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আহমেদ</a:t>
            </a:r>
            <a:endParaRPr lang="en-US" sz="5400" dirty="0" smtClean="0">
              <a:latin typeface="NikoshBAN" pitchFamily="2" charset="0"/>
              <a:cs typeface="NikoshBAN" pitchFamily="2" charset="0"/>
            </a:endParaRPr>
          </a:p>
          <a:p>
            <a:pPr algn="ctr"/>
            <a:r>
              <a:rPr lang="bn-BD" sz="5400" dirty="0" smtClean="0">
                <a:latin typeface="NikoshBAN" pitchFamily="2" charset="0"/>
                <a:cs typeface="NikoshBAN" pitchFamily="2" charset="0"/>
              </a:rPr>
              <a:t>সহকারী শিক্ষক(কম্পিউটার</a:t>
            </a:r>
            <a:r>
              <a:rPr lang="bn-BD" sz="5400" dirty="0" smtClean="0">
                <a:latin typeface="NikoshBAN" pitchFamily="2" charset="0"/>
                <a:cs typeface="NikoshBAN" pitchFamily="2" charset="0"/>
              </a:rPr>
              <a:t>)</a:t>
            </a:r>
            <a:endParaRPr lang="en-US" sz="5400" dirty="0" smtClean="0">
              <a:latin typeface="NikoshBAN" pitchFamily="2" charset="0"/>
              <a:cs typeface="NikoshBAN" pitchFamily="2" charset="0"/>
            </a:endParaRPr>
          </a:p>
          <a:p>
            <a:pPr algn="ctr"/>
            <a:r>
              <a:rPr lang="en-US" sz="5400" dirty="0" err="1" smtClean="0">
                <a:latin typeface="NikoshBAN" pitchFamily="2" charset="0"/>
                <a:cs typeface="NikoshBAN" pitchFamily="2" charset="0"/>
              </a:rPr>
              <a:t>আশুজিয়া</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জে.এন.সি</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শিক্ষা</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প্রতিষ্ঠান</a:t>
            </a:r>
            <a:endParaRPr lang="bn-BD" sz="5400" dirty="0" smtClean="0">
              <a:latin typeface="NikoshBAN" pitchFamily="2" charset="0"/>
              <a:cs typeface="NikoshBAN" pitchFamily="2" charset="0"/>
            </a:endParaRPr>
          </a:p>
          <a:p>
            <a:pPr algn="ctr"/>
            <a:r>
              <a:rPr lang="en-US" sz="5400" dirty="0" err="1" smtClean="0">
                <a:latin typeface="NikoshBAN" pitchFamily="2" charset="0"/>
                <a:cs typeface="NikoshBAN" pitchFamily="2" charset="0"/>
              </a:rPr>
              <a:t>কেন্দুয়া</a:t>
            </a:r>
            <a:r>
              <a:rPr lang="bn-BD" sz="5400" dirty="0" smtClean="0">
                <a:latin typeface="NikoshBAN" pitchFamily="2" charset="0"/>
                <a:cs typeface="NikoshBAN" pitchFamily="2" charset="0"/>
              </a:rPr>
              <a:t>, নেত্রকোণা</a:t>
            </a:r>
            <a:r>
              <a:rPr lang="en-US" sz="5400" smtClean="0">
                <a:latin typeface="NikoshBAN" pitchFamily="2" charset="0"/>
                <a:cs typeface="NikoshBAN" pitchFamily="2" charset="0"/>
              </a:rPr>
              <a:t>।</a:t>
            </a:r>
            <a:endParaRPr lang="en-US" sz="5400" dirty="0">
              <a:latin typeface="NikoshBAN" pitchFamily="2" charset="0"/>
              <a:cs typeface="NikoshBAN" pitchFamily="2" charset="0"/>
            </a:endParaRPr>
          </a:p>
        </p:txBody>
      </p:sp>
    </p:spTree>
    <p:extLst>
      <p:ext uri="{BB962C8B-B14F-4D97-AF65-F5344CB8AC3E}">
        <p14:creationId xmlns:p14="http://schemas.microsoft.com/office/powerpoint/2010/main" xmlns="" val="2503984720"/>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Alternate Process 1"/>
          <p:cNvSpPr/>
          <p:nvPr/>
        </p:nvSpPr>
        <p:spPr>
          <a:xfrm>
            <a:off x="1905000" y="2438400"/>
            <a:ext cx="4724400" cy="990600"/>
          </a:xfrm>
          <a:prstGeom prst="flowChartAlternate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t>বাড়ীর কাজ</a:t>
            </a:r>
            <a:endParaRPr lang="en-US" dirty="0"/>
          </a:p>
        </p:txBody>
      </p:sp>
      <p:sp>
        <p:nvSpPr>
          <p:cNvPr id="3" name="Rectangle 2"/>
          <p:cNvSpPr/>
          <p:nvPr/>
        </p:nvSpPr>
        <p:spPr>
          <a:xfrm>
            <a:off x="76200" y="4038600"/>
            <a:ext cx="8915400" cy="1600200"/>
          </a:xfrm>
          <a:prstGeom prst="rect">
            <a:avLst/>
          </a:prstGeom>
          <a:blipFill>
            <a:blip r:embed="rId2"/>
            <a:tile tx="0" ty="0" sx="100000" sy="100000" flip="none" algn="tl"/>
          </a:blipFill>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t>স্যাটেলাইট ও অপটিক্যাল ফাইবার কি আলোচনা কর।</a:t>
            </a:r>
            <a:endParaRPr lang="en-US" dirty="0"/>
          </a:p>
        </p:txBody>
      </p:sp>
    </p:spTree>
    <p:extLst>
      <p:ext uri="{BB962C8B-B14F-4D97-AF65-F5344CB8AC3E}">
        <p14:creationId xmlns:p14="http://schemas.microsoft.com/office/powerpoint/2010/main" xmlns="" val="1919969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81000"/>
            <a:ext cx="8686800" cy="609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13800" i="1" dirty="0" smtClean="0">
                <a:solidFill>
                  <a:srgbClr val="FF0000"/>
                </a:solidFill>
                <a:latin typeface="NikoshBAN" pitchFamily="2" charset="0"/>
                <a:cs typeface="NikoshBAN" pitchFamily="2" charset="0"/>
              </a:rPr>
              <a:t>ধন্যবাদ</a:t>
            </a:r>
            <a:endParaRPr lang="en-US" i="1" dirty="0">
              <a:solidFill>
                <a:srgbClr val="FF0000"/>
              </a:solidFill>
              <a:latin typeface="NikoshBAN" pitchFamily="2" charset="0"/>
              <a:cs typeface="NikoshBAN" pitchFamily="2" charset="0"/>
            </a:endParaRPr>
          </a:p>
        </p:txBody>
      </p:sp>
    </p:spTree>
    <p:extLst>
      <p:ext uri="{BB962C8B-B14F-4D97-AF65-F5344CB8AC3E}">
        <p14:creationId xmlns:p14="http://schemas.microsoft.com/office/powerpoint/2010/main" xmlns="" val="2918340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latin typeface="NikoshBAN" pitchFamily="2" charset="0"/>
                <a:cs typeface="NikoshBAN" pitchFamily="2" charset="0"/>
              </a:rPr>
              <a:t>পাঠ পরিচিতি-</a:t>
            </a:r>
          </a:p>
          <a:p>
            <a:pPr algn="ctr"/>
            <a:r>
              <a:rPr lang="bn-BD" sz="5400" dirty="0" smtClean="0">
                <a:latin typeface="NikoshBAN" pitchFamily="2" charset="0"/>
                <a:cs typeface="NikoshBAN" pitchFamily="2" charset="0"/>
              </a:rPr>
              <a:t>শ্রেণী-অষ্টম</a:t>
            </a:r>
          </a:p>
          <a:p>
            <a:pPr algn="ctr"/>
            <a:r>
              <a:rPr lang="bn-BD" sz="5400" dirty="0" smtClean="0">
                <a:latin typeface="NikoshBAN" pitchFamily="2" charset="0"/>
                <a:cs typeface="NikoshBAN" pitchFamily="2" charset="0"/>
              </a:rPr>
              <a:t>বিষয়-তথ্য ও যোগাযোগ প্রযুক্তি</a:t>
            </a:r>
          </a:p>
          <a:p>
            <a:pPr algn="ctr"/>
            <a:r>
              <a:rPr lang="bn-BD" sz="5400" dirty="0" smtClean="0">
                <a:latin typeface="NikoshBAN" pitchFamily="2" charset="0"/>
                <a:cs typeface="NikoshBAN" pitchFamily="2" charset="0"/>
              </a:rPr>
              <a:t>অধ্যায়-দ্বিতীয়</a:t>
            </a:r>
            <a:endParaRPr lang="en-US" sz="5400" dirty="0">
              <a:latin typeface="NikoshBAN" pitchFamily="2" charset="0"/>
              <a:cs typeface="NikoshBAN" pitchFamily="2" charset="0"/>
            </a:endParaRPr>
          </a:p>
        </p:txBody>
      </p:sp>
    </p:spTree>
    <p:extLst>
      <p:ext uri="{BB962C8B-B14F-4D97-AF65-F5344CB8AC3E}">
        <p14:creationId xmlns:p14="http://schemas.microsoft.com/office/powerpoint/2010/main" xmlns="" val="3313862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410200" y="1905000"/>
            <a:ext cx="3581400" cy="2971799"/>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80975" y="1905000"/>
            <a:ext cx="4619625" cy="2876550"/>
          </a:xfrm>
          <a:prstGeom prst="rect">
            <a:avLst/>
          </a:prstGeom>
        </p:spPr>
      </p:pic>
      <p:sp>
        <p:nvSpPr>
          <p:cNvPr id="5" name="Rounded Rectangle 4"/>
          <p:cNvSpPr/>
          <p:nvPr/>
        </p:nvSpPr>
        <p:spPr>
          <a:xfrm>
            <a:off x="838200" y="381000"/>
            <a:ext cx="7924800" cy="990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solidFill>
                  <a:srgbClr val="FF0000"/>
                </a:solidFill>
                <a:latin typeface="NikoshBAN" pitchFamily="2" charset="0"/>
                <a:cs typeface="NikoshBAN" pitchFamily="2" charset="0"/>
              </a:rPr>
              <a:t>ছবি গুলো লক্ষ্য কর</a:t>
            </a:r>
          </a:p>
        </p:txBody>
      </p:sp>
      <p:sp>
        <p:nvSpPr>
          <p:cNvPr id="6" name="Rectangle 5"/>
          <p:cNvSpPr/>
          <p:nvPr/>
        </p:nvSpPr>
        <p:spPr>
          <a:xfrm>
            <a:off x="1156855" y="4962233"/>
            <a:ext cx="6705600" cy="1524001"/>
          </a:xfrm>
          <a:prstGeom prst="rect">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7200" dirty="0" smtClean="0">
                <a:solidFill>
                  <a:srgbClr val="FF0000"/>
                </a:solidFill>
                <a:latin typeface="NikoshBAN" pitchFamily="2" charset="0"/>
                <a:cs typeface="NikoshBAN" pitchFamily="2" charset="0"/>
              </a:rPr>
              <a:t>টপোলজি</a:t>
            </a:r>
            <a:endParaRPr lang="en-US" sz="7200" dirty="0">
              <a:solidFill>
                <a:srgbClr val="FF0000"/>
              </a:solidFill>
              <a:latin typeface="NikoshBAN" pitchFamily="2" charset="0"/>
              <a:cs typeface="NikoshBAN" pitchFamily="2" charset="0"/>
            </a:endParaRPr>
          </a:p>
        </p:txBody>
      </p:sp>
    </p:spTree>
    <p:extLst>
      <p:ext uri="{BB962C8B-B14F-4D97-AF65-F5344CB8AC3E}">
        <p14:creationId xmlns:p14="http://schemas.microsoft.com/office/powerpoint/2010/main" xmlns="" val="671151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xit" presetSubtype="10" fill="hold" nodeType="clickEffect">
                                  <p:stCondLst>
                                    <p:cond delay="0"/>
                                  </p:stCondLst>
                                  <p:childTnLst>
                                    <p:animEffect transition="out" filter="randombar(horizontal)">
                                      <p:cBhvr>
                                        <p:cTn id="16" dur="500"/>
                                        <p:tgtEl>
                                          <p:spTgt spid="3"/>
                                        </p:tgtEl>
                                      </p:cBhvr>
                                    </p:animEffect>
                                    <p:set>
                                      <p:cBhvr>
                                        <p:cTn id="17" dur="1" fill="hold">
                                          <p:stCondLst>
                                            <p:cond delay="499"/>
                                          </p:stCondLst>
                                        </p:cTn>
                                        <p:tgtEl>
                                          <p:spTgt spid="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838200" y="838200"/>
            <a:ext cx="7772400" cy="50292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solidFill>
                  <a:srgbClr val="FF0000"/>
                </a:solidFill>
                <a:latin typeface="NikoshBAN" pitchFamily="2" charset="0"/>
                <a:cs typeface="NikoshBAN" pitchFamily="2" charset="0"/>
              </a:rPr>
              <a:t>যদি কোন মাধ্যম দিয়ে অনেকগুলো কম্পিউটারকে এক সাথে জুড়ে দেওয়া হয় তাই </a:t>
            </a:r>
            <a:r>
              <a:rPr lang="bn-BD" sz="4400" dirty="0">
                <a:solidFill>
                  <a:srgbClr val="FF0000"/>
                </a:solidFill>
                <a:latin typeface="NikoshBAN" pitchFamily="2" charset="0"/>
                <a:cs typeface="NikoshBAN" pitchFamily="2" charset="0"/>
              </a:rPr>
              <a:t>টপোলজি</a:t>
            </a:r>
            <a:endParaRPr lang="en-US" sz="4400" dirty="0">
              <a:solidFill>
                <a:srgbClr val="FF0000"/>
              </a:solidFill>
              <a:latin typeface="NikoshBAN" pitchFamily="2" charset="0"/>
              <a:cs typeface="NikoshBAN" pitchFamily="2" charset="0"/>
            </a:endParaRPr>
          </a:p>
          <a:p>
            <a:pPr algn="ctr"/>
            <a:endParaRPr lang="en-US" dirty="0">
              <a:solidFill>
                <a:srgbClr val="FF0000"/>
              </a:solidFill>
            </a:endParaRPr>
          </a:p>
        </p:txBody>
      </p:sp>
    </p:spTree>
    <p:extLst>
      <p:ext uri="{BB962C8B-B14F-4D97-AF65-F5344CB8AC3E}">
        <p14:creationId xmlns:p14="http://schemas.microsoft.com/office/powerpoint/2010/main" xmlns="" val="821838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0" nodeType="clickEffect">
                                  <p:stCondLst>
                                    <p:cond delay="0"/>
                                  </p:stCondLst>
                                  <p:childTnLst>
                                    <p:anim calcmode="lin" valueType="num">
                                      <p:cBhvr>
                                        <p:cTn id="6" dur="500"/>
                                        <p:tgtEl>
                                          <p:spTgt spid="3"/>
                                        </p:tgtEl>
                                        <p:attrNameLst>
                                          <p:attrName>ppt_w</p:attrName>
                                        </p:attrNameLst>
                                      </p:cBhvr>
                                      <p:tavLst>
                                        <p:tav tm="0">
                                          <p:val>
                                            <p:strVal val="ppt_w"/>
                                          </p:val>
                                        </p:tav>
                                        <p:tav tm="100000">
                                          <p:val>
                                            <p:fltVal val="0"/>
                                          </p:val>
                                        </p:tav>
                                      </p:tavLst>
                                    </p:anim>
                                    <p:anim calcmode="lin" valueType="num">
                                      <p:cBhvr>
                                        <p:cTn id="7" dur="500"/>
                                        <p:tgtEl>
                                          <p:spTgt spid="3"/>
                                        </p:tgtEl>
                                        <p:attrNameLst>
                                          <p:attrName>ppt_h</p:attrName>
                                        </p:attrNameLst>
                                      </p:cBhvr>
                                      <p:tavLst>
                                        <p:tav tm="0">
                                          <p:val>
                                            <p:strVal val="ppt_h"/>
                                          </p:val>
                                        </p:tav>
                                        <p:tav tm="100000">
                                          <p:val>
                                            <p:fltVal val="0"/>
                                          </p:val>
                                        </p:tav>
                                      </p:tavLst>
                                    </p:anim>
                                    <p:animEffect transition="out" filter="fade">
                                      <p:cBhvr>
                                        <p:cTn id="8" dur="500"/>
                                        <p:tgtEl>
                                          <p:spTgt spid="3"/>
                                        </p:tgtEl>
                                      </p:cBhvr>
                                    </p:animEffect>
                                    <p:set>
                                      <p:cBhvr>
                                        <p:cTn id="9"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39700" y="990601"/>
            <a:ext cx="4584700" cy="4648199"/>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953000" y="990601"/>
            <a:ext cx="3962400" cy="4648199"/>
          </a:xfrm>
          <a:prstGeom prst="rect">
            <a:avLst/>
          </a:prstGeom>
        </p:spPr>
      </p:pic>
      <p:sp>
        <p:nvSpPr>
          <p:cNvPr id="5" name="Rectangle 4"/>
          <p:cNvSpPr/>
          <p:nvPr/>
        </p:nvSpPr>
        <p:spPr>
          <a:xfrm>
            <a:off x="1371600" y="0"/>
            <a:ext cx="6553200" cy="914400"/>
          </a:xfrm>
          <a:prstGeom prst="rect">
            <a:avLst/>
          </a:prstGeom>
          <a:blipFill>
            <a:blip r:embed="rId5"/>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a:solidFill>
                  <a:srgbClr val="FF0000"/>
                </a:solidFill>
                <a:latin typeface="NikoshBAN" pitchFamily="2" charset="0"/>
                <a:cs typeface="NikoshBAN" pitchFamily="2" charset="0"/>
              </a:rPr>
              <a:t>ছবি গুলো লক্ষ্য কর</a:t>
            </a:r>
          </a:p>
        </p:txBody>
      </p:sp>
      <p:sp>
        <p:nvSpPr>
          <p:cNvPr id="6" name="Rectangle 5"/>
          <p:cNvSpPr/>
          <p:nvPr/>
        </p:nvSpPr>
        <p:spPr>
          <a:xfrm>
            <a:off x="381000" y="5818909"/>
            <a:ext cx="8305800" cy="914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solidFill>
                  <a:srgbClr val="7030A0"/>
                </a:solidFill>
                <a:latin typeface="NikoshBAN" pitchFamily="2" charset="0"/>
                <a:cs typeface="NikoshBAN" pitchFamily="2" charset="0"/>
              </a:rPr>
              <a:t>নেটওয়ার্ক</a:t>
            </a:r>
          </a:p>
        </p:txBody>
      </p:sp>
    </p:spTree>
    <p:extLst>
      <p:ext uri="{BB962C8B-B14F-4D97-AF65-F5344CB8AC3E}">
        <p14:creationId xmlns:p14="http://schemas.microsoft.com/office/powerpoint/2010/main" xmlns="" val="1648445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heel(1)">
                                      <p:cBhvr>
                                        <p:cTn id="19" dur="20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4355738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Single Corner Rectangle 1"/>
          <p:cNvSpPr/>
          <p:nvPr/>
        </p:nvSpPr>
        <p:spPr>
          <a:xfrm>
            <a:off x="0" y="0"/>
            <a:ext cx="9601200" cy="6858000"/>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600" dirty="0" smtClean="0">
                <a:latin typeface="NikoshBAN" pitchFamily="2" charset="0"/>
                <a:cs typeface="NikoshBAN" pitchFamily="2" charset="0"/>
              </a:rPr>
              <a:t>পাঠ শিরোনাম-</a:t>
            </a:r>
          </a:p>
          <a:p>
            <a:pPr algn="ctr"/>
            <a:r>
              <a:rPr lang="bn-BD" sz="6600" dirty="0" smtClean="0">
                <a:latin typeface="NikoshBAN" pitchFamily="2" charset="0"/>
                <a:cs typeface="NikoshBAN" pitchFamily="2" charset="0"/>
              </a:rPr>
              <a:t>কম্পিউটার নেটওয়ার্ক ও টপলোজি</a:t>
            </a:r>
            <a:endParaRPr lang="en-US" sz="2800" dirty="0">
              <a:latin typeface="NikoshBAN" pitchFamily="2" charset="0"/>
              <a:cs typeface="NikoshBAN" pitchFamily="2" charset="0"/>
            </a:endParaRPr>
          </a:p>
        </p:txBody>
      </p:sp>
    </p:spTree>
    <p:extLst>
      <p:ext uri="{BB962C8B-B14F-4D97-AF65-F5344CB8AC3E}">
        <p14:creationId xmlns:p14="http://schemas.microsoft.com/office/powerpoint/2010/main" xmlns="" val="117282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 Diagonal Corner Rectangle 2"/>
          <p:cNvSpPr/>
          <p:nvPr/>
        </p:nvSpPr>
        <p:spPr>
          <a:xfrm>
            <a:off x="-152400" y="782782"/>
            <a:ext cx="9144000" cy="60960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4000" dirty="0" smtClean="0">
                <a:latin typeface="NikoshBAN" pitchFamily="2" charset="0"/>
                <a:cs typeface="NikoshBAN" pitchFamily="2" charset="0"/>
              </a:rPr>
              <a:t>শিখন ফল-</a:t>
            </a:r>
            <a:endParaRPr lang="bn-BD" sz="1400" dirty="0" smtClean="0">
              <a:latin typeface="NikoshBAN" pitchFamily="2" charset="0"/>
              <a:cs typeface="NikoshBAN" pitchFamily="2" charset="0"/>
            </a:endParaRPr>
          </a:p>
          <a:p>
            <a:r>
              <a:rPr lang="bn-BD" sz="4000" dirty="0" smtClean="0">
                <a:latin typeface="NikoshBAN" pitchFamily="2" charset="0"/>
                <a:cs typeface="NikoshBAN" pitchFamily="2" charset="0"/>
              </a:rPr>
              <a:t>১। টপলোজি কি তা বলতে পারবে</a:t>
            </a:r>
          </a:p>
          <a:p>
            <a:r>
              <a:rPr lang="bn-BD" sz="4000" dirty="0" smtClean="0">
                <a:latin typeface="NikoshBAN" pitchFamily="2" charset="0"/>
                <a:cs typeface="NikoshBAN" pitchFamily="2" charset="0"/>
              </a:rPr>
              <a:t>২।বাস টপলোজি, রিং টপলোজি, স্টার টপলোজি, ট্রি টপলোজি মেশ টপলোজি এই গলো সম্পর্কে বিস্তারিত জানতে পারবে।</a:t>
            </a:r>
          </a:p>
          <a:p>
            <a:r>
              <a:rPr lang="bn-BD" sz="4000" dirty="0" smtClean="0">
                <a:latin typeface="NikoshBAN" pitchFamily="2" charset="0"/>
                <a:cs typeface="NikoshBAN" pitchFamily="2" charset="0"/>
              </a:rPr>
              <a:t>৩।স্যাটেলাইট কি তা </a:t>
            </a:r>
            <a:r>
              <a:rPr lang="bn-BD" sz="4000" dirty="0">
                <a:latin typeface="NikoshBAN" pitchFamily="2" charset="0"/>
                <a:cs typeface="NikoshBAN" pitchFamily="2" charset="0"/>
              </a:rPr>
              <a:t>বলতে পারবে</a:t>
            </a:r>
            <a:r>
              <a:rPr lang="bn-BD" sz="4000" dirty="0" smtClean="0">
                <a:latin typeface="NikoshBAN" pitchFamily="2" charset="0"/>
                <a:cs typeface="NikoshBAN" pitchFamily="2" charset="0"/>
              </a:rPr>
              <a:t>।</a:t>
            </a:r>
          </a:p>
          <a:p>
            <a:r>
              <a:rPr lang="bn-BD" sz="4000" dirty="0">
                <a:latin typeface="NikoshBAN" pitchFamily="2" charset="0"/>
                <a:cs typeface="NikoshBAN" pitchFamily="2" charset="0"/>
              </a:rPr>
              <a:t>৪</a:t>
            </a:r>
            <a:r>
              <a:rPr lang="bn-BD" sz="4000" dirty="0" smtClean="0">
                <a:latin typeface="NikoshBAN" pitchFamily="2" charset="0"/>
                <a:cs typeface="NikoshBAN" pitchFamily="2" charset="0"/>
              </a:rPr>
              <a:t>। অপটিকেল ফাইবার কি তা বলতে পারবে।</a:t>
            </a:r>
          </a:p>
          <a:p>
            <a:endParaRPr lang="bn-BD" sz="3600" dirty="0" smtClean="0">
              <a:latin typeface="NikoshBAN" pitchFamily="2" charset="0"/>
              <a:cs typeface="NikoshBAN" pitchFamily="2" charset="0"/>
            </a:endParaRPr>
          </a:p>
        </p:txBody>
      </p:sp>
    </p:spTree>
    <p:extLst>
      <p:ext uri="{BB962C8B-B14F-4D97-AF65-F5344CB8AC3E}">
        <p14:creationId xmlns:p14="http://schemas.microsoft.com/office/powerpoint/2010/main" xmlns="" val="2651881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344</TotalTime>
  <Words>314</Words>
  <Application>Microsoft Office PowerPoint</Application>
  <PresentationFormat>On-screen Show (4:3)</PresentationFormat>
  <Paragraphs>100</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Trek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Selim Mia</dc:creator>
  <cp:lastModifiedBy>DOEL</cp:lastModifiedBy>
  <cp:revision>99</cp:revision>
  <dcterms:created xsi:type="dcterms:W3CDTF">2016-08-23T01:46:05Z</dcterms:created>
  <dcterms:modified xsi:type="dcterms:W3CDTF">2019-12-04T12:52:30Z</dcterms:modified>
</cp:coreProperties>
</file>