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86" r:id="rId3"/>
    <p:sldId id="274" r:id="rId4"/>
    <p:sldId id="272" r:id="rId5"/>
    <p:sldId id="273" r:id="rId6"/>
    <p:sldId id="259" r:id="rId7"/>
    <p:sldId id="261" r:id="rId8"/>
    <p:sldId id="275" r:id="rId9"/>
    <p:sldId id="278" r:id="rId10"/>
    <p:sldId id="262" r:id="rId11"/>
    <p:sldId id="276" r:id="rId12"/>
    <p:sldId id="279" r:id="rId13"/>
    <p:sldId id="284" r:id="rId14"/>
    <p:sldId id="270" r:id="rId15"/>
    <p:sldId id="280" r:id="rId16"/>
    <p:sldId id="267" r:id="rId17"/>
    <p:sldId id="281" r:id="rId18"/>
    <p:sldId id="282" r:id="rId19"/>
    <p:sldId id="268" r:id="rId20"/>
    <p:sldId id="283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B35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9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D6461-66C3-4AB0-A784-253AD442DF7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E5EBF-6FC9-4910-ACC5-848FA052F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0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04AD7-2DBB-457B-9CAF-F4395C528EEF}" type="slidenum">
              <a:rPr lang="en-GB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1606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gif"/><Relationship Id="rId7" Type="http://schemas.openxmlformats.org/officeDocument/2006/relationships/image" Target="../media/image24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8.jpeg"/><Relationship Id="rId5" Type="http://schemas.openxmlformats.org/officeDocument/2006/relationships/image" Target="../media/image22.gif"/><Relationship Id="rId10" Type="http://schemas.openxmlformats.org/officeDocument/2006/relationships/image" Target="../media/image27.png"/><Relationship Id="rId4" Type="http://schemas.openxmlformats.org/officeDocument/2006/relationships/hyperlink" Target="http://www.animationlibrary.com/animation/26345/Egg/" TargetMode="External"/><Relationship Id="rId9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45772"/>
            <a:ext cx="70866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1981200"/>
            <a:ext cx="7620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545772"/>
            <a:ext cx="7620000" cy="186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 স্বাগতম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ifs.net/Animation11/Sports/Track_and_Field/3D_runn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1295400" cy="272034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457200"/>
            <a:ext cx="366799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দ্রুত শারীরিক পরিবর্তন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19600" y="304800"/>
            <a:ext cx="4191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শারিরীক চাহিদা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boy catches high fly baseball animated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14400"/>
            <a:ext cx="3276600" cy="405038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133600" y="4724400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733800" y="304800"/>
            <a:ext cx="5105400" cy="6172200"/>
            <a:chOff x="3733800" y="304800"/>
            <a:chExt cx="5105400" cy="6172200"/>
          </a:xfrm>
        </p:grpSpPr>
        <p:grpSp>
          <p:nvGrpSpPr>
            <p:cNvPr id="24" name="Group 23"/>
            <p:cNvGrpSpPr/>
            <p:nvPr/>
          </p:nvGrpSpPr>
          <p:grpSpPr>
            <a:xfrm>
              <a:off x="3733800" y="304800"/>
              <a:ext cx="5105400" cy="6172200"/>
              <a:chOff x="3733800" y="304800"/>
              <a:chExt cx="5105400" cy="6172200"/>
            </a:xfrm>
          </p:grpSpPr>
          <p:pic>
            <p:nvPicPr>
              <p:cNvPr id="16386" name="Picture 2" descr="Egg">
                <a:hlinkClick r:id="rId4"/>
              </p:cNvPr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90999" y="2438400"/>
                <a:ext cx="1981201" cy="1565150"/>
              </a:xfrm>
              <a:prstGeom prst="rect">
                <a:avLst/>
              </a:prstGeom>
              <a:noFill/>
            </p:spPr>
          </p:pic>
          <p:sp>
            <p:nvSpPr>
              <p:cNvPr id="16" name="Flowchart: Manual Operation 15"/>
              <p:cNvSpPr/>
              <p:nvPr/>
            </p:nvSpPr>
            <p:spPr>
              <a:xfrm>
                <a:off x="3733800" y="2362200"/>
                <a:ext cx="5105400" cy="4114800"/>
              </a:xfrm>
              <a:prstGeom prst="flowChartManualOperati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92" name="Picture 8" descr="http://www.gifs.net/Animation11/Food_and_Drinks/Vegetables/Carrot_jumps.gif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696200" y="304800"/>
                <a:ext cx="1095375" cy="4639238"/>
              </a:xfrm>
              <a:prstGeom prst="rect">
                <a:avLst/>
              </a:prstGeom>
              <a:noFill/>
            </p:spPr>
          </p:pic>
          <p:pic>
            <p:nvPicPr>
              <p:cNvPr id="16394" name="Picture 10" descr="http://www.gifs.net/Animation11/Food_and_Drinks/Vegetables/Tomato_2.gif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324600" y="2590800"/>
                <a:ext cx="1524000" cy="1524002"/>
              </a:xfrm>
              <a:prstGeom prst="rect">
                <a:avLst/>
              </a:prstGeom>
              <a:noFill/>
            </p:spPr>
          </p:pic>
          <p:pic>
            <p:nvPicPr>
              <p:cNvPr id="16396" name="Picture 12" descr="http://www.gifs.net/Animation11/Food_and_Drinks/Fruits/Banana_2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648200" y="4191000"/>
                <a:ext cx="1523997" cy="1524000"/>
              </a:xfrm>
              <a:prstGeom prst="rect">
                <a:avLst/>
              </a:prstGeom>
              <a:noFill/>
            </p:spPr>
          </p:pic>
          <p:pic>
            <p:nvPicPr>
              <p:cNvPr id="16398" name="Picture 14" descr="http://www.gifs.net/Animation11/Food_and_Drinks/Main_Dishes/Giant_turkey.gif"/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324600" y="4343400"/>
                <a:ext cx="1789641" cy="1447800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0511-1003milk.png"/>
              <p:cNvPicPr>
                <a:picLocks noChangeAspect="1"/>
              </p:cNvPicPr>
              <p:nvPr/>
            </p:nvPicPr>
            <p:blipFill>
              <a:blip r:embed="rId10" cstate="email"/>
              <a:stretch>
                <a:fillRect/>
              </a:stretch>
            </p:blipFill>
            <p:spPr>
              <a:xfrm>
                <a:off x="6019800" y="5638800"/>
                <a:ext cx="1067797" cy="799322"/>
              </a:xfrm>
              <a:prstGeom prst="rect">
                <a:avLst/>
              </a:prstGeom>
            </p:spPr>
          </p:pic>
        </p:grpSp>
        <p:pic>
          <p:nvPicPr>
            <p:cNvPr id="26" name="Picture 25" descr="rice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5181600" y="5715000"/>
              <a:ext cx="838200" cy="614680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0" y="4419600"/>
            <a:ext cx="1773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দৌড়ানো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3962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দ্রুত মানসিক পরিবর্তন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19600" y="0"/>
            <a:ext cx="4191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মানসিক চাহিদা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কর্মে স্পৃহা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9624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স্বাধীনচেতা মনোভাব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4102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4" descr="boys head eyes blinking animated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981200"/>
            <a:ext cx="2209800" cy="2421379"/>
          </a:xfrm>
          <a:prstGeom prst="rect">
            <a:avLst/>
          </a:prstGeom>
          <a:noFill/>
        </p:spPr>
      </p:pic>
      <p:pic>
        <p:nvPicPr>
          <p:cNvPr id="15" name="Picture 14" descr="boy reading book animated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267200"/>
            <a:ext cx="5105400" cy="2042162"/>
          </a:xfrm>
          <a:prstGeom prst="rect">
            <a:avLst/>
          </a:prstGeom>
          <a:noFill/>
        </p:spPr>
      </p:pic>
      <p:pic>
        <p:nvPicPr>
          <p:cNvPr id="2050" name="Picture 2" descr="boys playing video game gameboy ps2 xbox animated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990599"/>
            <a:ext cx="3909060" cy="298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3962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দ্রুত মানসিক পরিবর্তন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95800" y="0"/>
            <a:ext cx="4191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সামাজিক চাহিদা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228600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 গঠন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133600"/>
            <a:ext cx="27432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উন্নয়নমূলক কাজে </a:t>
            </a:r>
          </a:p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অংশগ্রহন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676471"/>
            <a:ext cx="27432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 করার আগ্রহ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and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66799"/>
            <a:ext cx="4191000" cy="56027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10200" y="1447800"/>
            <a:ext cx="2334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 গঠন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066800"/>
            <a:ext cx="498021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800600" y="2971800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উন্নয়নমূলক কাজে অংশগ্রহন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rising han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24200" y="1066800"/>
            <a:ext cx="6019800" cy="5791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2800" y="4648200"/>
            <a:ext cx="58240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নিজেকেপরিচিত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করার আগ্রহ</a:t>
            </a:r>
            <a:endParaRPr lang="en-US" sz="5400" b="1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3962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দ্রুত মানসিক পরিবর্তন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95800" y="0"/>
            <a:ext cx="4191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উল্টো চিত্র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82469"/>
            <a:ext cx="160020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 গঠন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208074"/>
            <a:ext cx="1828800" cy="17543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উন্নয়নমূলক কাজে </a:t>
            </a:r>
          </a:p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অংশগ্রহণ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419600"/>
            <a:ext cx="1828800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 করার আগ্রহ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76628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dru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14600" y="1143000"/>
            <a:ext cx="6543404" cy="4648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43200" y="4038600"/>
            <a:ext cx="30476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chemeClr val="bg1"/>
                </a:solidFill>
              </a:rPr>
              <a:t>মাদক সেবন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21" name="Picture 20" descr="face cover by ha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143000"/>
            <a:ext cx="6900842" cy="4648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62200" y="1600200"/>
            <a:ext cx="4706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</a:rPr>
              <a:t>নিজেকে লুকিয়ে রাখা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j01266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-54721"/>
            <a:ext cx="7467600" cy="61000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5934670"/>
            <a:ext cx="6287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কিশোরকাল =ঝড়ঝঞ্জাকাল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group wo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15993"/>
            <a:ext cx="6705600" cy="5176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0"/>
            <a:ext cx="1526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গ্রুপ-১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67270"/>
            <a:ext cx="67818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 দেখে একটি গল্প লেখ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66837"/>
            <a:ext cx="5257800" cy="512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0"/>
            <a:ext cx="1526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গ্রুপ-২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67270"/>
            <a:ext cx="67818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 দেখে একটি গল্প লেখ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ru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985000" cy="466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udent sitting at desk raises hand animated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81200"/>
            <a:ext cx="2545080" cy="22403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4400" y="381000"/>
            <a:ext cx="7056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কোন প্রশ্ন আছে কি?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086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জন্য প্রশ্ন (মূল্যায়ন)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04799" y="2667000"/>
          <a:ext cx="8305800" cy="4004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102"/>
                <a:gridCol w="2740349"/>
                <a:gridCol w="2740349"/>
              </a:tblGrid>
              <a:tr h="1418623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শারীরিক চাহিদা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মানসিক চাহিদা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সামাজিক চাহিদা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61896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</a:tr>
              <a:tr h="861896"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</a:tr>
              <a:tr h="861896"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304800" y="304800"/>
            <a:ext cx="2286000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কর্মে স্পৃহা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990600"/>
            <a:ext cx="22860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খেলাধুলা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1600200"/>
            <a:ext cx="2286000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নিজেকেপরিচিত করার আগ্রহ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0" y="304800"/>
            <a:ext cx="2286000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 গঠন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914400"/>
            <a:ext cx="2286000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দৌড়ানো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2800" y="1524000"/>
            <a:ext cx="2286000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স্বাধীনচেতা মনোভাব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8400" y="304800"/>
            <a:ext cx="2286000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9800" y="1066800"/>
            <a:ext cx="2743200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উন্নয়নমূলক কাজে </a:t>
            </a:r>
          </a:p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অংশগ্রহন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-0.00486 C 0.20764 0.22232 0.28212 0.4495 0.31181 0.54379 C 0.34167 0.63854 0.31181 0.56112 0.31181 0.5620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28403E-6 C 0.01668 0.21216 0.03334 0.42454 0.04879 0.5015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4067E-6 C -3.33333E-6 0.00023 0.30382 0.17564 0.60834 0.352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486 C 0.01666 -0.00463 0.15416 0.34434 0.29166 0.694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3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2.88884E-7 C -0.13629 0.26115 -0.24723 0.52253 -0.29167 0.627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0009E-6 C -3.33333E-6 0.00023 -0.16666 0.3633 -0.33333 0.727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3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76 0.01942 C 0.03576 0.01965 0.01371 0.31963 -0.00834 0.61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416 C -0.0026 0.2972 -0.00833 0.5528 -0.00833 0.65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 animBg="1"/>
      <p:bldP spid="19" grpId="0" animBg="1"/>
      <p:bldP spid="17" grpId="0" animBg="1"/>
      <p:bldP spid="20" grpId="0" animBg="1"/>
      <p:bldP spid="22" grpId="0" animBg="1"/>
      <p:bldP spid="2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143000" y="304800"/>
            <a:ext cx="6934200" cy="1371600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09800"/>
            <a:ext cx="3200400" cy="419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2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শিক্ষকের-</a:t>
            </a:r>
          </a:p>
          <a:p>
            <a:pPr lvl="0"/>
            <a:r>
              <a:rPr lang="bn-IN" sz="3200" b="1">
                <a:solidFill>
                  <a:srgbClr val="F9B639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মিতা রানী গোমস্তা</a:t>
            </a:r>
          </a:p>
          <a:p>
            <a:pPr lvl="0"/>
            <a:r>
              <a:rPr lang="bn-IN" sz="3200" b="1">
                <a:solidFill>
                  <a:srgbClr val="B13F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lvl="0"/>
            <a:r>
              <a:rPr lang="bn-IN" sz="3200" b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কলকলিয়া জি</a:t>
            </a:r>
            <a:r>
              <a:rPr lang="en-US" sz="3200" b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200" b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মাধ্যমিক বিদ্যালয়</a:t>
            </a:r>
          </a:p>
          <a:p>
            <a:pPr lvl="0"/>
            <a:r>
              <a:rPr lang="bn-IN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০১৮১৫৩০৯৯৫০</a:t>
            </a:r>
          </a:p>
          <a:p>
            <a:pPr lvl="0"/>
            <a:r>
              <a:rPr lang="en-US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</a:t>
            </a:r>
            <a:r>
              <a:rPr lang="en-US" sz="2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mitagomosta@gmail.com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2209800"/>
            <a:ext cx="3352800" cy="419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000" b="1" dirty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বিষয়; বিজ্ঞান</a:t>
            </a:r>
          </a:p>
          <a:p>
            <a:pPr lvl="0"/>
            <a:r>
              <a:rPr lang="bn-BD" sz="40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0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4000" b="1" dirty="0">
              <a:ln w="5080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0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4000" b="1" dirty="0">
              <a:ln w="5080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sz="40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বয়ঃসন্ধিকাল</a:t>
            </a:r>
            <a:endParaRPr lang="bn-BD" sz="4000" b="1" dirty="0">
              <a:ln w="5080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b="1" dirty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BD" sz="40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40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40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BD" sz="4000" b="1" dirty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5080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88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57200"/>
            <a:ext cx="4114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endParaRPr lang="bn-BD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752600"/>
            <a:ext cx="745588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“কিশোরকাল কে ঝড়ঝঞ্জা কাল বলা হয়”  </a:t>
            </a:r>
          </a:p>
          <a:p>
            <a:pPr algn="ctr"/>
            <a:endParaRPr lang="bn-BD" sz="4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 কর</a:t>
            </a:r>
            <a:endParaRPr lang="en-US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-su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95400"/>
            <a:ext cx="30733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429000" y="4572000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2438400" cy="1143000"/>
          </a:xfrm>
        </p:spPr>
        <p:txBody>
          <a:bodyPr>
            <a:noAutofit/>
          </a:bodyPr>
          <a:lstStyle/>
          <a:p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352800"/>
          </a:xfrm>
        </p:spPr>
        <p:txBody>
          <a:bodyPr>
            <a:normAutofit/>
          </a:bodyPr>
          <a:lstStyle/>
          <a:p>
            <a:r>
              <a:rPr lang="bn-BD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কিশোরীদের বৈশিষ্ট্য ব্যাখ্যা করতে পারবে।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 কিশোরীদের চাহিদা নির্ণয় করতে পারবে।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ducation-Banglades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1066800"/>
            <a:ext cx="4064000" cy="5181600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7" name="Picture 3" descr="http://farm3.static.flickr.com/2728/4481713219_f474a0ddcb_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533400"/>
            <a:ext cx="2819400" cy="5410200"/>
          </a:xfrm>
          <a:prstGeom prst="hexagon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29200" y="54102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54102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62200" y="381000"/>
            <a:ext cx="3834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এদের বয়স কত?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304800"/>
            <a:ext cx="45993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 বয়সী ছেলেমেয়েদের </a:t>
            </a:r>
          </a:p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 বলে?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2286000"/>
            <a:ext cx="36038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কিশোর কিশোরী?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49530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oys footbal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838200"/>
            <a:ext cx="3939830" cy="2312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 descr="girls%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4400" y="762000"/>
            <a:ext cx="3810000" cy="2537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 descr="7_Bangladesh_June0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29000"/>
            <a:ext cx="38862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 descr="bangladesh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86424" y="3575050"/>
            <a:ext cx="3924176" cy="2444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PubChord"/>
          <p:cNvSpPr>
            <a:spLocks noEditPoints="1" noChangeArrowheads="1"/>
          </p:cNvSpPr>
          <p:nvPr/>
        </p:nvSpPr>
        <p:spPr bwMode="auto">
          <a:xfrm rot="10625656">
            <a:off x="1785727" y="1052088"/>
            <a:ext cx="5545208" cy="44539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4AB0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1" name="Oval 6"/>
          <p:cNvSpPr>
            <a:spLocks noChangeArrowheads="1"/>
          </p:cNvSpPr>
          <p:nvPr/>
        </p:nvSpPr>
        <p:spPr bwMode="auto">
          <a:xfrm>
            <a:off x="6086475" y="1552575"/>
            <a:ext cx="325438" cy="279400"/>
          </a:xfrm>
          <a:prstGeom prst="ellipse">
            <a:avLst/>
          </a:prstGeom>
          <a:solidFill>
            <a:srgbClr val="703D5D"/>
          </a:solidFill>
          <a:ln w="9525">
            <a:noFill/>
            <a:prstDash val="lgDash"/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GB" sz="2400">
              <a:solidFill>
                <a:srgbClr val="008BB0"/>
              </a:solidFill>
            </a:endParaRPr>
          </a:p>
        </p:txBody>
      </p:sp>
      <p:sp>
        <p:nvSpPr>
          <p:cNvPr id="6152" name="Oval 7"/>
          <p:cNvSpPr>
            <a:spLocks noChangeArrowheads="1"/>
          </p:cNvSpPr>
          <p:nvPr/>
        </p:nvSpPr>
        <p:spPr bwMode="auto">
          <a:xfrm>
            <a:off x="4191000" y="3025775"/>
            <a:ext cx="320675" cy="233363"/>
          </a:xfrm>
          <a:prstGeom prst="ellipse">
            <a:avLst/>
          </a:prstGeom>
          <a:solidFill>
            <a:srgbClr val="703D5D"/>
          </a:solidFill>
          <a:ln w="9525">
            <a:noFill/>
            <a:prstDash val="lgDash"/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GB" sz="2400">
              <a:solidFill>
                <a:srgbClr val="008BB0"/>
              </a:solidFill>
            </a:endParaRPr>
          </a:p>
        </p:txBody>
      </p:sp>
      <p:sp>
        <p:nvSpPr>
          <p:cNvPr id="6153" name="Oval 8"/>
          <p:cNvSpPr>
            <a:spLocks noChangeArrowheads="1"/>
          </p:cNvSpPr>
          <p:nvPr/>
        </p:nvSpPr>
        <p:spPr bwMode="auto">
          <a:xfrm>
            <a:off x="2159000" y="1452563"/>
            <a:ext cx="325438" cy="279400"/>
          </a:xfrm>
          <a:prstGeom prst="ellipse">
            <a:avLst/>
          </a:prstGeom>
          <a:solidFill>
            <a:srgbClr val="703D5D"/>
          </a:solidFill>
          <a:ln w="9525">
            <a:noFill/>
            <a:prstDash val="lgDash"/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GB" sz="2400">
              <a:solidFill>
                <a:srgbClr val="008BB0"/>
              </a:solidFill>
            </a:endParaRPr>
          </a:p>
        </p:txBody>
      </p:sp>
      <p:sp>
        <p:nvSpPr>
          <p:cNvPr id="6154" name="Oval 9"/>
          <p:cNvSpPr>
            <a:spLocks noChangeArrowheads="1"/>
          </p:cNvSpPr>
          <p:nvPr/>
        </p:nvSpPr>
        <p:spPr bwMode="auto">
          <a:xfrm>
            <a:off x="6159500" y="4554538"/>
            <a:ext cx="325438" cy="279400"/>
          </a:xfrm>
          <a:prstGeom prst="ellipse">
            <a:avLst/>
          </a:prstGeom>
          <a:solidFill>
            <a:srgbClr val="703D5D"/>
          </a:solidFill>
          <a:ln w="9525">
            <a:noFill/>
            <a:prstDash val="lgDash"/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GB" sz="2400">
              <a:solidFill>
                <a:srgbClr val="008BB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rot="21236334">
            <a:off x="1985595" y="765202"/>
            <a:ext cx="5110162" cy="4702175"/>
            <a:chOff x="1856" y="1060"/>
            <a:chExt cx="2130" cy="2029"/>
          </a:xfrm>
        </p:grpSpPr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 rot="2756546" flipV="1">
              <a:off x="3255" y="1306"/>
              <a:ext cx="156" cy="923"/>
            </a:xfrm>
            <a:prstGeom prst="line">
              <a:avLst/>
            </a:prstGeom>
            <a:noFill/>
            <a:ln w="38100">
              <a:solidFill>
                <a:srgbClr val="59174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Oval 12"/>
            <p:cNvSpPr>
              <a:spLocks noChangeArrowheads="1"/>
            </p:cNvSpPr>
            <p:nvPr/>
          </p:nvSpPr>
          <p:spPr bwMode="auto">
            <a:xfrm>
              <a:off x="1856" y="1060"/>
              <a:ext cx="2130" cy="2029"/>
            </a:xfrm>
            <a:prstGeom prst="ellipse">
              <a:avLst/>
            </a:prstGeom>
            <a:noFill/>
            <a:ln w="38100">
              <a:solidFill>
                <a:srgbClr val="5917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14478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১১ বছর          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44958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১৯ বছর          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5181600"/>
            <a:ext cx="4191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scene3d>
            <a:camera prst="perspectiveRigh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বয়ঃসন্ধিকাল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ttp://farm3.static.flickr.com/2728/4481713219_f474a0ddcb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7092"/>
            <a:ext cx="3505200" cy="61413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6150114"/>
            <a:ext cx="2483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(১১- ১৩ বছর)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5257800"/>
            <a:ext cx="2484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(১৪- ১৯ বছর)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aruf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187450"/>
            <a:ext cx="5268163" cy="4070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3200" y="0"/>
            <a:ext cx="4191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scene3d>
            <a:camera prst="perspectiveRigh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বয়ঃসন্ধিকাল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solidFill>
            <a:srgbClr val="7030A0"/>
          </a:solidFill>
        </p:spPr>
        <p:txBody>
          <a:bodyPr/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 কিশোরীদের বৈশিষ্ঠ্য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66799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দ্রুত শারীরিক পরিবর্তন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029200"/>
            <a:ext cx="56388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মেয়েদের শারীরিক পরিবর্তন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2514600"/>
            <a:ext cx="19812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লম্বা হওয়া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3352800"/>
            <a:ext cx="26670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দাড়িঁ, গোফ উঠা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4191000"/>
            <a:ext cx="32004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অংগ সুগঠিত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হওয়া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128345"/>
            <a:ext cx="1143000" cy="28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133600"/>
            <a:ext cx="1189296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133600"/>
            <a:ext cx="106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599" y="2057400"/>
            <a:ext cx="1132795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6161" y="2057400"/>
            <a:ext cx="100784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solidFill>
            <a:srgbClr val="7030A0"/>
          </a:solidFill>
        </p:spPr>
        <p:txBody>
          <a:bodyPr/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কিশোর কিশোরীদের বৈশিষ্ঠ্য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95400"/>
            <a:ext cx="3962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দ্রুত মানসিক পরিবর্তন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09800"/>
            <a:ext cx="20574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কল্পনাপ্রবন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048000"/>
            <a:ext cx="20574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অস্থিরতা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478207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বিপরীত লিঙ্গের প্রতি আকর্ষন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962400"/>
            <a:ext cx="19812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মানসিক দ্বন্ধ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702314"/>
            <a:ext cx="198409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স্বাধীনচেতা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dolescent_depre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219200"/>
            <a:ext cx="4395409" cy="4953000"/>
          </a:xfrm>
          <a:prstGeom prst="flowChartDecision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81600" y="3124200"/>
            <a:ext cx="30480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কল্পনাপ্রবন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boy st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219200"/>
            <a:ext cx="4826724" cy="5119254"/>
          </a:xfrm>
          <a:prstGeom prst="flowChartDecision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198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0" y="3200400"/>
            <a:ext cx="2392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অস্থিরতা</a:t>
            </a:r>
            <a:endParaRPr lang="en-US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600" dirty="0">
              <a:solidFill>
                <a:srgbClr val="002060"/>
              </a:solidFill>
            </a:endParaRPr>
          </a:p>
        </p:txBody>
      </p:sp>
      <p:pic>
        <p:nvPicPr>
          <p:cNvPr id="25" name="Picture 24" descr="teen_depression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990600"/>
            <a:ext cx="5943600" cy="5410200"/>
          </a:xfrm>
          <a:prstGeom prst="flowChartDecision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53000" y="2057400"/>
            <a:ext cx="33297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মানসিক দ্বন্ধ</a:t>
            </a:r>
            <a:endParaRPr lang="en-US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600" dirty="0">
              <a:solidFill>
                <a:srgbClr val="002060"/>
              </a:solidFill>
            </a:endParaRPr>
          </a:p>
        </p:txBody>
      </p:sp>
      <p:pic>
        <p:nvPicPr>
          <p:cNvPr id="27" name="Picture 26" descr="boys-playing-perfume-riv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920" y="914400"/>
            <a:ext cx="5946080" cy="5684874"/>
          </a:xfrm>
          <a:prstGeom prst="flowChartDecision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648200" y="2057400"/>
            <a:ext cx="3429000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স্বাধীনচেতা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girlbo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2891" y="685800"/>
            <a:ext cx="6370709" cy="6172200"/>
          </a:xfrm>
          <a:prstGeom prst="flowChartDecision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901859" y="2743200"/>
            <a:ext cx="5232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বিপরীত লিঙ্গের প্রতি আকর্ষণ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  <p:bldP spid="28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247</Words>
  <Application>Microsoft Office PowerPoint</Application>
  <PresentationFormat>On-screen Show (4:3)</PresentationFormat>
  <Paragraphs>96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কিশোর কিশোরীদের বৈশিষ্ঠ্য</vt:lpstr>
      <vt:lpstr>কিশোর কিশোরীদের বৈশিষ্ঠ্য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ns</cp:lastModifiedBy>
  <cp:revision>133</cp:revision>
  <dcterms:created xsi:type="dcterms:W3CDTF">2006-08-16T00:00:00Z</dcterms:created>
  <dcterms:modified xsi:type="dcterms:W3CDTF">2019-11-09T14:14:04Z</dcterms:modified>
</cp:coreProperties>
</file>