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2" r:id="rId3"/>
    <p:sldId id="277" r:id="rId4"/>
    <p:sldId id="256" r:id="rId5"/>
    <p:sldId id="260" r:id="rId6"/>
    <p:sldId id="279" r:id="rId7"/>
    <p:sldId id="280" r:id="rId8"/>
    <p:sldId id="281" r:id="rId9"/>
    <p:sldId id="285" r:id="rId10"/>
    <p:sldId id="287" r:id="rId11"/>
    <p:sldId id="288" r:id="rId12"/>
    <p:sldId id="294" r:id="rId13"/>
    <p:sldId id="290" r:id="rId14"/>
    <p:sldId id="293" r:id="rId15"/>
    <p:sldId id="29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ADCAD-D371-4840-8D5D-7DF912F0B88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617F9-EE9B-4D24-9020-31BA3E891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0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617F9-EE9B-4D24-9020-31BA3E891B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1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ORHAD2\forhad\Flower\Flower_HD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5857">
            <a:off x="304800" y="3810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My File-Digital Content\Images og Flowers\welcome gi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776" y="1981200"/>
            <a:ext cx="7316765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1053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Skills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905000" y="9144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81400" y="609600"/>
            <a:ext cx="5181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Ability to do work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28600" y="5410200"/>
            <a:ext cx="8763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We should have different </a:t>
            </a:r>
            <a:r>
              <a:rPr lang="en-US" sz="4400" dirty="0" smtClean="0">
                <a:solidFill>
                  <a:srgbClr val="0070C0"/>
                </a:solidFill>
              </a:rPr>
              <a:t>Skills</a:t>
            </a:r>
            <a:r>
              <a:rPr lang="en-US" sz="4400" dirty="0" smtClean="0"/>
              <a:t> to be a good citizen.</a:t>
            </a:r>
            <a:endParaRPr lang="en-US" sz="4400" dirty="0"/>
          </a:p>
        </p:txBody>
      </p:sp>
      <p:pic>
        <p:nvPicPr>
          <p:cNvPr id="2050" name="Picture 2" descr="D:\FORHAD2\forhad\Image\stock-vector-business-man-working-hard-on-his-computer-63308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4876800" cy="384069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98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various\Engl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09600"/>
            <a:ext cx="4343399" cy="579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52400" y="1600200"/>
            <a:ext cx="195816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Read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the text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silently 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and 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carefully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281940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Unit-One</a:t>
            </a:r>
          </a:p>
          <a:p>
            <a:r>
              <a:rPr lang="en-US" sz="3600" smtClean="0">
                <a:solidFill>
                  <a:srgbClr val="002060"/>
                </a:solidFill>
              </a:rPr>
              <a:t>Lesson-2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4419600"/>
            <a:ext cx="1654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10 </a:t>
            </a:r>
            <a:r>
              <a:rPr lang="en-US" sz="3600" dirty="0" err="1" smtClean="0">
                <a:solidFill>
                  <a:srgbClr val="002060"/>
                </a:solidFill>
              </a:rPr>
              <a:t>mins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95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47700" y="153191"/>
            <a:ext cx="7248600" cy="6551619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46"/>
          </a:p>
        </p:txBody>
      </p:sp>
      <p:sp>
        <p:nvSpPr>
          <p:cNvPr id="3" name="Explosion 2 2"/>
          <p:cNvSpPr/>
          <p:nvPr/>
        </p:nvSpPr>
        <p:spPr>
          <a:xfrm>
            <a:off x="1226492" y="1965341"/>
            <a:ext cx="6621317" cy="2648527"/>
          </a:xfrm>
          <a:prstGeom prst="irregularSeal2">
            <a:avLst/>
          </a:prstGeom>
          <a:solidFill>
            <a:schemeClr val="tx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91" b="1" dirty="0">
                <a:solidFill>
                  <a:schemeClr val="bg1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4115635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756821"/>
            <a:ext cx="8610600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.Choose the best answer from the alternatives.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× 7 = 7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 You have to prepare yourself. Here, what part of speech is 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prepare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Noun                       b)  pronoun                    c) verb                d)  adverb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ii)  Modern technology is closely related to the life of a ...............  .  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 farmer             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  fisherman                 c)  good citizen   d)  thief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iii)  a good citizen is an ............... to his country.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obstacle                    b)  asset                          c)  anger              d)  all of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above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6867" r="16667" b="31330"/>
          <a:stretch/>
        </p:blipFill>
        <p:spPr>
          <a:xfrm>
            <a:off x="7010400" y="2057401"/>
            <a:ext cx="563032" cy="5333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6867" r="16667" b="31330"/>
          <a:stretch/>
        </p:blipFill>
        <p:spPr>
          <a:xfrm>
            <a:off x="6400800" y="3810001"/>
            <a:ext cx="563032" cy="533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6867" r="16667" b="31330"/>
          <a:stretch/>
        </p:blipFill>
        <p:spPr>
          <a:xfrm>
            <a:off x="3627968" y="5029200"/>
            <a:ext cx="563032" cy="53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210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352246"/>
            <a:ext cx="8839200" cy="61247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iv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 A student should know about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……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the class room.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 home work             b)  group work                c) reading            d) writing          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v)  Through regular group work, we can get noticeable .................. in our behavior. 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 changes                    b)  money                       c)  gold                d) wealth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Group work can help to .................the class-room fruitful.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 made                        b)  make                          c)  making            d)  makes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vii)  Bangladesh needs ...........................  .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 Good citizens           b)  bad citizens            c</a:t>
            </a:r>
            <a:r>
              <a:rPr lang="en-US" sz="28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dishonest men     d) postmen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6867" r="16667" b="31330"/>
          <a:stretch/>
        </p:blipFill>
        <p:spPr>
          <a:xfrm>
            <a:off x="3323168" y="838200"/>
            <a:ext cx="563032" cy="5333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6867" r="16667" b="31330"/>
          <a:stretch/>
        </p:blipFill>
        <p:spPr>
          <a:xfrm>
            <a:off x="122768" y="2514600"/>
            <a:ext cx="563032" cy="533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6867" r="16667" b="31330"/>
          <a:stretch/>
        </p:blipFill>
        <p:spPr>
          <a:xfrm>
            <a:off x="3505200" y="4191000"/>
            <a:ext cx="563032" cy="5333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3" t="6867" r="16667" b="31330"/>
          <a:stretch/>
        </p:blipFill>
        <p:spPr>
          <a:xfrm>
            <a:off x="152400" y="5486401"/>
            <a:ext cx="563032" cy="53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85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75979"/>
            <a:ext cx="86868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Answer the following questions.           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Arial Unicode MS" panose="020B0604020202020204" pitchFamily="34" charset="-128"/>
                <a:ea typeface="Calibri" panose="020F0502020204030204" pitchFamily="34" charset="0"/>
                <a:cs typeface="Times New Roman" panose="02020603050405020304" pitchFamily="18" charset="0"/>
              </a:rPr>
              <a:t>×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10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What should a citizen have to lead </a:t>
            </a:r>
            <a:r>
              <a:rPr lang="en-US" sz="2800" dirty="0">
                <a:latin typeface="TimesNewRomanPSMT"/>
                <a:ea typeface="Calibri" panose="020F0502020204030204" pitchFamily="34" charset="0"/>
                <a:cs typeface="TimesNewRomanPSMT"/>
              </a:rPr>
              <a:t>a good life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Why is  </a:t>
            </a:r>
            <a:r>
              <a:rPr lang="en-US" sz="2800" dirty="0">
                <a:latin typeface="TimesNewRomanPSMT"/>
                <a:ea typeface="Calibri" panose="020F0502020204030204" pitchFamily="34" charset="0"/>
                <a:cs typeface="TimesNewRomanPSMT"/>
              </a:rPr>
              <a:t>group work important for a student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 Why does a person needs skills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(d) What is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thing that a good citizen should have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(e) What </a:t>
            </a:r>
            <a:r>
              <a:rPr lang="en-US" sz="2800" dirty="0">
                <a:latin typeface="TimesNewRomanPSMT"/>
                <a:ea typeface="Calibri" panose="020F0502020204030204" pitchFamily="34" charset="0"/>
                <a:cs typeface="TimesNewRomanPSMT"/>
              </a:rPr>
              <a:t> will show your attitudes towards others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9987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086600" cy="685800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Home work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154363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sz="6000" dirty="0" smtClean="0">
                <a:solidFill>
                  <a:srgbClr val="00B050"/>
                </a:solidFill>
              </a:rPr>
              <a:t>Write a short paragraph    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rgbClr val="00B050"/>
                </a:solidFill>
              </a:rPr>
              <a:t>on A good citizen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00114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3878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PRESENTED BY</a:t>
            </a:r>
          </a:p>
        </p:txBody>
      </p:sp>
      <p:pic>
        <p:nvPicPr>
          <p:cNvPr id="4" name="Picture 2" descr="D:\FORHAD2\forhad\FORHAD IMAGE\07032013156-0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9666"/>
          <a:stretch/>
        </p:blipFill>
        <p:spPr bwMode="auto">
          <a:xfrm rot="5400000">
            <a:off x="3051175" y="1298575"/>
            <a:ext cx="3117850" cy="2362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3840301"/>
            <a:ext cx="8610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Algerian" pitchFamily="82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  <a:cs typeface="Arial" pitchFamily="34" charset="0"/>
              </a:rPr>
              <a:t>MD.FORHAD HOSSAIN ( m. a)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Algerian" pitchFamily="82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Algerian" pitchFamily="82" charset="0"/>
              <a:cs typeface="Arial" pitchFamily="34" charset="0"/>
            </a:endParaRPr>
          </a:p>
          <a:p>
            <a:pPr lvl="1" algn="ctr">
              <a:defRPr/>
            </a:pPr>
            <a:r>
              <a:rPr lang="en-US" sz="2000" b="1" dirty="0">
                <a:solidFill>
                  <a:srgbClr val="7030A0"/>
                </a:solidFill>
                <a:latin typeface="Copperplate Gothic Bold" pitchFamily="34" charset="0"/>
                <a:cs typeface="Arial" pitchFamily="34" charset="0"/>
              </a:rPr>
              <a:t>Assistant Teacher( English)</a:t>
            </a:r>
          </a:p>
          <a:p>
            <a:pPr lvl="1" algn="ctr">
              <a:defRPr/>
            </a:pPr>
            <a:r>
              <a:rPr lang="en-US" sz="2000" b="1" dirty="0">
                <a:solidFill>
                  <a:srgbClr val="7030A0"/>
                </a:solidFill>
                <a:latin typeface="Copperplate Gothic Bold" pitchFamily="34" charset="0"/>
                <a:cs typeface="Arial" pitchFamily="34" charset="0"/>
              </a:rPr>
              <a:t>Louhajang  Girls’  Pilot High School,</a:t>
            </a:r>
          </a:p>
          <a:p>
            <a:pPr lvl="1" algn="ctr">
              <a:defRPr/>
            </a:pPr>
            <a:r>
              <a:rPr lang="en-US" sz="2000" b="1" dirty="0">
                <a:solidFill>
                  <a:srgbClr val="7030A0"/>
                </a:solidFill>
                <a:latin typeface="Copperplate Gothic Bold" pitchFamily="34" charset="0"/>
                <a:cs typeface="Arial" pitchFamily="34" charset="0"/>
              </a:rPr>
              <a:t>Louhajang, </a:t>
            </a:r>
            <a:r>
              <a:rPr lang="en-US" sz="2000" b="1" dirty="0" err="1">
                <a:solidFill>
                  <a:srgbClr val="7030A0"/>
                </a:solidFill>
                <a:latin typeface="Copperplate Gothic Bold" pitchFamily="34" charset="0"/>
                <a:cs typeface="Arial" pitchFamily="34" charset="0"/>
              </a:rPr>
              <a:t>Munshigonj</a:t>
            </a:r>
            <a:r>
              <a:rPr lang="en-US" sz="2000" b="1" dirty="0" smtClean="0">
                <a:solidFill>
                  <a:srgbClr val="7030A0"/>
                </a:solidFill>
                <a:latin typeface="Copperplate Gothic Bold" pitchFamily="34" charset="0"/>
                <a:cs typeface="Arial" pitchFamily="34" charset="0"/>
              </a:rPr>
              <a:t>. </a:t>
            </a:r>
            <a:endParaRPr lang="en-US" sz="2000" b="1" dirty="0">
              <a:solidFill>
                <a:srgbClr val="7030A0"/>
              </a:solidFill>
              <a:latin typeface="Copperplate Gothic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22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FORHAD2\forhad\Image\stock-vector-business-man-working-hard-on-his-computer-633080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077200" cy="599686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657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304800" y="609600"/>
            <a:ext cx="8839200" cy="5943600"/>
          </a:xfrm>
          <a:prstGeom prst="irregularSeal2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Knowledge, skills and attitudes</a:t>
            </a:r>
            <a:endParaRPr lang="en-US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81335"/>
            <a:ext cx="260712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Topic’s Name………?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324600" y="56388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Unit: One 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Lesson:2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6260068"/>
            <a:ext cx="1982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Time: 5o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56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286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763" y="1752600"/>
            <a:ext cx="7086600" cy="3693929"/>
          </a:xfrm>
          <a:ln w="57150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3124200" y="152400"/>
            <a:ext cx="3050002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VUCBULARY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642071" y="990600"/>
            <a:ext cx="2558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Constitution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364992" y="11430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70904" y="990600"/>
            <a:ext cx="3834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Rules of governing 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066801" y="5638800"/>
            <a:ext cx="7619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The government should maintain the </a:t>
            </a:r>
            <a:r>
              <a:rPr lang="en-US" sz="3600" b="1" dirty="0" smtClean="0">
                <a:solidFill>
                  <a:srgbClr val="0070C0"/>
                </a:solidFill>
              </a:rPr>
              <a:t>constitution</a:t>
            </a:r>
            <a:r>
              <a:rPr lang="en-US" sz="3600" b="1" dirty="0" smtClean="0"/>
              <a:t> of the country.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44393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990600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literature</a:t>
            </a:r>
            <a:endParaRPr lang="en-US" sz="3600" b="1" dirty="0"/>
          </a:p>
        </p:txBody>
      </p:sp>
      <p:sp>
        <p:nvSpPr>
          <p:cNvPr id="5" name="Right Arrow 4"/>
          <p:cNvSpPr/>
          <p:nvPr/>
        </p:nvSpPr>
        <p:spPr>
          <a:xfrm>
            <a:off x="2057400" y="1194022"/>
            <a:ext cx="762000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43600" y="990600"/>
            <a:ext cx="3124200" cy="230832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smtClean="0"/>
              <a:t>Written articles ( poem, novel, story, drama, essay , etc.)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8730" y="5562600"/>
            <a:ext cx="8899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Kazi</a:t>
            </a:r>
            <a:r>
              <a:rPr lang="en-US" sz="3600" dirty="0" smtClean="0"/>
              <a:t> </a:t>
            </a:r>
            <a:r>
              <a:rPr lang="en-US" sz="3600" dirty="0" err="1" smtClean="0"/>
              <a:t>Nazrul</a:t>
            </a:r>
            <a:r>
              <a:rPr lang="en-US" sz="3600" dirty="0" smtClean="0"/>
              <a:t> is a shining star in the sky of Bangla </a:t>
            </a:r>
            <a:r>
              <a:rPr lang="en-US" sz="3600" dirty="0" smtClean="0">
                <a:solidFill>
                  <a:srgbClr val="0070C0"/>
                </a:solidFill>
              </a:rPr>
              <a:t>literature</a:t>
            </a:r>
            <a:r>
              <a:rPr lang="en-US" sz="3600" dirty="0" smtClean="0"/>
              <a:t>.</a:t>
            </a:r>
            <a:endParaRPr lang="en-US" sz="3600" b="1" dirty="0"/>
          </a:p>
        </p:txBody>
      </p:sp>
      <p:pic>
        <p:nvPicPr>
          <p:cNvPr id="2050" name="Picture 2" descr="D:\IMAGES\POETS\pic_nazrul_01.jpg_480_480_0_64000_0_1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90600"/>
            <a:ext cx="3048000" cy="4064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918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1" y="990600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attitudes </a:t>
            </a:r>
            <a:endParaRPr lang="en-US" sz="4000" dirty="0"/>
          </a:p>
        </p:txBody>
      </p:sp>
      <p:sp>
        <p:nvSpPr>
          <p:cNvPr id="5" name="Right Arrow 4"/>
          <p:cNvSpPr/>
          <p:nvPr/>
        </p:nvSpPr>
        <p:spPr>
          <a:xfrm>
            <a:off x="2514600" y="11430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990600"/>
            <a:ext cx="4427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/>
              <a:t>Look/ Vision</a:t>
            </a:r>
            <a:r>
              <a:rPr lang="en-US" sz="2400" b="1" dirty="0" smtClean="0"/>
              <a:t>/ feelings / thinking  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48344" y="5715000"/>
            <a:ext cx="86506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We should change our bad </a:t>
            </a:r>
            <a:r>
              <a:rPr lang="en-US" sz="4000" dirty="0" smtClean="0">
                <a:solidFill>
                  <a:srgbClr val="0070C0"/>
                </a:solidFill>
              </a:rPr>
              <a:t>attitudes</a:t>
            </a:r>
            <a:r>
              <a:rPr lang="en-US" sz="4000" dirty="0" smtClean="0"/>
              <a:t>. </a:t>
            </a:r>
            <a:endParaRPr lang="en-US" sz="4000" dirty="0"/>
          </a:p>
        </p:txBody>
      </p:sp>
      <p:pic>
        <p:nvPicPr>
          <p:cNvPr id="3074" name="Picture 2" descr="D:\IMAGES\VARIOUS\030626Panorama_Junction_Eve_Teasing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19250"/>
            <a:ext cx="6451600" cy="40322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918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1" y="99060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600" dirty="0"/>
              <a:t>monitor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5" name="Right Arrow 4"/>
          <p:cNvSpPr/>
          <p:nvPr/>
        </p:nvSpPr>
        <p:spPr>
          <a:xfrm>
            <a:off x="2514600" y="11430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990600"/>
            <a:ext cx="3534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Supervise /check 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0" y="5943600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teacher </a:t>
            </a:r>
            <a:r>
              <a:rPr lang="en-US" sz="3600" dirty="0" smtClean="0">
                <a:solidFill>
                  <a:srgbClr val="0070C0"/>
                </a:solidFill>
              </a:rPr>
              <a:t>monitor</a:t>
            </a:r>
            <a:r>
              <a:rPr lang="en-US" sz="3600" dirty="0" smtClean="0"/>
              <a:t>s the activities of his students.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pic>
        <p:nvPicPr>
          <p:cNvPr id="4098" name="Picture 2" descr="C:\Users\Doel-1612i3\Desktop\Secondary-school-students-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477000" cy="38862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918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914400"/>
            <a:ext cx="2057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 </a:t>
            </a:r>
            <a:r>
              <a:rPr lang="en-US" sz="4400" dirty="0"/>
              <a:t>widow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  <p:sp>
        <p:nvSpPr>
          <p:cNvPr id="5" name="Right Arrow 4"/>
          <p:cNvSpPr/>
          <p:nvPr/>
        </p:nvSpPr>
        <p:spPr>
          <a:xfrm>
            <a:off x="1905000" y="11430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990600"/>
            <a:ext cx="6373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Woman whose husband is dead 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228601" y="5562600"/>
            <a:ext cx="8723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A </a:t>
            </a:r>
            <a:r>
              <a:rPr lang="en-US" sz="3600" b="1" dirty="0" smtClean="0">
                <a:solidFill>
                  <a:srgbClr val="0070C0"/>
                </a:solidFill>
              </a:rPr>
              <a:t>widow</a:t>
            </a:r>
            <a:r>
              <a:rPr lang="en-US" sz="3600" b="1" dirty="0" smtClean="0"/>
              <a:t> leads a miserable life.</a:t>
            </a:r>
            <a:endParaRPr lang="en-US" sz="3600" b="1" dirty="0"/>
          </a:p>
        </p:txBody>
      </p:sp>
      <p:pic>
        <p:nvPicPr>
          <p:cNvPr id="5122" name="Picture 2" descr="C:\Users\Doel-1612i3\Desktop\400x400_wido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10359" b="64958"/>
          <a:stretch/>
        </p:blipFill>
        <p:spPr bwMode="auto">
          <a:xfrm>
            <a:off x="1752600" y="2209800"/>
            <a:ext cx="5740309" cy="25908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241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437</Words>
  <Application>Microsoft Office PowerPoint</Application>
  <PresentationFormat>On-screen Show (4:3)</PresentationFormat>
  <Paragraphs>65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Arial</vt:lpstr>
      <vt:lpstr>Arial Unicode MS</vt:lpstr>
      <vt:lpstr>Calibri</vt:lpstr>
      <vt:lpstr>Copperplate Gothic Bold</vt:lpstr>
      <vt:lpstr>Times New Roman</vt:lpstr>
      <vt:lpstr>TimesNewRomanPSMT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85</cp:revision>
  <dcterms:created xsi:type="dcterms:W3CDTF">2006-08-16T00:00:00Z</dcterms:created>
  <dcterms:modified xsi:type="dcterms:W3CDTF">2019-12-04T08:34:51Z</dcterms:modified>
</cp:coreProperties>
</file>