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88" r:id="rId3"/>
    <p:sldId id="290" r:id="rId4"/>
    <p:sldId id="261" r:id="rId5"/>
    <p:sldId id="273" r:id="rId6"/>
    <p:sldId id="260" r:id="rId7"/>
    <p:sldId id="269" r:id="rId8"/>
    <p:sldId id="272" r:id="rId9"/>
    <p:sldId id="270" r:id="rId10"/>
    <p:sldId id="271" r:id="rId11"/>
    <p:sldId id="285" r:id="rId12"/>
    <p:sldId id="259" r:id="rId13"/>
    <p:sldId id="274" r:id="rId14"/>
    <p:sldId id="286" r:id="rId15"/>
    <p:sldId id="275" r:id="rId16"/>
    <p:sldId id="276" r:id="rId17"/>
    <p:sldId id="277" r:id="rId18"/>
    <p:sldId id="278" r:id="rId19"/>
    <p:sldId id="279" r:id="rId20"/>
    <p:sldId id="280" r:id="rId21"/>
    <p:sldId id="281" r:id="rId22"/>
    <p:sldId id="264" r:id="rId23"/>
    <p:sldId id="282" r:id="rId24"/>
    <p:sldId id="283" r:id="rId25"/>
    <p:sldId id="284"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p:scale>
          <a:sx n="77" d="100"/>
          <a:sy n="77" d="100"/>
        </p:scale>
        <p:origin x="-11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D46D8-7355-4DD3-AC50-9168453D5DA8}" type="datetimeFigureOut">
              <a:rPr lang="en-US" smtClean="0"/>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E14C8-BF63-409D-AA50-6EA0FA0945B5}" type="slidenum">
              <a:rPr lang="en-US" smtClean="0"/>
              <a:t>‹#›</a:t>
            </a:fld>
            <a:endParaRPr lang="en-US"/>
          </a:p>
        </p:txBody>
      </p:sp>
    </p:spTree>
    <p:extLst>
      <p:ext uri="{BB962C8B-B14F-4D97-AF65-F5344CB8AC3E}">
        <p14:creationId xmlns:p14="http://schemas.microsoft.com/office/powerpoint/2010/main" val="306220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E14C8-BF63-409D-AA50-6EA0FA0945B5}" type="slidenum">
              <a:rPr lang="en-US" smtClean="0"/>
              <a:t>1</a:t>
            </a:fld>
            <a:endParaRPr lang="en-US"/>
          </a:p>
        </p:txBody>
      </p:sp>
    </p:spTree>
    <p:extLst>
      <p:ext uri="{BB962C8B-B14F-4D97-AF65-F5344CB8AC3E}">
        <p14:creationId xmlns:p14="http://schemas.microsoft.com/office/powerpoint/2010/main" val="155929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471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0551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6608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3712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9461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16474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78957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0363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1678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86206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67752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996620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3.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1199" y="152400"/>
            <a:ext cx="4572001" cy="1569660"/>
          </a:xfrm>
          <a:prstGeom prst="rect">
            <a:avLst/>
          </a:prstGeom>
          <a:blipFill>
            <a:blip r:embed="rId3"/>
            <a:tile tx="0" ty="0" sx="100000" sy="100000" flip="none" algn="tl"/>
          </a:blip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9600" dirty="0" smtClean="0">
                <a:solidFill>
                  <a:schemeClr val="tx1"/>
                </a:solidFill>
                <a:latin typeface="NikoshBAN" pitchFamily="2" charset="0"/>
                <a:cs typeface="NikoshBAN" pitchFamily="2" charset="0"/>
              </a:rPr>
              <a:t>স্বাগতম</a:t>
            </a:r>
            <a:endParaRPr lang="en-US" sz="24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501024"/>
            <a:ext cx="6095999" cy="5204576"/>
          </a:xfrm>
          <a:prstGeom prst="rect">
            <a:avLst/>
          </a:prstGeom>
        </p:spPr>
      </p:pic>
    </p:spTree>
    <p:extLst>
      <p:ext uri="{BB962C8B-B14F-4D97-AF65-F5344CB8AC3E}">
        <p14:creationId xmlns:p14="http://schemas.microsoft.com/office/powerpoint/2010/main" val="3061006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339056"/>
            <a:ext cx="8229600" cy="5137944"/>
          </a:xfrm>
          <a:prstGeom prst="rect">
            <a:avLst/>
          </a:prstGeom>
          <a:solidFill>
            <a:srgbClr val="FFFFFF">
              <a:shade val="85000"/>
            </a:srgbClr>
          </a:solidFill>
          <a:ln w="762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lowchart: Punched Tape 6"/>
          <p:cNvSpPr/>
          <p:nvPr/>
        </p:nvSpPr>
        <p:spPr>
          <a:xfrm>
            <a:off x="1676400" y="76200"/>
            <a:ext cx="5562600" cy="685800"/>
          </a:xfrm>
          <a:prstGeom prst="flowChartPunchedTap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পাকিস্তানি বাহিনীর আত্মসমর্পন</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378574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310819"/>
            <a:ext cx="7848600"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bn-BD"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আজকের </a:t>
            </a:r>
            <a:r>
              <a:rPr lang="bn-BD"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পাঠ-</a:t>
            </a:r>
          </a:p>
          <a:p>
            <a:pPr algn="ctr"/>
            <a:r>
              <a:rPr lang="bn-IN"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             </a:t>
            </a:r>
            <a:r>
              <a:rPr lang="bn-BD"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বাংলাদেশের </a:t>
            </a:r>
            <a:r>
              <a:rPr lang="bn-BD"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মুক্তিযুদ্ধ’</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a:p>
            <a:pPr algn="ctr"/>
            <a:r>
              <a:rPr lang="bn-BD"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 ও</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endParaRPr>
          </a:p>
          <a:p>
            <a:pPr algn="ctr"/>
            <a:r>
              <a:rPr lang="bn-BD"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‘সত্তরের নির্বাচন</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20223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47800" y="152400"/>
            <a:ext cx="6629400" cy="11430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6600" dirty="0" smtClean="0">
                <a:solidFill>
                  <a:schemeClr val="tx1"/>
                </a:solidFill>
                <a:latin typeface="NikoshBAN" pitchFamily="2" charset="0"/>
                <a:cs typeface="NikoshBAN" pitchFamily="2" charset="0"/>
              </a:rPr>
              <a:t>শিক্ষন ফল</a:t>
            </a:r>
            <a:endParaRPr lang="en-US" sz="6600" dirty="0">
              <a:solidFill>
                <a:schemeClr val="tx1"/>
              </a:solidFill>
              <a:latin typeface="NikoshBAN" pitchFamily="2" charset="0"/>
              <a:cs typeface="NikoshBAN" pitchFamily="2" charset="0"/>
            </a:endParaRPr>
          </a:p>
        </p:txBody>
      </p:sp>
      <p:sp>
        <p:nvSpPr>
          <p:cNvPr id="6" name="Plaque 5"/>
          <p:cNvSpPr/>
          <p:nvPr/>
        </p:nvSpPr>
        <p:spPr>
          <a:xfrm>
            <a:off x="762000" y="2743200"/>
            <a:ext cx="7696200" cy="2057400"/>
          </a:xfrm>
          <a:prstGeom prst="plaqu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১৯৭০ সালের সাধারণ নির্বাচনের প্রভাব বিশ্লেষণ করতে পারবে</a:t>
            </a:r>
            <a:r>
              <a:rPr lang="bn-BD" sz="4000" dirty="0" smtClean="0">
                <a:solidFill>
                  <a:srgbClr val="0070C0"/>
                </a:solidFill>
                <a:latin typeface="NikoshBAN" pitchFamily="2" charset="0"/>
                <a:cs typeface="NikoshBAN" pitchFamily="2" charset="0"/>
              </a:rPr>
              <a:t>। </a:t>
            </a:r>
            <a:endParaRPr lang="en-US" sz="4000" dirty="0">
              <a:solidFill>
                <a:srgbClr val="0070C0"/>
              </a:solidFill>
              <a:latin typeface="NikoshBAN" pitchFamily="2" charset="0"/>
              <a:cs typeface="NikoshBAN" pitchFamily="2" charset="0"/>
            </a:endParaRPr>
          </a:p>
        </p:txBody>
      </p:sp>
      <p:sp>
        <p:nvSpPr>
          <p:cNvPr id="5" name="Plaque 4"/>
          <p:cNvSpPr/>
          <p:nvPr/>
        </p:nvSpPr>
        <p:spPr>
          <a:xfrm>
            <a:off x="838200" y="5181600"/>
            <a:ext cx="7581900" cy="1219200"/>
          </a:xfrm>
          <a:prstGeom prst="plaqu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4000" dirty="0" smtClean="0">
                <a:solidFill>
                  <a:schemeClr val="accent2">
                    <a:lumMod val="75000"/>
                  </a:schemeClr>
                </a:solidFill>
                <a:latin typeface="NikoshBAN" pitchFamily="2" charset="0"/>
                <a:cs typeface="NikoshBAN" pitchFamily="2" charset="0"/>
              </a:rPr>
              <a:t>মুক্তিযুদ্ধের গুরুত্ব অনুধাবন করে দেশপ্রেমে উদ্বুদ্ধ</a:t>
            </a:r>
            <a:r>
              <a:rPr lang="bn-BD" sz="4000" dirty="0">
                <a:solidFill>
                  <a:schemeClr val="accent2">
                    <a:lumMod val="75000"/>
                  </a:schemeClr>
                </a:solidFill>
                <a:latin typeface="NikoshBAN" pitchFamily="2" charset="0"/>
                <a:cs typeface="NikoshBAN" pitchFamily="2" charset="0"/>
              </a:rPr>
              <a:t> </a:t>
            </a:r>
            <a:r>
              <a:rPr lang="bn-BD" sz="4000" dirty="0" smtClean="0">
                <a:solidFill>
                  <a:schemeClr val="accent2">
                    <a:lumMod val="75000"/>
                  </a:schemeClr>
                </a:solidFill>
                <a:latin typeface="NikoshBAN" pitchFamily="2" charset="0"/>
                <a:cs typeface="NikoshBAN" pitchFamily="2" charset="0"/>
              </a:rPr>
              <a:t>হবে।</a:t>
            </a:r>
            <a:endParaRPr lang="en-US" sz="4000" dirty="0">
              <a:solidFill>
                <a:schemeClr val="accent2">
                  <a:lumMod val="75000"/>
                </a:schemeClr>
              </a:solidFill>
              <a:latin typeface="NikoshBAN" pitchFamily="2" charset="0"/>
              <a:cs typeface="NikoshBAN" pitchFamily="2" charset="0"/>
            </a:endParaRPr>
          </a:p>
        </p:txBody>
      </p:sp>
      <p:sp>
        <p:nvSpPr>
          <p:cNvPr id="7" name="Plaque 6"/>
          <p:cNvSpPr/>
          <p:nvPr/>
        </p:nvSpPr>
        <p:spPr>
          <a:xfrm>
            <a:off x="685800" y="1447800"/>
            <a:ext cx="4648200" cy="990600"/>
          </a:xfrm>
          <a:prstGeom prst="plaqu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এই অধ্যায়ে শিক্ষার্থীরা </a:t>
            </a:r>
            <a:r>
              <a:rPr lang="bn-BD" sz="40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798938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0">
            <a:schemeClr val="accent5"/>
          </a:lnRef>
          <a:fillRef idx="3">
            <a:schemeClr val="accent5"/>
          </a:fillRef>
          <a:effectRef idx="3">
            <a:schemeClr val="accent5"/>
          </a:effectRef>
          <a:fontRef idx="minor">
            <a:schemeClr val="lt1"/>
          </a:fontRef>
        </p:style>
        <p:txBody>
          <a:bodyPr>
            <a:normAutofit/>
          </a:bodyPr>
          <a:lstStyle/>
          <a:p>
            <a:r>
              <a:rPr lang="bn-BD" sz="2700" dirty="0" smtClean="0">
                <a:latin typeface="NikoshBAN" pitchFamily="2" charset="0"/>
                <a:cs typeface="NikoshBAN" pitchFamily="2" charset="0"/>
              </a:rPr>
              <a:t>বাংলাদেশের স্বাধীকার আন্দোলনে ১৯৭০ সালের ১৭ই জানুয়ারির নির্বাচন ছিল খুবই গুরুত্বপূর্ণ-</a:t>
            </a:r>
            <a:endParaRPr lang="en-US" sz="2700" dirty="0">
              <a:latin typeface="NikoshBAN" pitchFamily="2" charset="0"/>
              <a:cs typeface="NikoshBAN"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78027965"/>
              </p:ext>
            </p:extLst>
          </p:nvPr>
        </p:nvGraphicFramePr>
        <p:xfrm>
          <a:off x="1143000" y="1828800"/>
          <a:ext cx="6858000" cy="2743200"/>
        </p:xfrm>
        <a:graphic>
          <a:graphicData uri="http://schemas.openxmlformats.org/drawingml/2006/table">
            <a:tbl>
              <a:tblPr firstRow="1" bandRow="1">
                <a:tableStyleId>{5C22544A-7EE6-4342-B048-85BDC9FD1C3A}</a:tableStyleId>
              </a:tblPr>
              <a:tblGrid>
                <a:gridCol w="1714500"/>
                <a:gridCol w="2247900"/>
                <a:gridCol w="2895600"/>
              </a:tblGrid>
              <a:tr h="370840">
                <a:tc gridSpan="3">
                  <a:txBody>
                    <a:bodyPr/>
                    <a:lstStyle/>
                    <a:p>
                      <a:pPr algn="ctr"/>
                      <a:r>
                        <a:rPr lang="bn-BD" sz="3600" dirty="0" smtClean="0">
                          <a:solidFill>
                            <a:srgbClr val="FF0000"/>
                          </a:solidFill>
                          <a:latin typeface="NikoshBAN" pitchFamily="2" charset="0"/>
                          <a:cs typeface="NikoshBAN" pitchFamily="2" charset="0"/>
                        </a:rPr>
                        <a:t>১৯৭০ সালের</a:t>
                      </a:r>
                      <a:r>
                        <a:rPr lang="bn-BD" sz="3600" baseline="0" dirty="0" smtClean="0">
                          <a:solidFill>
                            <a:srgbClr val="FF0000"/>
                          </a:solidFill>
                          <a:latin typeface="NikoshBAN" pitchFamily="2" charset="0"/>
                          <a:cs typeface="NikoshBAN" pitchFamily="2" charset="0"/>
                        </a:rPr>
                        <a:t> নির্বাচন </a:t>
                      </a:r>
                      <a:endParaRPr lang="en-US" sz="3600" dirty="0">
                        <a:solidFill>
                          <a:srgbClr val="FF0000"/>
                        </a:solidFill>
                        <a:latin typeface="NikoshBAN" pitchFamily="2" charset="0"/>
                        <a:cs typeface="NikoshBAN" pitchFamily="2" charset="0"/>
                      </a:endParaRPr>
                    </a:p>
                  </a:txBody>
                  <a:tcPr>
                    <a:solidFill>
                      <a:schemeClr val="accent6">
                        <a:lumMod val="40000"/>
                        <a:lumOff val="60000"/>
                      </a:schemeClr>
                    </a:solidFill>
                  </a:tcPr>
                </a:tc>
                <a:tc hMerge="1">
                  <a:txBody>
                    <a:bodyPr/>
                    <a:lstStyle/>
                    <a:p>
                      <a:endParaRPr lang="en-US" dirty="0">
                        <a:solidFill>
                          <a:srgbClr val="FF0000"/>
                        </a:solidFill>
                      </a:endParaRPr>
                    </a:p>
                  </a:txBody>
                  <a:tcPr>
                    <a:solidFill>
                      <a:schemeClr val="bg1"/>
                    </a:solidFill>
                  </a:tcPr>
                </a:tc>
                <a:tc hMerge="1">
                  <a:txBody>
                    <a:bodyPr/>
                    <a:lstStyle/>
                    <a:p>
                      <a:endParaRPr lang="en-US" dirty="0">
                        <a:solidFill>
                          <a:srgbClr val="FF0000"/>
                        </a:solidFill>
                      </a:endParaRPr>
                    </a:p>
                  </a:txBody>
                  <a:tcPr>
                    <a:solidFill>
                      <a:schemeClr val="bg1"/>
                    </a:solidFill>
                  </a:tcPr>
                </a:tc>
              </a:tr>
              <a:tr h="370840">
                <a:tc>
                  <a:txBody>
                    <a:bodyPr/>
                    <a:lstStyle/>
                    <a:p>
                      <a:pPr algn="ctr"/>
                      <a:r>
                        <a:rPr lang="bn-BD" sz="2000" dirty="0" smtClean="0">
                          <a:latin typeface="NikoshBAN" pitchFamily="2" charset="0"/>
                          <a:cs typeface="NikoshBAN" pitchFamily="2" charset="0"/>
                        </a:rPr>
                        <a:t>পূর্ব</a:t>
                      </a:r>
                      <a:r>
                        <a:rPr lang="bn-BD" sz="2000" baseline="0" dirty="0" smtClean="0">
                          <a:latin typeface="NikoshBAN" pitchFamily="2" charset="0"/>
                          <a:cs typeface="NikoshBAN" pitchFamily="2" charset="0"/>
                        </a:rPr>
                        <a:t> পাকিস্তান প্রাদেশিক পরিষদের মোট আসন</a:t>
                      </a:r>
                      <a:endParaRPr lang="en-US" sz="2000" dirty="0">
                        <a:latin typeface="NikoshBAN" pitchFamily="2" charset="0"/>
                        <a:cs typeface="NikoshBAN" pitchFamily="2" charset="0"/>
                      </a:endParaRPr>
                    </a:p>
                  </a:txBody>
                  <a:tcPr>
                    <a:solidFill>
                      <a:schemeClr val="accent6">
                        <a:lumMod val="40000"/>
                        <a:lumOff val="60000"/>
                      </a:schemeClr>
                    </a:solidFill>
                  </a:tcPr>
                </a:tc>
                <a:tc>
                  <a:txBody>
                    <a:bodyPr/>
                    <a:lstStyle/>
                    <a:p>
                      <a:pPr algn="ctr"/>
                      <a:r>
                        <a:rPr lang="bn-BD" sz="2000" dirty="0" smtClean="0">
                          <a:latin typeface="NikoshBAN" pitchFamily="2" charset="0"/>
                          <a:cs typeface="NikoshBAN" pitchFamily="2" charset="0"/>
                        </a:rPr>
                        <a:t>জাতীয় পরিষদের</a:t>
                      </a:r>
                      <a:r>
                        <a:rPr lang="bn-BD" sz="2000" baseline="0" dirty="0" smtClean="0">
                          <a:latin typeface="NikoshBAN" pitchFamily="2" charset="0"/>
                          <a:cs typeface="NikoshBAN" pitchFamily="2" charset="0"/>
                        </a:rPr>
                        <a:t> মোট আসন</a:t>
                      </a:r>
                      <a:endParaRPr lang="en-US" sz="2000" dirty="0">
                        <a:latin typeface="NikoshBAN" pitchFamily="2" charset="0"/>
                        <a:cs typeface="NikoshBAN" pitchFamily="2"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000" dirty="0" smtClean="0">
                          <a:latin typeface="NikoshBAN" pitchFamily="2" charset="0"/>
                          <a:cs typeface="NikoshBAN" pitchFamily="2" charset="0"/>
                        </a:rPr>
                        <a:t>আওয়ামী</a:t>
                      </a:r>
                      <a:r>
                        <a:rPr lang="bn-BD" sz="2000" baseline="0" dirty="0" smtClean="0">
                          <a:latin typeface="NikoshBAN" pitchFamily="2" charset="0"/>
                          <a:cs typeface="NikoshBAN" pitchFamily="2" charset="0"/>
                        </a:rPr>
                        <a:t>  লীগ পায়</a:t>
                      </a:r>
                      <a:endParaRPr lang="en-US" sz="2000" dirty="0" smtClean="0">
                        <a:latin typeface="NikoshBAN" pitchFamily="2" charset="0"/>
                        <a:cs typeface="NikoshBAN" pitchFamily="2" charset="0"/>
                      </a:endParaRPr>
                    </a:p>
                    <a:p>
                      <a:pPr algn="ctr"/>
                      <a:endParaRPr lang="en-US" sz="2000" dirty="0">
                        <a:latin typeface="NikoshBAN" pitchFamily="2" charset="0"/>
                        <a:cs typeface="NikoshBAN" pitchFamily="2" charset="0"/>
                      </a:endParaRPr>
                    </a:p>
                  </a:txBody>
                  <a:tcPr>
                    <a:solidFill>
                      <a:schemeClr val="accent6">
                        <a:lumMod val="40000"/>
                        <a:lumOff val="60000"/>
                      </a:schemeClr>
                    </a:solidFill>
                  </a:tcPr>
                </a:tc>
              </a:tr>
              <a:tr h="370840">
                <a:tc>
                  <a:txBody>
                    <a:bodyPr/>
                    <a:lstStyle/>
                    <a:p>
                      <a:pPr algn="ctr"/>
                      <a:r>
                        <a:rPr lang="bn-BD" sz="2000" dirty="0" smtClean="0">
                          <a:latin typeface="NikoshBAN" pitchFamily="2" charset="0"/>
                          <a:cs typeface="NikoshBAN" pitchFamily="2" charset="0"/>
                        </a:rPr>
                        <a:t>৩১০</a:t>
                      </a:r>
                      <a:endParaRPr lang="en-US" sz="2000" dirty="0">
                        <a:latin typeface="NikoshBAN" pitchFamily="2" charset="0"/>
                        <a:cs typeface="NikoshBAN" pitchFamily="2" charset="0"/>
                      </a:endParaRPr>
                    </a:p>
                  </a:txBody>
                  <a:tcPr>
                    <a:solidFill>
                      <a:schemeClr val="accent6">
                        <a:lumMod val="40000"/>
                        <a:lumOff val="60000"/>
                      </a:schemeClr>
                    </a:solidFill>
                  </a:tcPr>
                </a:tc>
                <a:tc>
                  <a:txBody>
                    <a:bodyPr/>
                    <a:lstStyle/>
                    <a:p>
                      <a:pPr algn="ctr"/>
                      <a:r>
                        <a:rPr lang="bn-BD" sz="2000" dirty="0" smtClean="0">
                          <a:latin typeface="NikoshBAN" pitchFamily="2" charset="0"/>
                          <a:cs typeface="NikoshBAN" pitchFamily="2" charset="0"/>
                        </a:rPr>
                        <a:t>--------</a:t>
                      </a:r>
                      <a:endParaRPr lang="en-US" sz="2000" dirty="0">
                        <a:latin typeface="NikoshBAN" pitchFamily="2" charset="0"/>
                        <a:cs typeface="NikoshBAN" pitchFamily="2" charset="0"/>
                      </a:endParaRPr>
                    </a:p>
                  </a:txBody>
                  <a:tcPr>
                    <a:solidFill>
                      <a:schemeClr val="accent6">
                        <a:lumMod val="40000"/>
                        <a:lumOff val="60000"/>
                      </a:schemeClr>
                    </a:solidFill>
                  </a:tcPr>
                </a:tc>
                <a:tc>
                  <a:txBody>
                    <a:bodyPr/>
                    <a:lstStyle/>
                    <a:p>
                      <a:pPr algn="ctr"/>
                      <a:r>
                        <a:rPr lang="bn-BD" sz="2000" dirty="0" smtClean="0">
                          <a:latin typeface="NikoshBAN" pitchFamily="2" charset="0"/>
                          <a:cs typeface="NikoshBAN" pitchFamily="2" charset="0"/>
                        </a:rPr>
                        <a:t>১৬০</a:t>
                      </a:r>
                      <a:endParaRPr lang="en-US" sz="2000" dirty="0">
                        <a:latin typeface="NikoshBAN" pitchFamily="2" charset="0"/>
                        <a:cs typeface="NikoshBAN" pitchFamily="2" charset="0"/>
                      </a:endParaRPr>
                    </a:p>
                  </a:txBody>
                  <a:tcPr>
                    <a:solidFill>
                      <a:schemeClr val="accent6">
                        <a:lumMod val="40000"/>
                        <a:lumOff val="60000"/>
                      </a:schemeClr>
                    </a:solidFill>
                  </a:tcPr>
                </a:tc>
              </a:tr>
              <a:tr h="370840">
                <a:tc>
                  <a:txBody>
                    <a:bodyPr/>
                    <a:lstStyle/>
                    <a:p>
                      <a:pPr algn="ctr"/>
                      <a:r>
                        <a:rPr lang="bn-BD" sz="2000" dirty="0" smtClean="0">
                          <a:latin typeface="NikoshBAN" pitchFamily="2" charset="0"/>
                          <a:cs typeface="NikoshBAN" pitchFamily="2" charset="0"/>
                        </a:rPr>
                        <a:t>---------</a:t>
                      </a:r>
                      <a:endParaRPr lang="en-US" sz="2000" dirty="0">
                        <a:latin typeface="NikoshBAN" pitchFamily="2" charset="0"/>
                        <a:cs typeface="NikoshBAN" pitchFamily="2" charset="0"/>
                      </a:endParaRPr>
                    </a:p>
                  </a:txBody>
                  <a:tcPr>
                    <a:solidFill>
                      <a:schemeClr val="accent6">
                        <a:lumMod val="40000"/>
                        <a:lumOff val="60000"/>
                      </a:schemeClr>
                    </a:solidFill>
                  </a:tcPr>
                </a:tc>
                <a:tc>
                  <a:txBody>
                    <a:bodyPr/>
                    <a:lstStyle/>
                    <a:p>
                      <a:pPr algn="ctr"/>
                      <a:r>
                        <a:rPr lang="bn-BD" sz="2000" dirty="0" smtClean="0">
                          <a:latin typeface="NikoshBAN" pitchFamily="2" charset="0"/>
                          <a:cs typeface="NikoshBAN" pitchFamily="2" charset="0"/>
                        </a:rPr>
                        <a:t>১৬২</a:t>
                      </a:r>
                      <a:endParaRPr lang="en-US" sz="2000" dirty="0">
                        <a:latin typeface="NikoshBAN" pitchFamily="2" charset="0"/>
                        <a:cs typeface="NikoshBAN" pitchFamily="2" charset="0"/>
                      </a:endParaRPr>
                    </a:p>
                  </a:txBody>
                  <a:tcPr>
                    <a:solidFill>
                      <a:schemeClr val="accent6">
                        <a:lumMod val="40000"/>
                        <a:lumOff val="60000"/>
                      </a:schemeClr>
                    </a:solidFill>
                  </a:tcPr>
                </a:tc>
                <a:tc>
                  <a:txBody>
                    <a:bodyPr/>
                    <a:lstStyle/>
                    <a:p>
                      <a:pPr algn="ctr"/>
                      <a:r>
                        <a:rPr lang="bn-BD" sz="2000" dirty="0" smtClean="0">
                          <a:latin typeface="NikoshBAN" pitchFamily="2" charset="0"/>
                          <a:cs typeface="NikoshBAN" pitchFamily="2" charset="0"/>
                        </a:rPr>
                        <a:t>২৯৮</a:t>
                      </a:r>
                      <a:endParaRPr lang="en-US" sz="2000" dirty="0">
                        <a:latin typeface="NikoshBAN" pitchFamily="2" charset="0"/>
                        <a:cs typeface="NikoshBAN" pitchFamily="2" charset="0"/>
                      </a:endParaRPr>
                    </a:p>
                  </a:txBody>
                  <a:tcPr>
                    <a:solidFill>
                      <a:schemeClr val="accent6">
                        <a:lumMod val="40000"/>
                        <a:lumOff val="60000"/>
                      </a:schemeClr>
                    </a:solidFill>
                  </a:tcPr>
                </a:tc>
              </a:tr>
            </a:tbl>
          </a:graphicData>
        </a:graphic>
      </p:graphicFrame>
      <p:sp>
        <p:nvSpPr>
          <p:cNvPr id="7" name="Rounded Rectangle 6"/>
          <p:cNvSpPr/>
          <p:nvPr/>
        </p:nvSpPr>
        <p:spPr>
          <a:xfrm>
            <a:off x="609600" y="4876800"/>
            <a:ext cx="8077200" cy="1219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600" dirty="0" smtClean="0">
                <a:solidFill>
                  <a:schemeClr val="accent6">
                    <a:lumMod val="50000"/>
                  </a:schemeClr>
                </a:solidFill>
                <a:latin typeface="NikoshBAN" pitchFamily="2" charset="0"/>
                <a:cs typeface="NikoshBAN" pitchFamily="2" charset="0"/>
              </a:rPr>
              <a:t>ফলাফলে দেখা আওয়ামী লীগ নির্বাচনে নিরঙ্কুশ সংখ্যাগরিষ্ঠতা লাভ অর্জন করে ।</a:t>
            </a:r>
            <a:endParaRPr lang="en-US" sz="3600" dirty="0">
              <a:solidFill>
                <a:schemeClr val="accent6">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2804464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7338771" cy="4556094"/>
          </a:xfrm>
          <a:ln w="76200">
            <a:solidFill>
              <a:schemeClr val="tx1"/>
            </a:solidFill>
            <a:prstDash val="solid"/>
          </a:ln>
        </p:spPr>
      </p:pic>
      <p:sp>
        <p:nvSpPr>
          <p:cNvPr id="5" name="Flowchart: Punched Tape 4"/>
          <p:cNvSpPr/>
          <p:nvPr/>
        </p:nvSpPr>
        <p:spPr>
          <a:xfrm>
            <a:off x="2819400" y="152400"/>
            <a:ext cx="3962400" cy="106680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৭ ই মার্চের ভাষণ</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0384665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1752600" y="76200"/>
            <a:ext cx="5410200" cy="10668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২৫ শে মার্চের গণ হত্যা</a:t>
            </a:r>
            <a:endParaRPr lang="en-US" sz="48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847" y="1524000"/>
            <a:ext cx="6311153" cy="5095875"/>
          </a:xfrm>
          <a:prstGeom prst="rect">
            <a:avLst/>
          </a:prstGeom>
          <a:ln w="76200">
            <a:solidFill>
              <a:schemeClr val="tx1"/>
            </a:solidFill>
          </a:ln>
        </p:spPr>
      </p:pic>
    </p:spTree>
    <p:extLst>
      <p:ext uri="{BB962C8B-B14F-4D97-AF65-F5344CB8AC3E}">
        <p14:creationId xmlns:p14="http://schemas.microsoft.com/office/powerpoint/2010/main" val="12252094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304800" y="586854"/>
            <a:ext cx="8305800" cy="990600"/>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400" dirty="0" smtClean="0">
                <a:latin typeface="NikoshBAN" pitchFamily="2" charset="0"/>
                <a:cs typeface="NikoshBAN" pitchFamily="2" charset="0"/>
              </a:rPr>
              <a:t>২৬ শে মার্চের প্রথম প্রহরে বাংলাদেশের স্বাধীনতা ঘোষনা</a:t>
            </a:r>
            <a:endParaRPr lang="en-US" sz="2400" dirty="0">
              <a:latin typeface="NikoshBAN" pitchFamily="2" charset="0"/>
              <a:cs typeface="NikoshBAN" pitchFamily="2" charset="0"/>
            </a:endParaRPr>
          </a:p>
        </p:txBody>
      </p:sp>
      <p:sp>
        <p:nvSpPr>
          <p:cNvPr id="7" name="Rounded Rectangle 6"/>
          <p:cNvSpPr/>
          <p:nvPr/>
        </p:nvSpPr>
        <p:spPr>
          <a:xfrm>
            <a:off x="152400" y="2514600"/>
            <a:ext cx="8763000" cy="4114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ঘোষণাটি ছিল ইংরেজিতে, যার বাংলা অনুবাদঃ ‘ ইহাই হয়ত আমার শেষ বার্তা,আজ হতে বাংলাদেশ স্বাধীন । আমি বাংলাদেশের জনগণকে আহবান জানাইতেছি যে, যে যেখানে আছ, যাহার যাহা কিছু আছে ,তাই নিয়ে রুখে দাঁড়াও, সর্বশক্তি দিয়ে হানাদার বাহিনীকে প্রতিরোধ করো। পাকস্তানি দখলদার বাহিনীর শেষ সৈন্যটিকে বাংলার মাটি হইতে বিতাড়িত না করা পর্যন্ত এবং চুড়ান্ত বিজয় অর্জন না করা পর্যন্ত লড়াই চালিয়ে যাও।’</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4738052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1219200" y="143301"/>
            <a:ext cx="6400800" cy="1219200"/>
          </a:xfrm>
          <a:prstGeom prst="flowChartPunchedTap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মুজিনগর সরকারের শপথ গ্রহন</a:t>
            </a:r>
            <a:endParaRPr lang="en-US" sz="440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51" y="1695450"/>
            <a:ext cx="8446477" cy="4400550"/>
          </a:xfrm>
          <a:prstGeom prst="rect">
            <a:avLst/>
          </a:prstGeom>
          <a:ln w="76200">
            <a:solidFill>
              <a:schemeClr val="accent2">
                <a:lumMod val="75000"/>
              </a:schemeClr>
            </a:solidFill>
          </a:ln>
        </p:spPr>
      </p:pic>
    </p:spTree>
    <p:extLst>
      <p:ext uri="{BB962C8B-B14F-4D97-AF65-F5344CB8AC3E}">
        <p14:creationId xmlns:p14="http://schemas.microsoft.com/office/powerpoint/2010/main" val="2494395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477" y="309283"/>
            <a:ext cx="2696147" cy="3195917"/>
          </a:xfrm>
          <a:prstGeom prst="rect">
            <a:avLst/>
          </a:prstGeom>
          <a:ln w="76200">
            <a:solidFill>
              <a:schemeClr val="tx1"/>
            </a:solidFill>
          </a:ln>
        </p:spPr>
      </p:pic>
      <p:sp>
        <p:nvSpPr>
          <p:cNvPr id="7" name="TextBox 6"/>
          <p:cNvSpPr txBox="1"/>
          <p:nvPr/>
        </p:nvSpPr>
        <p:spPr>
          <a:xfrm>
            <a:off x="228600" y="1724561"/>
            <a:ext cx="54102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4000" dirty="0" smtClean="0">
                <a:solidFill>
                  <a:schemeClr val="tx1"/>
                </a:solidFill>
                <a:latin typeface="NikoshBAN" pitchFamily="2" charset="0"/>
                <a:cs typeface="NikoshBAN" pitchFamily="2" charset="0"/>
              </a:rPr>
              <a:t>শেখ মুজিবুর  রহমান </a:t>
            </a:r>
          </a:p>
          <a:p>
            <a:r>
              <a:rPr lang="bn-BD" sz="4000" dirty="0" smtClean="0">
                <a:solidFill>
                  <a:schemeClr val="tx1"/>
                </a:solidFill>
                <a:latin typeface="NikoshBAN" pitchFamily="2" charset="0"/>
                <a:cs typeface="NikoshBAN" pitchFamily="2" charset="0"/>
              </a:rPr>
              <a:t>রাষ্ট্রপতি</a:t>
            </a:r>
            <a:endParaRPr lang="en-US" sz="4000" dirty="0">
              <a:solidFill>
                <a:schemeClr val="tx1"/>
              </a:solidFill>
              <a:latin typeface="NikoshBAN" pitchFamily="2" charset="0"/>
              <a:cs typeface="NikoshBAN" pitchFamily="2" charset="0"/>
            </a:endParaRPr>
          </a:p>
        </p:txBody>
      </p:sp>
      <p:sp>
        <p:nvSpPr>
          <p:cNvPr id="8" name="TextBox 7"/>
          <p:cNvSpPr txBox="1"/>
          <p:nvPr/>
        </p:nvSpPr>
        <p:spPr>
          <a:xfrm>
            <a:off x="228600" y="4543961"/>
            <a:ext cx="5387788"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BD" sz="4000" dirty="0" smtClean="0">
                <a:solidFill>
                  <a:schemeClr val="tx1"/>
                </a:solidFill>
                <a:latin typeface="NikoshBAN" pitchFamily="2" charset="0"/>
                <a:cs typeface="NikoshBAN" pitchFamily="2" charset="0"/>
              </a:rPr>
              <a:t>সৈয়দ নজরুল ইসলাম </a:t>
            </a:r>
          </a:p>
          <a:p>
            <a:r>
              <a:rPr lang="bn-BD" sz="4000" dirty="0" smtClean="0">
                <a:solidFill>
                  <a:schemeClr val="tx1"/>
                </a:solidFill>
                <a:latin typeface="NikoshBAN" pitchFamily="2" charset="0"/>
                <a:cs typeface="NikoshBAN" pitchFamily="2" charset="0"/>
              </a:rPr>
              <a:t>উপরাষ্ট্রপতি</a:t>
            </a:r>
            <a:endParaRPr lang="en-US" sz="4000" dirty="0">
              <a:solidFill>
                <a:schemeClr val="tx1"/>
              </a:solidFill>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477" y="3733800"/>
            <a:ext cx="2732723" cy="2895600"/>
          </a:xfrm>
          <a:prstGeom prst="rect">
            <a:avLst/>
          </a:prstGeom>
        </p:spPr>
      </p:pic>
      <p:sp>
        <p:nvSpPr>
          <p:cNvPr id="10" name="Flowchart: Punched Tape 9"/>
          <p:cNvSpPr/>
          <p:nvPr/>
        </p:nvSpPr>
        <p:spPr>
          <a:xfrm>
            <a:off x="228600" y="152400"/>
            <a:ext cx="5410200" cy="833717"/>
          </a:xfrm>
          <a:prstGeom prst="flowChartPunchedTap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000" dirty="0" smtClean="0">
                <a:solidFill>
                  <a:srgbClr val="002060"/>
                </a:solidFill>
                <a:latin typeface="NikoshBAN" pitchFamily="2" charset="0"/>
                <a:cs typeface="NikoshBAN" pitchFamily="2" charset="0"/>
              </a:rPr>
              <a:t>মুজিবনগর সরকার</a:t>
            </a:r>
            <a:endParaRPr lang="en-US" sz="40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9988038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9800" y="273830"/>
            <a:ext cx="2774209" cy="2954352"/>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93168"/>
            <a:ext cx="2590800" cy="2846472"/>
          </a:xfrm>
          <a:prstGeom prst="rect">
            <a:avLst/>
          </a:prstGeom>
        </p:spPr>
      </p:pic>
      <p:sp>
        <p:nvSpPr>
          <p:cNvPr id="6" name="TextBox 5"/>
          <p:cNvSpPr txBox="1"/>
          <p:nvPr/>
        </p:nvSpPr>
        <p:spPr>
          <a:xfrm>
            <a:off x="457200" y="1724561"/>
            <a:ext cx="5029200"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BD" sz="4000" dirty="0" smtClean="0">
                <a:solidFill>
                  <a:schemeClr val="tx1"/>
                </a:solidFill>
                <a:latin typeface="NikoshBAN" pitchFamily="2" charset="0"/>
                <a:cs typeface="NikoshBAN" pitchFamily="2" charset="0"/>
              </a:rPr>
              <a:t>তাজউদ্দীন আহমদ</a:t>
            </a:r>
          </a:p>
          <a:p>
            <a:r>
              <a:rPr lang="bn-BD" sz="4000" dirty="0" smtClean="0">
                <a:solidFill>
                  <a:schemeClr val="tx1"/>
                </a:solidFill>
                <a:latin typeface="NikoshBAN" pitchFamily="2" charset="0"/>
                <a:cs typeface="NikoshBAN" pitchFamily="2" charset="0"/>
              </a:rPr>
              <a:t>প্রধানমন্ত্রী</a:t>
            </a:r>
            <a:endParaRPr lang="en-US" sz="4000" dirty="0">
              <a:solidFill>
                <a:schemeClr val="tx1"/>
              </a:solidFill>
              <a:latin typeface="NikoshBAN" pitchFamily="2" charset="0"/>
              <a:cs typeface="NikoshBAN" pitchFamily="2" charset="0"/>
            </a:endParaRPr>
          </a:p>
        </p:txBody>
      </p:sp>
      <p:sp>
        <p:nvSpPr>
          <p:cNvPr id="7" name="TextBox 6"/>
          <p:cNvSpPr txBox="1"/>
          <p:nvPr/>
        </p:nvSpPr>
        <p:spPr>
          <a:xfrm>
            <a:off x="457200" y="4086761"/>
            <a:ext cx="5029200"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4000" dirty="0" smtClean="0">
                <a:solidFill>
                  <a:schemeClr val="tx1"/>
                </a:solidFill>
                <a:latin typeface="NikoshBAN" pitchFamily="2" charset="0"/>
                <a:cs typeface="NikoshBAN" pitchFamily="2" charset="0"/>
              </a:rPr>
              <a:t>এম, মনসুর আলী </a:t>
            </a:r>
          </a:p>
          <a:p>
            <a:r>
              <a:rPr lang="bn-BD" sz="4000" dirty="0" smtClean="0">
                <a:solidFill>
                  <a:schemeClr val="tx1"/>
                </a:solidFill>
                <a:latin typeface="NikoshBAN" pitchFamily="2" charset="0"/>
                <a:cs typeface="NikoshBAN" pitchFamily="2" charset="0"/>
              </a:rPr>
              <a:t>অর্থমন্ত্রী</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535261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Ribbon 12"/>
          <p:cNvSpPr/>
          <p:nvPr/>
        </p:nvSpPr>
        <p:spPr>
          <a:xfrm>
            <a:off x="838200" y="152400"/>
            <a:ext cx="7696200" cy="1143000"/>
          </a:xfrm>
          <a:prstGeom prst="ribbon">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835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bn-IN" sz="4800" dirty="0" smtClean="0">
                <a:effectLst>
                  <a:outerShdw blurRad="38100" dist="38100" dir="2700000" algn="tl">
                    <a:srgbClr val="000000">
                      <a:alpha val="43137"/>
                    </a:srgbClr>
                  </a:outerShdw>
                </a:effectLst>
                <a:latin typeface="NikoshBAN" pitchFamily="2" charset="0"/>
                <a:cs typeface="NikoshBAN" pitchFamily="2" charset="0"/>
              </a:rPr>
              <a:t>শিক্ষক </a:t>
            </a:r>
            <a:r>
              <a:rPr lang="bn-BD" sz="4800" dirty="0" smtClean="0">
                <a:effectLst>
                  <a:outerShdw blurRad="38100" dist="38100" dir="2700000" algn="tl">
                    <a:srgbClr val="000000">
                      <a:alpha val="43137"/>
                    </a:srgbClr>
                  </a:outerShdw>
                </a:effectLst>
                <a:latin typeface="NikoshBAN" pitchFamily="2" charset="0"/>
                <a:cs typeface="NikoshBAN" pitchFamily="2" charset="0"/>
              </a:rPr>
              <a:t>পরিচিতি</a:t>
            </a:r>
            <a:endParaRPr lang="en-US" sz="48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599" y="1371600"/>
            <a:ext cx="6248401" cy="541528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80083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p:cTn id="20"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80">
                                          <p:stCondLst>
                                            <p:cond delay="0"/>
                                          </p:stCondLst>
                                        </p:cTn>
                                        <p:tgtEl>
                                          <p:spTgt spid="2"/>
                                        </p:tgtEl>
                                      </p:cBhvr>
                                    </p:animEffect>
                                    <p:anim calcmode="lin" valueType="num">
                                      <p:cBhvr>
                                        <p:cTn id="3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gtEl>
                                      </p:cBhvr>
                                      <p:to x="100000" y="60000"/>
                                    </p:animScale>
                                    <p:animScale>
                                      <p:cBhvr>
                                        <p:cTn id="43" dur="166" decel="50000">
                                          <p:stCondLst>
                                            <p:cond delay="676"/>
                                          </p:stCondLst>
                                        </p:cTn>
                                        <p:tgtEl>
                                          <p:spTgt spid="2"/>
                                        </p:tgtEl>
                                      </p:cBhvr>
                                      <p:to x="100000" y="100000"/>
                                    </p:animScale>
                                    <p:animScale>
                                      <p:cBhvr>
                                        <p:cTn id="44" dur="26">
                                          <p:stCondLst>
                                            <p:cond delay="1312"/>
                                          </p:stCondLst>
                                        </p:cTn>
                                        <p:tgtEl>
                                          <p:spTgt spid="2"/>
                                        </p:tgtEl>
                                      </p:cBhvr>
                                      <p:to x="100000" y="80000"/>
                                    </p:animScale>
                                    <p:animScale>
                                      <p:cBhvr>
                                        <p:cTn id="45" dur="166" decel="50000">
                                          <p:stCondLst>
                                            <p:cond delay="1338"/>
                                          </p:stCondLst>
                                        </p:cTn>
                                        <p:tgtEl>
                                          <p:spTgt spid="2"/>
                                        </p:tgtEl>
                                      </p:cBhvr>
                                      <p:to x="100000" y="100000"/>
                                    </p:animScale>
                                    <p:animScale>
                                      <p:cBhvr>
                                        <p:cTn id="46" dur="26">
                                          <p:stCondLst>
                                            <p:cond delay="1642"/>
                                          </p:stCondLst>
                                        </p:cTn>
                                        <p:tgtEl>
                                          <p:spTgt spid="2"/>
                                        </p:tgtEl>
                                      </p:cBhvr>
                                      <p:to x="100000" y="90000"/>
                                    </p:animScale>
                                    <p:animScale>
                                      <p:cBhvr>
                                        <p:cTn id="47" dur="166" decel="50000">
                                          <p:stCondLst>
                                            <p:cond delay="1668"/>
                                          </p:stCondLst>
                                        </p:cTn>
                                        <p:tgtEl>
                                          <p:spTgt spid="2"/>
                                        </p:tgtEl>
                                      </p:cBhvr>
                                      <p:to x="100000" y="100000"/>
                                    </p:animScale>
                                    <p:animScale>
                                      <p:cBhvr>
                                        <p:cTn id="48" dur="26">
                                          <p:stCondLst>
                                            <p:cond delay="1808"/>
                                          </p:stCondLst>
                                        </p:cTn>
                                        <p:tgtEl>
                                          <p:spTgt spid="2"/>
                                        </p:tgtEl>
                                      </p:cBhvr>
                                      <p:to x="100000" y="95000"/>
                                    </p:animScale>
                                    <p:animScale>
                                      <p:cBhvr>
                                        <p:cTn id="49" dur="166" decel="50000">
                                          <p:stCondLst>
                                            <p:cond delay="1834"/>
                                          </p:stCondLst>
                                        </p:cTn>
                                        <p:tgtEl>
                                          <p:spTgt spid="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fltVal val="0"/>
                                          </p:val>
                                        </p:tav>
                                        <p:tav tm="100000">
                                          <p:val>
                                            <p:strVal val="#ppt_w"/>
                                          </p:val>
                                        </p:tav>
                                      </p:tavLst>
                                    </p:anim>
                                    <p:anim calcmode="lin" valueType="num">
                                      <p:cBhvr>
                                        <p:cTn id="55" dur="1000" fill="hold"/>
                                        <p:tgtEl>
                                          <p:spTgt spid="2"/>
                                        </p:tgtEl>
                                        <p:attrNameLst>
                                          <p:attrName>ppt_h</p:attrName>
                                        </p:attrNameLst>
                                      </p:cBhvr>
                                      <p:tavLst>
                                        <p:tav tm="0">
                                          <p:val>
                                            <p:fltVal val="0"/>
                                          </p:val>
                                        </p:tav>
                                        <p:tav tm="100000">
                                          <p:val>
                                            <p:strVal val="#ppt_h"/>
                                          </p:val>
                                        </p:tav>
                                      </p:tavLst>
                                    </p:anim>
                                    <p:anim calcmode="lin" valueType="num">
                                      <p:cBhvr>
                                        <p:cTn id="56" dur="1000" fill="hold"/>
                                        <p:tgtEl>
                                          <p:spTgt spid="2"/>
                                        </p:tgtEl>
                                        <p:attrNameLst>
                                          <p:attrName>style.rotation</p:attrName>
                                        </p:attrNameLst>
                                      </p:cBhvr>
                                      <p:tavLst>
                                        <p:tav tm="0">
                                          <p:val>
                                            <p:fltVal val="90"/>
                                          </p:val>
                                        </p:tav>
                                        <p:tav tm="100000">
                                          <p:val>
                                            <p:fltVal val="0"/>
                                          </p:val>
                                        </p:tav>
                                      </p:tavLst>
                                    </p:anim>
                                    <p:animEffect transition="in" filter="fade">
                                      <p:cBhvr>
                                        <p:cTn id="5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200" y="1066800"/>
            <a:ext cx="2603500" cy="2768278"/>
          </a:xfrm>
        </p:spPr>
      </p:pic>
      <p:sp>
        <p:nvSpPr>
          <p:cNvPr id="5" name="TextBox 4"/>
          <p:cNvSpPr txBox="1"/>
          <p:nvPr/>
        </p:nvSpPr>
        <p:spPr>
          <a:xfrm>
            <a:off x="990600" y="1724561"/>
            <a:ext cx="5029200" cy="1323439"/>
          </a:xfrm>
          <a:prstGeom prst="rect">
            <a:avLst/>
          </a:prstGeom>
          <a:noFill/>
        </p:spPr>
        <p:txBody>
          <a:bodyPr wrap="square" rtlCol="0">
            <a:spAutoFit/>
          </a:bodyPr>
          <a:lstStyle/>
          <a:p>
            <a:r>
              <a:rPr lang="bn-BD" sz="4000" dirty="0" smtClean="0">
                <a:latin typeface="NikoshBAN" pitchFamily="2" charset="0"/>
                <a:cs typeface="NikoshBAN" pitchFamily="2" charset="0"/>
              </a:rPr>
              <a:t>এ,এইচ,এম, কামরুজ্জামান </a:t>
            </a:r>
          </a:p>
          <a:p>
            <a:r>
              <a:rPr lang="bn-BD" sz="4000" dirty="0" smtClean="0">
                <a:latin typeface="NikoshBAN" pitchFamily="2" charset="0"/>
                <a:cs typeface="NikoshBAN" pitchFamily="2" charset="0"/>
              </a:rPr>
              <a:t>স্বরাষ্ট্র, ত্রাণ ও পুনর্বাসন  মন্ত্রী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086300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13592"/>
            <a:ext cx="5257799" cy="5271144"/>
          </a:xfrm>
          <a:prstGeom prst="rect">
            <a:avLst/>
          </a:prstGeom>
        </p:spPr>
      </p:pic>
      <p:sp>
        <p:nvSpPr>
          <p:cNvPr id="8" name="Rounded Rectangle 7"/>
          <p:cNvSpPr/>
          <p:nvPr/>
        </p:nvSpPr>
        <p:spPr>
          <a:xfrm>
            <a:off x="609600" y="304800"/>
            <a:ext cx="79248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প্রতিবেশী দেশ ভারতে মুক্তিবাহিনীর ট্রেনিং গ্রহন</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0599035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230" y="1828800"/>
            <a:ext cx="5683170" cy="4676775"/>
          </a:xfrm>
        </p:spPr>
      </p:pic>
      <p:sp>
        <p:nvSpPr>
          <p:cNvPr id="5" name="Flowchart: Punched Tape 4"/>
          <p:cNvSpPr/>
          <p:nvPr/>
        </p:nvSpPr>
        <p:spPr>
          <a:xfrm>
            <a:off x="990600" y="457200"/>
            <a:ext cx="7162800" cy="76200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600" dirty="0" smtClean="0">
                <a:solidFill>
                  <a:schemeClr val="accent1">
                    <a:lumMod val="50000"/>
                  </a:schemeClr>
                </a:solidFill>
                <a:latin typeface="NikoshBAN" pitchFamily="2" charset="0"/>
                <a:cs typeface="NikoshBAN" pitchFamily="2" charset="0"/>
              </a:rPr>
              <a:t>পাকিস্তানি বাহিনীর আত্মসমর্পন</a:t>
            </a:r>
            <a:endParaRPr lang="en-US" sz="3600" dirty="0">
              <a:solidFill>
                <a:schemeClr val="accent1">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3618680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2743200" y="533400"/>
            <a:ext cx="3886200" cy="804672"/>
          </a:xfrm>
          <a:prstGeom prst="flowChartPunchedTap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5400" dirty="0" smtClean="0">
                <a:solidFill>
                  <a:srgbClr val="002060"/>
                </a:solidFill>
                <a:latin typeface="NikoshBAN" pitchFamily="2" charset="0"/>
                <a:cs typeface="NikoshBAN" pitchFamily="2" charset="0"/>
              </a:rPr>
              <a:t>মূল্যায়ন</a:t>
            </a:r>
            <a:endParaRPr lang="en-US" sz="5400" dirty="0">
              <a:solidFill>
                <a:srgbClr val="002060"/>
              </a:solidFill>
            </a:endParaRPr>
          </a:p>
        </p:txBody>
      </p:sp>
      <p:sp>
        <p:nvSpPr>
          <p:cNvPr id="5" name="Flowchart: Punched Tape 4"/>
          <p:cNvSpPr/>
          <p:nvPr/>
        </p:nvSpPr>
        <p:spPr>
          <a:xfrm>
            <a:off x="381000" y="1524000"/>
            <a:ext cx="8534400" cy="495300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r>
              <a:rPr lang="bn-BD" sz="3600" dirty="0" smtClean="0">
                <a:solidFill>
                  <a:schemeClr val="tx1">
                    <a:lumMod val="95000"/>
                    <a:lumOff val="5000"/>
                  </a:schemeClr>
                </a:solidFill>
                <a:latin typeface="NikoshBAN" pitchFamily="2" charset="0"/>
                <a:cs typeface="NikoshBAN" pitchFamily="2" charset="0"/>
              </a:rPr>
              <a:t>১। মুজিব নগর সরকারের প্রধান মন্ত্রী কে ছিলেন ?</a:t>
            </a:r>
          </a:p>
          <a:p>
            <a:r>
              <a:rPr lang="bn-BD" sz="3600" dirty="0" smtClean="0">
                <a:solidFill>
                  <a:schemeClr val="tx1">
                    <a:lumMod val="95000"/>
                    <a:lumOff val="5000"/>
                  </a:schemeClr>
                </a:solidFill>
                <a:latin typeface="NikoshBAN" pitchFamily="2" charset="0"/>
                <a:cs typeface="NikoshBAN" pitchFamily="2" charset="0"/>
              </a:rPr>
              <a:t>২। বঙ্গবন্ধু কোন তারিখে রেসকোর্স ময়দানে ভাষণে দেন ?</a:t>
            </a:r>
          </a:p>
          <a:p>
            <a:r>
              <a:rPr lang="bn-BD" sz="3600" dirty="0" smtClean="0">
                <a:solidFill>
                  <a:schemeClr val="tx1">
                    <a:lumMod val="95000"/>
                    <a:lumOff val="5000"/>
                  </a:schemeClr>
                </a:solidFill>
                <a:latin typeface="NikoshBAN" pitchFamily="2" charset="0"/>
                <a:cs typeface="NikoshBAN" pitchFamily="2" charset="0"/>
              </a:rPr>
              <a:t>৩। ১৯৭০ সালের নির্বাচনে কোন দল সংখ্যাগরিষ্ঠতা লাভ কর ?</a:t>
            </a:r>
            <a:endParaRPr lang="en-US" sz="3600" dirty="0">
              <a:solidFill>
                <a:schemeClr val="tx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val="3287116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2209800" y="76200"/>
            <a:ext cx="4953000" cy="1143000"/>
          </a:xfrm>
          <a:prstGeom prst="flowChartPunchedTap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5400" dirty="0" smtClean="0">
                <a:solidFill>
                  <a:schemeClr val="tx1"/>
                </a:solidFill>
                <a:latin typeface="NikoshBAN" pitchFamily="2" charset="0"/>
                <a:cs typeface="NikoshBAN" pitchFamily="2" charset="0"/>
              </a:rPr>
              <a:t>দলীয় কাজ</a:t>
            </a:r>
            <a:endParaRPr lang="en-US" sz="5400" dirty="0">
              <a:solidFill>
                <a:schemeClr val="tx1"/>
              </a:solidFill>
              <a:latin typeface="NikoshBAN" pitchFamily="2" charset="0"/>
              <a:cs typeface="NikoshBAN" pitchFamily="2" charset="0"/>
            </a:endParaRPr>
          </a:p>
        </p:txBody>
      </p:sp>
      <p:sp>
        <p:nvSpPr>
          <p:cNvPr id="5" name="Flowchart: Punched Tape 4"/>
          <p:cNvSpPr/>
          <p:nvPr/>
        </p:nvSpPr>
        <p:spPr>
          <a:xfrm>
            <a:off x="533400" y="1828800"/>
            <a:ext cx="8077200" cy="3962400"/>
          </a:xfrm>
          <a:prstGeom prst="flowChartPunchedTap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4800" dirty="0" smtClean="0">
                <a:solidFill>
                  <a:srgbClr val="002060"/>
                </a:solidFill>
                <a:latin typeface="NikoshBAN" pitchFamily="2" charset="0"/>
                <a:cs typeface="NikoshBAN" pitchFamily="2" charset="0"/>
              </a:rPr>
              <a:t>মুক্তিযুদ্ধে মুজিবনগর সরকারের ভুমিকা কি ছিল ?-ব্যাখ্যা কর।</a:t>
            </a:r>
            <a:endParaRPr lang="en-US"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432151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723900" y="152400"/>
            <a:ext cx="7543800" cy="16764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7200" dirty="0" smtClean="0">
                <a:solidFill>
                  <a:schemeClr val="tx1"/>
                </a:solidFill>
                <a:latin typeface="NikoshBAN" pitchFamily="2" charset="0"/>
                <a:cs typeface="NikoshBAN" pitchFamily="2" charset="0"/>
              </a:rPr>
              <a:t>বাড়ীর কাজ</a:t>
            </a:r>
            <a:endParaRPr lang="en-US" sz="7200" dirty="0">
              <a:solidFill>
                <a:schemeClr val="tx1"/>
              </a:solidFill>
              <a:latin typeface="NikoshBAN" pitchFamily="2" charset="0"/>
              <a:cs typeface="NikoshBAN" pitchFamily="2" charset="0"/>
            </a:endParaRPr>
          </a:p>
        </p:txBody>
      </p:sp>
      <p:sp>
        <p:nvSpPr>
          <p:cNvPr id="5" name="Flowchart: Punched Tape 4"/>
          <p:cNvSpPr/>
          <p:nvPr/>
        </p:nvSpPr>
        <p:spPr>
          <a:xfrm>
            <a:off x="304800" y="2209800"/>
            <a:ext cx="8382000" cy="4038600"/>
          </a:xfrm>
          <a:prstGeom prst="flowChartPunchedTap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‘বাংলাদেশের স্বাধীনতা আন্দোলনে বঙ্গবন্ধুই ছিল পথ প্রদর্শক’ -উক্তিটির স্বপক্ষে ব্যাখ্যা কর ।</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348716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1649" y="1371600"/>
            <a:ext cx="7846551" cy="4380870"/>
          </a:xfrm>
          <a:ln w="19050">
            <a:solidFill>
              <a:schemeClr val="tx1"/>
            </a:solidFill>
          </a:ln>
        </p:spPr>
      </p:pic>
      <p:sp>
        <p:nvSpPr>
          <p:cNvPr id="5" name="Flowchart: Punched Tape 4"/>
          <p:cNvSpPr/>
          <p:nvPr/>
        </p:nvSpPr>
        <p:spPr>
          <a:xfrm>
            <a:off x="609600" y="0"/>
            <a:ext cx="7848600" cy="12954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হৃদয়ে বাংলাদেশ</a:t>
            </a:r>
            <a:endParaRPr lang="en-US" sz="4000" dirty="0">
              <a:solidFill>
                <a:schemeClr val="tx1"/>
              </a:solidFill>
              <a:latin typeface="NikoshBAN" pitchFamily="2" charset="0"/>
              <a:cs typeface="NikoshBAN" pitchFamily="2" charset="0"/>
            </a:endParaRPr>
          </a:p>
        </p:txBody>
      </p:sp>
      <p:pic>
        <p:nvPicPr>
          <p:cNvPr id="6" name="shonar_bangla (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638800"/>
            <a:ext cx="609600" cy="609600"/>
          </a:xfrm>
          <a:prstGeom prst="rect">
            <a:avLst/>
          </a:prstGeom>
        </p:spPr>
      </p:pic>
      <p:sp>
        <p:nvSpPr>
          <p:cNvPr id="8" name="Flowchart: Punched Tape 7"/>
          <p:cNvSpPr/>
          <p:nvPr/>
        </p:nvSpPr>
        <p:spPr>
          <a:xfrm>
            <a:off x="609600" y="5943600"/>
            <a:ext cx="7848600" cy="762000"/>
          </a:xfrm>
          <a:prstGeom prst="flowChartPunchedTap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ধন্যবাদ</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7978550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465"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6"/>
                </p:tgtEl>
              </p:cMediaNode>
            </p:audio>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1600200" y="228600"/>
            <a:ext cx="6477000" cy="1566672"/>
          </a:xfrm>
          <a:prstGeom prst="flowChartPunchedTape">
            <a:avLst/>
          </a:prstGeom>
          <a:blipFill>
            <a:blip r:embed="rId2"/>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8000" dirty="0" smtClean="0">
                <a:solidFill>
                  <a:srgbClr val="FFFF00"/>
                </a:solidFill>
                <a:latin typeface="NikoshBAN" pitchFamily="2" charset="0"/>
                <a:cs typeface="NikoshBAN" pitchFamily="2" charset="0"/>
              </a:rPr>
              <a:t>পাঠ পরিচিতি</a:t>
            </a:r>
            <a:endParaRPr lang="en-US" sz="3600" dirty="0">
              <a:solidFill>
                <a:srgbClr val="FFFF00"/>
              </a:solidFill>
              <a:latin typeface="NikoshBAN" pitchFamily="2" charset="0"/>
              <a:cs typeface="NikoshBAN" pitchFamily="2" charset="0"/>
            </a:endParaRPr>
          </a:p>
        </p:txBody>
      </p:sp>
      <p:sp>
        <p:nvSpPr>
          <p:cNvPr id="9" name="Snip Same Side Corner Rectangle 8"/>
          <p:cNvSpPr/>
          <p:nvPr/>
        </p:nvSpPr>
        <p:spPr>
          <a:xfrm>
            <a:off x="609600" y="2438400"/>
            <a:ext cx="8001000" cy="4038600"/>
          </a:xfrm>
          <a:prstGeom prst="snip2SameRect">
            <a:avLst/>
          </a:prstGeom>
          <a:blipFill>
            <a:blip r:embed="rId3"/>
            <a:tile tx="0" ty="0" sx="100000" sy="100000" flip="none" algn="tl"/>
          </a:blip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000" dirty="0">
                <a:solidFill>
                  <a:schemeClr val="tx2">
                    <a:lumMod val="50000"/>
                  </a:schemeClr>
                </a:solidFill>
                <a:latin typeface="NikoshBAN" pitchFamily="2" charset="0"/>
                <a:cs typeface="NikoshBAN" pitchFamily="2" charset="0"/>
              </a:rPr>
              <a:t>শ্রেণি-নবম</a:t>
            </a:r>
          </a:p>
          <a:p>
            <a:pPr algn="ctr"/>
            <a:r>
              <a:rPr lang="bn-BD" sz="4000" dirty="0">
                <a:solidFill>
                  <a:schemeClr val="tx2">
                    <a:lumMod val="50000"/>
                  </a:schemeClr>
                </a:solidFill>
                <a:latin typeface="NikoshBAN" pitchFamily="2" charset="0"/>
                <a:cs typeface="NikoshBAN" pitchFamily="2" charset="0"/>
              </a:rPr>
              <a:t>বিষয়- বাংলাদেশের ইতিহাস ও বিশ্বসভ্যতা</a:t>
            </a:r>
          </a:p>
          <a:p>
            <a:pPr algn="ctr"/>
            <a:r>
              <a:rPr lang="bn-BD" sz="4000" dirty="0">
                <a:solidFill>
                  <a:schemeClr val="tx2">
                    <a:lumMod val="50000"/>
                  </a:schemeClr>
                </a:solidFill>
                <a:latin typeface="NikoshBAN" pitchFamily="2" charset="0"/>
                <a:cs typeface="NikoshBAN" pitchFamily="2" charset="0"/>
              </a:rPr>
              <a:t>অধ্যায়-দ্বাদশ</a:t>
            </a:r>
          </a:p>
          <a:p>
            <a:pPr algn="ctr"/>
            <a:r>
              <a:rPr lang="bn-BD" sz="4000" dirty="0">
                <a:solidFill>
                  <a:schemeClr val="tx2">
                    <a:lumMod val="50000"/>
                  </a:schemeClr>
                </a:solidFill>
                <a:latin typeface="NikoshBAN" pitchFamily="2" charset="0"/>
                <a:cs typeface="NikoshBAN" pitchFamily="2" charset="0"/>
              </a:rPr>
              <a:t>সত্তরের নির্বাচন এবং </a:t>
            </a:r>
            <a:r>
              <a:rPr lang="bn-BD" sz="4000" dirty="0" smtClean="0">
                <a:solidFill>
                  <a:schemeClr val="tx2">
                    <a:lumMod val="50000"/>
                  </a:schemeClr>
                </a:solidFill>
                <a:latin typeface="NikoshBAN" pitchFamily="2" charset="0"/>
                <a:cs typeface="NikoshBAN" pitchFamily="2" charset="0"/>
              </a:rPr>
              <a:t>মুক্তিযুদ্ধ</a:t>
            </a:r>
            <a:endParaRPr lang="en-US" sz="4000" dirty="0" smtClean="0">
              <a:solidFill>
                <a:schemeClr val="tx2">
                  <a:lumMod val="50000"/>
                </a:schemeClr>
              </a:solidFill>
              <a:latin typeface="NikoshBAN" pitchFamily="2" charset="0"/>
              <a:cs typeface="NikoshBAN" pitchFamily="2" charset="0"/>
            </a:endParaRPr>
          </a:p>
          <a:p>
            <a:pPr algn="ctr"/>
            <a:r>
              <a:rPr lang="bn-BD" sz="4000" dirty="0" smtClean="0">
                <a:solidFill>
                  <a:schemeClr val="tx2">
                    <a:lumMod val="50000"/>
                  </a:schemeClr>
                </a:solidFill>
                <a:latin typeface="NikoshBAN" pitchFamily="2" charset="0"/>
                <a:cs typeface="NikoshBAN" pitchFamily="2" charset="0"/>
              </a:rPr>
              <a:t>তারিখঃ-</a:t>
            </a:r>
            <a:r>
              <a:rPr lang="en-US" sz="4000" dirty="0" smtClean="0">
                <a:solidFill>
                  <a:schemeClr val="tx2">
                    <a:lumMod val="50000"/>
                  </a:schemeClr>
                </a:solidFill>
                <a:latin typeface="NikoshBAN" pitchFamily="2" charset="0"/>
                <a:cs typeface="NikoshBAN" pitchFamily="2" charset="0"/>
              </a:rPr>
              <a:t>২৫</a:t>
            </a:r>
            <a:r>
              <a:rPr lang="bn-BD" sz="4000" dirty="0" smtClean="0">
                <a:solidFill>
                  <a:schemeClr val="tx2">
                    <a:lumMod val="50000"/>
                  </a:schemeClr>
                </a:solidFill>
                <a:latin typeface="NikoshBAN" pitchFamily="2" charset="0"/>
                <a:cs typeface="NikoshBAN" pitchFamily="2" charset="0"/>
              </a:rPr>
              <a:t>/</a:t>
            </a:r>
            <a:r>
              <a:rPr lang="en-US" sz="4000" dirty="0" smtClean="0">
                <a:solidFill>
                  <a:schemeClr val="tx2">
                    <a:lumMod val="50000"/>
                  </a:schemeClr>
                </a:solidFill>
                <a:latin typeface="NikoshBAN" pitchFamily="2" charset="0"/>
                <a:cs typeface="NikoshBAN" pitchFamily="2" charset="0"/>
              </a:rPr>
              <a:t>১১</a:t>
            </a:r>
            <a:r>
              <a:rPr lang="bn-BD" sz="4000" dirty="0" smtClean="0">
                <a:solidFill>
                  <a:schemeClr val="tx2">
                    <a:lumMod val="50000"/>
                  </a:schemeClr>
                </a:solidFill>
                <a:latin typeface="NikoshBAN" pitchFamily="2" charset="0"/>
                <a:cs typeface="NikoshBAN" pitchFamily="2" charset="0"/>
              </a:rPr>
              <a:t>/১</a:t>
            </a:r>
            <a:r>
              <a:rPr lang="en-US" sz="4000" dirty="0" smtClean="0">
                <a:solidFill>
                  <a:schemeClr val="tx2">
                    <a:lumMod val="50000"/>
                  </a:schemeClr>
                </a:solidFill>
                <a:latin typeface="NikoshBAN" pitchFamily="2" charset="0"/>
                <a:cs typeface="NikoshBAN" pitchFamily="2" charset="0"/>
              </a:rPr>
              <a:t>৯</a:t>
            </a:r>
            <a:r>
              <a:rPr lang="bn-BD" sz="4000" dirty="0" smtClean="0">
                <a:solidFill>
                  <a:schemeClr val="tx2">
                    <a:lumMod val="50000"/>
                  </a:schemeClr>
                </a:solidFill>
                <a:latin typeface="NikoshBAN" pitchFamily="2" charset="0"/>
                <a:cs typeface="NikoshBAN" pitchFamily="2" charset="0"/>
              </a:rPr>
              <a:t>ইং </a:t>
            </a:r>
            <a:endParaRPr lang="en-US" sz="4000" dirty="0">
              <a:solidFill>
                <a:schemeClr val="tx2">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230718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11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 calcmode="lin" valueType="num">
                                      <p:cBhvr>
                                        <p:cTn id="14" dur="500" fill="hold"/>
                                        <p:tgtEl>
                                          <p:spTgt spid="9"/>
                                        </p:tgtEl>
                                        <p:attrNameLst>
                                          <p:attrName>style.rotation</p:attrName>
                                        </p:attrNameLst>
                                      </p:cBhvr>
                                      <p:tavLst>
                                        <p:tav tm="0">
                                          <p:val>
                                            <p:fltVal val="90"/>
                                          </p:val>
                                        </p:tav>
                                        <p:tav tm="100000">
                                          <p:val>
                                            <p:fltVal val="0"/>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457200" y="1447800"/>
            <a:ext cx="8153400" cy="838200"/>
          </a:xfrm>
          <a:prstGeom prst="flowChartPunchedTap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2800" dirty="0" smtClean="0">
                <a:solidFill>
                  <a:schemeClr val="accent4">
                    <a:lumMod val="50000"/>
                  </a:schemeClr>
                </a:solidFill>
                <a:latin typeface="NikoshBAN" pitchFamily="2" charset="0"/>
                <a:cs typeface="NikoshBAN" pitchFamily="2" charset="0"/>
              </a:rPr>
              <a:t>স্বাধীন বাংলাদেশের রুপকার বঙ্গবন্ধু শেখ মুজিবুর রহমান</a:t>
            </a:r>
            <a:endParaRPr lang="en-US" sz="2800" dirty="0">
              <a:solidFill>
                <a:schemeClr val="accent4">
                  <a:lumMod val="50000"/>
                </a:schemeClr>
              </a:solidFill>
              <a:latin typeface="NikoshBAN" pitchFamily="2" charset="0"/>
              <a:cs typeface="NikoshBAN" pitchFamily="2" charset="0"/>
            </a:endParaRPr>
          </a:p>
        </p:txBody>
      </p:sp>
      <p:sp>
        <p:nvSpPr>
          <p:cNvPr id="5" name="Flowchart: Punched Tape 4"/>
          <p:cNvSpPr/>
          <p:nvPr/>
        </p:nvSpPr>
        <p:spPr>
          <a:xfrm>
            <a:off x="1752600" y="152400"/>
            <a:ext cx="5867400" cy="990600"/>
          </a:xfrm>
          <a:prstGeom prst="flowChartPunchedTape">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800" dirty="0">
                <a:solidFill>
                  <a:schemeClr val="tx1"/>
                </a:solidFill>
                <a:latin typeface="NikoshBAN" pitchFamily="2" charset="0"/>
                <a:cs typeface="NikoshBAN" pitchFamily="2" charset="0"/>
              </a:rPr>
              <a:t>নিচের ছবি গুলো লক্ষ </a:t>
            </a:r>
            <a:r>
              <a:rPr lang="bn-BD" sz="4800" dirty="0" smtClean="0">
                <a:solidFill>
                  <a:schemeClr val="tx1"/>
                </a:solidFill>
                <a:latin typeface="NikoshBAN" pitchFamily="2" charset="0"/>
                <a:cs typeface="NikoshBAN" pitchFamily="2" charset="0"/>
              </a:rPr>
              <a:t>কর</a:t>
            </a:r>
            <a:r>
              <a:rPr lang="en-US" sz="4800" dirty="0" smtClean="0">
                <a:latin typeface="NikoshBAN" pitchFamily="2" charset="0"/>
                <a:cs typeface="NikoshBAN" pitchFamily="2" charset="0"/>
              </a:rPr>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94326"/>
            <a:ext cx="7696200" cy="3991723"/>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79170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447800"/>
            <a:ext cx="22860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itchFamily="2" charset="0"/>
                <a:cs typeface="NikoshBAN" pitchFamily="2" charset="0"/>
              </a:rPr>
              <a:t>সৈয়দ নজরুল ইসলাম</a:t>
            </a:r>
            <a:endParaRPr lang="en-US" sz="3200" dirty="0">
              <a:latin typeface="NikoshBAN" pitchFamily="2" charset="0"/>
              <a:cs typeface="NikoshBAN" pitchFamily="2" charset="0"/>
            </a:endParaRPr>
          </a:p>
        </p:txBody>
      </p:sp>
      <p:sp>
        <p:nvSpPr>
          <p:cNvPr id="9" name="TextBox 8"/>
          <p:cNvSpPr txBox="1"/>
          <p:nvPr/>
        </p:nvSpPr>
        <p:spPr>
          <a:xfrm>
            <a:off x="6781800" y="1665982"/>
            <a:ext cx="21336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200" dirty="0" smtClean="0">
                <a:latin typeface="NikoshBAN" pitchFamily="2" charset="0"/>
                <a:cs typeface="NikoshBAN" pitchFamily="2" charset="0"/>
              </a:rPr>
              <a:t>তাজউদ্দিন আহমদ</a:t>
            </a:r>
            <a:endParaRPr lang="en-US" sz="3200" dirty="0">
              <a:latin typeface="NikoshBAN" pitchFamily="2" charset="0"/>
              <a:cs typeface="NikoshBAN" pitchFamily="2" charset="0"/>
            </a:endParaRPr>
          </a:p>
        </p:txBody>
      </p:sp>
      <p:sp>
        <p:nvSpPr>
          <p:cNvPr id="10" name="TextBox 9"/>
          <p:cNvSpPr txBox="1"/>
          <p:nvPr/>
        </p:nvSpPr>
        <p:spPr>
          <a:xfrm>
            <a:off x="228600" y="4495800"/>
            <a:ext cx="2209800"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এম, মনসুর আলী</a:t>
            </a:r>
            <a:endParaRPr lang="en-US" sz="3200" dirty="0">
              <a:solidFill>
                <a:schemeClr val="tx1"/>
              </a:solidFill>
              <a:latin typeface="NikoshBAN" pitchFamily="2" charset="0"/>
              <a:cs typeface="NikoshBAN" pitchFamily="2" charset="0"/>
            </a:endParaRPr>
          </a:p>
        </p:txBody>
      </p:sp>
      <p:sp>
        <p:nvSpPr>
          <p:cNvPr id="12" name="TextBox 11"/>
          <p:cNvSpPr txBox="1"/>
          <p:nvPr/>
        </p:nvSpPr>
        <p:spPr>
          <a:xfrm>
            <a:off x="6781800" y="4495800"/>
            <a:ext cx="21336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এ,এইচ,এম কামরুজ্জামান</a:t>
            </a:r>
            <a:endParaRPr lang="en-US" sz="3200" dirty="0">
              <a:latin typeface="NikoshBAN" pitchFamily="2" charset="0"/>
              <a:cs typeface="NikoshBAN" pitchFamily="2" charset="0"/>
            </a:endParaRPr>
          </a:p>
        </p:txBody>
      </p:sp>
      <p:grpSp>
        <p:nvGrpSpPr>
          <p:cNvPr id="15" name="Group 14"/>
          <p:cNvGrpSpPr/>
          <p:nvPr/>
        </p:nvGrpSpPr>
        <p:grpSpPr>
          <a:xfrm>
            <a:off x="2585884" y="609600"/>
            <a:ext cx="4043515" cy="5974080"/>
            <a:chOff x="2819400" y="609600"/>
            <a:chExt cx="4267200" cy="597408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609600"/>
              <a:ext cx="4267200" cy="5974080"/>
            </a:xfrm>
            <a:prstGeom prst="rect">
              <a:avLst/>
            </a:prstGeom>
          </p:spPr>
          <p:style>
            <a:lnRef idx="2">
              <a:schemeClr val="dk1"/>
            </a:lnRef>
            <a:fillRef idx="1">
              <a:schemeClr val="lt1"/>
            </a:fillRef>
            <a:effectRef idx="0">
              <a:schemeClr val="dk1"/>
            </a:effectRef>
            <a:fontRef idx="minor">
              <a:schemeClr val="dk1"/>
            </a:fontRef>
          </p:style>
        </p:pic>
        <p:grpSp>
          <p:nvGrpSpPr>
            <p:cNvPr id="14" name="Group 13"/>
            <p:cNvGrpSpPr/>
            <p:nvPr/>
          </p:nvGrpSpPr>
          <p:grpSpPr>
            <a:xfrm>
              <a:off x="2893325" y="619836"/>
              <a:ext cx="4040875" cy="5780964"/>
              <a:chOff x="2893325" y="619836"/>
              <a:chExt cx="4040875" cy="5780964"/>
            </a:xfrm>
          </p:grpSpPr>
          <p:sp>
            <p:nvSpPr>
              <p:cNvPr id="5" name="Rectangle 4"/>
              <p:cNvSpPr/>
              <p:nvPr/>
            </p:nvSpPr>
            <p:spPr>
              <a:xfrm>
                <a:off x="2893325" y="619836"/>
                <a:ext cx="3964675"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3048000" y="3505200"/>
                <a:ext cx="3733800" cy="381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3048000" y="6096000"/>
                <a:ext cx="3886200"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79449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555852"/>
            <a:ext cx="7974012" cy="3540148"/>
          </a:xfrm>
        </p:spPr>
      </p:pic>
      <p:sp>
        <p:nvSpPr>
          <p:cNvPr id="2" name="Snip Same Side Corner Rectangle 1"/>
          <p:cNvSpPr/>
          <p:nvPr/>
        </p:nvSpPr>
        <p:spPr>
          <a:xfrm>
            <a:off x="268941" y="762000"/>
            <a:ext cx="8646459" cy="609600"/>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রেসকোর্স </a:t>
            </a:r>
            <a:r>
              <a:rPr lang="bn-BD" sz="4000" dirty="0" smtClean="0">
                <a:solidFill>
                  <a:schemeClr val="tx1"/>
                </a:solidFill>
                <a:latin typeface="NikoshBAN" pitchFamily="2" charset="0"/>
                <a:cs typeface="NikoshBAN" pitchFamily="2" charset="0"/>
              </a:rPr>
              <a:t>ময়দানে বঙ্গবন্ধুর ৭ই মার্চের ভাষণ</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4916037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752600"/>
            <a:ext cx="8305800" cy="4953000"/>
          </a:xfrm>
          <a:prstGeom prst="roundRect">
            <a:avLst>
              <a:gd name="adj" fmla="val 16667"/>
            </a:avLst>
          </a:prstGeom>
          <a:ln/>
        </p:spPr>
        <p:style>
          <a:lnRef idx="2">
            <a:schemeClr val="dk1"/>
          </a:lnRef>
          <a:fillRef idx="1">
            <a:schemeClr val="lt1"/>
          </a:fillRef>
          <a:effectRef idx="0">
            <a:schemeClr val="dk1"/>
          </a:effectRef>
          <a:fontRef idx="minor">
            <a:schemeClr val="dk1"/>
          </a:fontRef>
        </p:style>
      </p:pic>
      <p:sp>
        <p:nvSpPr>
          <p:cNvPr id="5" name="Oval 4"/>
          <p:cNvSpPr/>
          <p:nvPr/>
        </p:nvSpPr>
        <p:spPr>
          <a:xfrm>
            <a:off x="228600" y="76200"/>
            <a:ext cx="84582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মুক্তিযুদ্ধ চলাকালীন সময়ের বাংলার প্রধান সেনাপতি</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818423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16711"/>
            <a:ext cx="6628448" cy="3724345"/>
          </a:xfrm>
          <a:prstGeom prst="rect">
            <a:avLst/>
          </a:prstGeom>
          <a:ln/>
        </p:spPr>
        <p:style>
          <a:lnRef idx="2">
            <a:schemeClr val="dk1"/>
          </a:lnRef>
          <a:fillRef idx="1">
            <a:schemeClr val="lt1"/>
          </a:fillRef>
          <a:effectRef idx="0">
            <a:schemeClr val="dk1"/>
          </a:effectRef>
          <a:fontRef idx="minor">
            <a:schemeClr val="dk1"/>
          </a:fontRef>
        </p:style>
      </p:pic>
      <p:sp>
        <p:nvSpPr>
          <p:cNvPr id="5" name="Flowchart: Punched Tape 4"/>
          <p:cNvSpPr/>
          <p:nvPr/>
        </p:nvSpPr>
        <p:spPr>
          <a:xfrm>
            <a:off x="1219200" y="228600"/>
            <a:ext cx="6629400" cy="68580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200" dirty="0" smtClean="0">
                <a:solidFill>
                  <a:schemeClr val="bg2">
                    <a:lumMod val="10000"/>
                  </a:schemeClr>
                </a:solidFill>
                <a:latin typeface="NikoshBAN" pitchFamily="2" charset="0"/>
                <a:cs typeface="NikoshBAN" pitchFamily="2" charset="0"/>
              </a:rPr>
              <a:t>বাঙালীর স্বাধীকার আন্দোলন</a:t>
            </a:r>
            <a:endParaRPr lang="en-US" dirty="0">
              <a:solidFill>
                <a:schemeClr val="bg2">
                  <a:lumMod val="10000"/>
                </a:schemeClr>
              </a:solidFill>
              <a:latin typeface="NikoshBAN" pitchFamily="2" charset="0"/>
              <a:cs typeface="NikoshBAN" pitchFamily="2" charset="0"/>
            </a:endParaRPr>
          </a:p>
        </p:txBody>
      </p:sp>
    </p:spTree>
    <p:extLst>
      <p:ext uri="{BB962C8B-B14F-4D97-AF65-F5344CB8AC3E}">
        <p14:creationId xmlns:p14="http://schemas.microsoft.com/office/powerpoint/2010/main" val="23479166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772400" cy="4810124"/>
          </a:xfrm>
          <a:prstGeom prst="rect">
            <a:avLst/>
          </a:prstGeom>
          <a:ln w="88900" cap="sq" cmpd="thickThin">
            <a:solidFill>
              <a:srgbClr val="000000"/>
            </a:solidFill>
            <a:prstDash val="solid"/>
            <a:miter lim="800000"/>
          </a:ln>
          <a:effectLst>
            <a:innerShdw blurRad="76200">
              <a:srgbClr val="000000"/>
            </a:innerShdw>
          </a:effectLst>
        </p:spPr>
      </p:pic>
      <p:sp>
        <p:nvSpPr>
          <p:cNvPr id="5" name="Flowchart: Punched Tape 4"/>
          <p:cNvSpPr/>
          <p:nvPr/>
        </p:nvSpPr>
        <p:spPr>
          <a:xfrm>
            <a:off x="1295400" y="228600"/>
            <a:ext cx="7010400" cy="83820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নির্বিচারে পাকিস্তানী বাহিনীর বাঙালী নিধন </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643361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337</Words>
  <Application>Microsoft Office PowerPoint</Application>
  <PresentationFormat>On-screen Show (4:3)</PresentationFormat>
  <Paragraphs>68</Paragraphs>
  <Slides>26</Slides>
  <Notes>1</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বাংলাদেশের স্বাধীকার আন্দোলনে ১৯৭০ সালের ১৭ই জানুয়ারির নির্বাচন ছিল খুবই গুরুত্বপূর্ণ-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KGHS</cp:lastModifiedBy>
  <cp:revision>89</cp:revision>
  <dcterms:created xsi:type="dcterms:W3CDTF">2006-08-16T00:00:00Z</dcterms:created>
  <dcterms:modified xsi:type="dcterms:W3CDTF">2019-12-04T02:40:06Z</dcterms:modified>
</cp:coreProperties>
</file>