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94" r:id="rId3"/>
    <p:sldId id="267" r:id="rId4"/>
    <p:sldId id="305" r:id="rId5"/>
    <p:sldId id="325" r:id="rId6"/>
    <p:sldId id="308" r:id="rId7"/>
    <p:sldId id="336" r:id="rId8"/>
    <p:sldId id="326" r:id="rId9"/>
    <p:sldId id="315" r:id="rId10"/>
    <p:sldId id="309" r:id="rId11"/>
    <p:sldId id="327" r:id="rId12"/>
    <p:sldId id="319" r:id="rId13"/>
    <p:sldId id="310" r:id="rId14"/>
    <p:sldId id="328" r:id="rId15"/>
    <p:sldId id="329" r:id="rId16"/>
    <p:sldId id="330" r:id="rId17"/>
    <p:sldId id="331" r:id="rId18"/>
    <p:sldId id="332" r:id="rId19"/>
    <p:sldId id="333" r:id="rId20"/>
    <p:sldId id="334" r:id="rId21"/>
    <p:sldId id="335" r:id="rId22"/>
    <p:sldId id="320" r:id="rId23"/>
    <p:sldId id="321" r:id="rId24"/>
    <p:sldId id="337" r:id="rId25"/>
    <p:sldId id="265"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33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AA7ED-19EE-4A79-9512-A42AB53F9EA4}" type="datetimeFigureOut">
              <a:rPr lang="en-US" smtClean="0"/>
              <a:pPr/>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C01D2-EC50-45DE-B540-135A5E9F8BFF}" type="slidenum">
              <a:rPr lang="en-US" smtClean="0"/>
              <a:pPr/>
              <a:t>‹#›</a:t>
            </a:fld>
            <a:endParaRPr lang="en-US"/>
          </a:p>
        </p:txBody>
      </p:sp>
    </p:spTree>
    <p:extLst>
      <p:ext uri="{BB962C8B-B14F-4D97-AF65-F5344CB8AC3E}">
        <p14:creationId xmlns:p14="http://schemas.microsoft.com/office/powerpoint/2010/main" val="125860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12/4/2019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12/4/2019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12/4/2019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12/4/2019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12/4/2019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12/4/2019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12/4/2019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7.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4.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4.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10.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eg"/><Relationship Id="rId7" Type="http://schemas.openxmlformats.org/officeDocument/2006/relationships/image" Target="../media/image3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10.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1.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7.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blue.jpg"/>
          <p:cNvPicPr>
            <a:picLocks noChangeAspect="1"/>
          </p:cNvPicPr>
          <p:nvPr/>
        </p:nvPicPr>
        <p:blipFill>
          <a:blip r:embed="rId2"/>
          <a:stretch>
            <a:fillRect/>
          </a:stretch>
        </p:blipFill>
        <p:spPr>
          <a:xfrm>
            <a:off x="461681" y="-6927"/>
            <a:ext cx="8301319" cy="2057400"/>
          </a:xfrm>
          <a:prstGeom prst="rect">
            <a:avLst/>
          </a:prstGeom>
        </p:spPr>
      </p:pic>
      <p:pic>
        <p:nvPicPr>
          <p:cNvPr id="1027" name="Picture 3" descr="C:\Users\user account\Downloads\Flower\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81" y="2209801"/>
            <a:ext cx="8301319" cy="410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3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50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5" dur="1000" fill="hold"/>
                                        <p:tgtEl>
                                          <p:spTgt spid="102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08317" y="4786532"/>
            <a:ext cx="8639175" cy="1524000"/>
          </a:xfrm>
          <a:prstGeom prst="flowChartAlternate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latin typeface="NikoshBAN" pitchFamily="2" charset="0"/>
                <a:cs typeface="NikoshBAN" pitchFamily="2" charset="0"/>
              </a:rPr>
              <a:t>কোম্পানী আইনের ব্যাপক সংস্কার করে ১৯৯৪ সালে বাংলাদেশে নতুন কোম্পানী আইন প্রবর্তন করা হয়। বর্তমানে বাংলাদেশের সকল কোম্পানী ব্যবসায় ১৯৯৪ সালের আইন অনুযায়ী পরিচালিত হচ্ছে।</a:t>
            </a:r>
            <a:endParaRPr lang="en-US"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00886E8E-10CF-4F37-843A-AE7BCFB37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9" y="609599"/>
            <a:ext cx="4067174" cy="3838575"/>
          </a:xfrm>
          <a:prstGeom prst="rect">
            <a:avLst/>
          </a:prstGeom>
        </p:spPr>
      </p:pic>
      <p:pic>
        <p:nvPicPr>
          <p:cNvPr id="5" name="Picture 4">
            <a:extLst>
              <a:ext uri="{FF2B5EF4-FFF2-40B4-BE49-F238E27FC236}">
                <a16:creationId xmlns:a16="http://schemas.microsoft.com/office/drawing/2014/main" id="{04D7085D-A125-44A4-B308-CA1EF2924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721" y="547468"/>
            <a:ext cx="4219254" cy="3838575"/>
          </a:xfrm>
          <a:prstGeom prst="rect">
            <a:avLst/>
          </a:prstGeom>
        </p:spPr>
      </p:pic>
    </p:spTree>
    <p:extLst>
      <p:ext uri="{BB962C8B-B14F-4D97-AF65-F5344CB8AC3E}">
        <p14:creationId xmlns:p14="http://schemas.microsoft.com/office/powerpoint/2010/main" val="2468865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 account\Downloads\joint st co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781418"/>
            <a:ext cx="4653698" cy="348578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28600" y="228600"/>
            <a:ext cx="3505200" cy="12192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latin typeface="NikoshBAN" pitchFamily="2" charset="0"/>
                <a:cs typeface="NikoshBAN" pitchFamily="2" charset="0"/>
              </a:rPr>
              <a:t>একক কাজ</a:t>
            </a:r>
            <a:endParaRPr lang="en-US" dirty="0">
              <a:latin typeface="NikoshBAN" pitchFamily="2" charset="0"/>
              <a:cs typeface="NikoshBAN" pitchFamily="2" charset="0"/>
            </a:endParaRPr>
          </a:p>
        </p:txBody>
      </p:sp>
      <p:sp>
        <p:nvSpPr>
          <p:cNvPr id="3" name="Rounded Rectangle 2"/>
          <p:cNvSpPr/>
          <p:nvPr/>
        </p:nvSpPr>
        <p:spPr>
          <a:xfrm>
            <a:off x="381000" y="1981200"/>
            <a:ext cx="3581400" cy="14478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itchFamily="2" charset="0"/>
                <a:cs typeface="NikoshBAN" pitchFamily="2" charset="0"/>
              </a:rPr>
              <a:t>যৌথ মূলধনী ব্যবসায় কাকে বলে ?</a:t>
            </a:r>
            <a:endParaRPr lang="en-US" sz="2400" dirty="0">
              <a:latin typeface="NikoshBAN" pitchFamily="2" charset="0"/>
              <a:cs typeface="NikoshBAN" pitchFamily="2" charset="0"/>
            </a:endParaRPr>
          </a:p>
        </p:txBody>
      </p:sp>
      <p:sp>
        <p:nvSpPr>
          <p:cNvPr id="4" name="Bent-Up Arrow 3"/>
          <p:cNvSpPr/>
          <p:nvPr/>
        </p:nvSpPr>
        <p:spPr>
          <a:xfrm rot="5400000">
            <a:off x="147917" y="3805519"/>
            <a:ext cx="2218765" cy="1447799"/>
          </a:xfrm>
          <a:prstGeom prst="bentUpArrow">
            <a:avLst>
              <a:gd name="adj1" fmla="val 25000"/>
              <a:gd name="adj2" fmla="val 23443"/>
              <a:gd name="adj3" fmla="val 25000"/>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itchFamily="2" charset="0"/>
                <a:cs typeface="NikoshBAN" pitchFamily="2" charset="0"/>
              </a:rPr>
              <a:t>স   মা   ধা   ন</a:t>
            </a:r>
            <a:endParaRPr lang="en-US" sz="2800" dirty="0">
              <a:latin typeface="NikoshBAN" pitchFamily="2" charset="0"/>
              <a:cs typeface="NikoshBAN" pitchFamily="2" charset="0"/>
            </a:endParaRPr>
          </a:p>
        </p:txBody>
      </p:sp>
      <p:sp>
        <p:nvSpPr>
          <p:cNvPr id="5" name="Bevel 4"/>
          <p:cNvSpPr/>
          <p:nvPr/>
        </p:nvSpPr>
        <p:spPr>
          <a:xfrm>
            <a:off x="1981200" y="4419600"/>
            <a:ext cx="6773851" cy="2133600"/>
          </a:xfrm>
          <a:prstGeom prst="bevel">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rgbClr val="002060"/>
                </a:solidFill>
                <a:latin typeface="NikoshBAN" pitchFamily="2" charset="0"/>
                <a:cs typeface="NikoshBAN" pitchFamily="2" charset="0"/>
              </a:rPr>
              <a:t>কোম্পানী সংগঠন হলো আইন দ্বারা সৃষ্ট, পৃথক অস্তিত্বসম্পন্ন, কৃত্রিম ব্যক্তি সত্তার অধিকারী এবং সীমিত দায়ের এমন এক ধরনের প্রতিষ্ঠান যেখানে কতিপয় ব্যক্তি মুনাফা অর্জনের উদ্দেশ্যে যৌথভাবে মূলধন বিনিয়োগ করে।</a:t>
            </a:r>
            <a:r>
              <a:rPr lang="bn-IN" dirty="0">
                <a:solidFill>
                  <a:srgbClr val="002060"/>
                </a:solidFill>
                <a:latin typeface="NikoshBAN" pitchFamily="2" charset="0"/>
                <a:cs typeface="NikoshBAN" pitchFamily="2" charset="0"/>
              </a:rPr>
              <a:t> </a:t>
            </a:r>
            <a:endParaRPr lang="en-US"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677068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1000"/>
                                  </p:stCondLst>
                                  <p:childTnLst>
                                    <p:set>
                                      <p:cBhvr>
                                        <p:cTn id="29" dur="1" fill="hold">
                                          <p:stCondLst>
                                            <p:cond delay="0"/>
                                          </p:stCondLst>
                                        </p:cTn>
                                        <p:tgtEl>
                                          <p:spTgt spid="3074"/>
                                        </p:tgtEl>
                                        <p:attrNameLst>
                                          <p:attrName>style.visibility</p:attrName>
                                        </p:attrNameLst>
                                      </p:cBhvr>
                                      <p:to>
                                        <p:strVal val="visible"/>
                                      </p:to>
                                    </p:set>
                                    <p:anim calcmode="lin" valueType="num">
                                      <p:cBhvr>
                                        <p:cTn id="30" dur="2000" fill="hold"/>
                                        <p:tgtEl>
                                          <p:spTgt spid="3074"/>
                                        </p:tgtEl>
                                        <p:attrNameLst>
                                          <p:attrName>ppt_w</p:attrName>
                                        </p:attrNameLst>
                                      </p:cBhvr>
                                      <p:tavLst>
                                        <p:tav tm="0">
                                          <p:val>
                                            <p:fltVal val="0"/>
                                          </p:val>
                                        </p:tav>
                                        <p:tav tm="100000">
                                          <p:val>
                                            <p:strVal val="#ppt_w"/>
                                          </p:val>
                                        </p:tav>
                                      </p:tavLst>
                                    </p:anim>
                                    <p:anim calcmode="lin" valueType="num">
                                      <p:cBhvr>
                                        <p:cTn id="31" dur="2000" fill="hold"/>
                                        <p:tgtEl>
                                          <p:spTgt spid="3074"/>
                                        </p:tgtEl>
                                        <p:attrNameLst>
                                          <p:attrName>ppt_h</p:attrName>
                                        </p:attrNameLst>
                                      </p:cBhvr>
                                      <p:tavLst>
                                        <p:tav tm="0">
                                          <p:val>
                                            <p:fltVal val="0"/>
                                          </p:val>
                                        </p:tav>
                                        <p:tav tm="100000">
                                          <p:val>
                                            <p:strVal val="#ppt_h"/>
                                          </p:val>
                                        </p:tav>
                                      </p:tavLst>
                                    </p:anim>
                                    <p:anim calcmode="lin" valueType="num">
                                      <p:cBhvr>
                                        <p:cTn id="32" dur="2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800" decel="100000"/>
                                        <p:tgtEl>
                                          <p:spTgt spid="5"/>
                                        </p:tgtEl>
                                      </p:cBhvr>
                                    </p:animEffect>
                                    <p:anim calcmode="lin" valueType="num">
                                      <p:cBhvr>
                                        <p:cTn id="47" dur="800" decel="100000" fill="hold"/>
                                        <p:tgtEl>
                                          <p:spTgt spid="5"/>
                                        </p:tgtEl>
                                        <p:attrNameLst>
                                          <p:attrName>style.rotation</p:attrName>
                                        </p:attrNameLst>
                                      </p:cBhvr>
                                      <p:tavLst>
                                        <p:tav tm="0">
                                          <p:val>
                                            <p:fltVal val="-90"/>
                                          </p:val>
                                        </p:tav>
                                        <p:tav tm="100000">
                                          <p:val>
                                            <p:fltVal val="0"/>
                                          </p:val>
                                        </p:tav>
                                      </p:tavLst>
                                    </p:anim>
                                    <p:anim calcmode="lin" valueType="num">
                                      <p:cBhvr>
                                        <p:cTn id="48" dur="800" decel="100000" fill="hold"/>
                                        <p:tgtEl>
                                          <p:spTgt spid="5"/>
                                        </p:tgtEl>
                                        <p:attrNameLst>
                                          <p:attrName>ppt_x</p:attrName>
                                        </p:attrNameLst>
                                      </p:cBhvr>
                                      <p:tavLst>
                                        <p:tav tm="0">
                                          <p:val>
                                            <p:strVal val="#ppt_x+0.4"/>
                                          </p:val>
                                        </p:tav>
                                        <p:tav tm="100000">
                                          <p:val>
                                            <p:strVal val="#ppt_x-0.05"/>
                                          </p:val>
                                        </p:tav>
                                      </p:tavLst>
                                    </p:anim>
                                    <p:anim calcmode="lin" valueType="num">
                                      <p:cBhvr>
                                        <p:cTn id="49" dur="800" decel="100000" fill="hold"/>
                                        <p:tgtEl>
                                          <p:spTgt spid="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1638300" y="457200"/>
            <a:ext cx="5867400" cy="1066800"/>
          </a:xfrm>
          <a:prstGeom prst="bevel">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itchFamily="2" charset="0"/>
                <a:cs typeface="NikoshBAN" pitchFamily="2" charset="0"/>
              </a:rPr>
              <a:t>যৌথ মূলধনী ব্যবসায়ের বৈশিষ্ট্য</a:t>
            </a:r>
            <a:endParaRPr lang="en-US" dirty="0">
              <a:latin typeface="NikoshBAN" pitchFamily="2" charset="0"/>
              <a:cs typeface="NikoshBAN"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2709016"/>
              </p:ext>
            </p:extLst>
          </p:nvPr>
        </p:nvGraphicFramePr>
        <p:xfrm>
          <a:off x="838200" y="1917895"/>
          <a:ext cx="7467600" cy="44500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gridCol w="3403600">
                  <a:extLst>
                    <a:ext uri="{9D8B030D-6E8A-4147-A177-3AD203B41FA5}">
                      <a16:colId xmlns:a16="http://schemas.microsoft.com/office/drawing/2014/main" val="20002"/>
                    </a:ext>
                  </a:extLst>
                </a:gridCol>
              </a:tblGrid>
              <a:tr h="609598">
                <a:tc>
                  <a:txBody>
                    <a:bodyPr/>
                    <a:lstStyle/>
                    <a:p>
                      <a:pPr algn="ctr"/>
                      <a:r>
                        <a:rPr lang="en-US" sz="3600" dirty="0">
                          <a:latin typeface="NikoshBAN" pitchFamily="2" charset="0"/>
                          <a:cs typeface="NikoshBAN" pitchFamily="2" charset="0"/>
                        </a:rPr>
                        <a:t>1.</a:t>
                      </a: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আইন</a:t>
                      </a:r>
                      <a:r>
                        <a:rPr lang="bn-IN" sz="3600" b="0" baseline="0" dirty="0">
                          <a:solidFill>
                            <a:srgbClr val="002060"/>
                          </a:solidFill>
                          <a:latin typeface="NikoshBAN" pitchFamily="2" charset="0"/>
                          <a:cs typeface="NikoshBAN" pitchFamily="2" charset="0"/>
                        </a:rPr>
                        <a:t> সৃষ্ট প্রতিষ্ঠান</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3810000">
                <a:tc>
                  <a:txBody>
                    <a:bodyPr/>
                    <a:lstStyle/>
                    <a:p>
                      <a:pPr algn="ctr"/>
                      <a:endParaRPr lang="en-US" dirty="0">
                        <a:latin typeface="NikoshBAN" pitchFamily="2" charset="0"/>
                        <a:cs typeface="NikoshBAN" pitchFamily="2" charset="0"/>
                      </a:endParaRPr>
                    </a:p>
                  </a:txBody>
                  <a:tcPr anchor="ctr">
                    <a:blipFill>
                      <a:blip r:embed="rId2"/>
                      <a:tile tx="0" ty="0" sx="100000" sy="100000" flip="none" algn="tl"/>
                    </a:blipFill>
                  </a:tcPr>
                </a:tc>
                <a:tc>
                  <a:txBody>
                    <a:bodyPr/>
                    <a:lstStyle/>
                    <a:p>
                      <a:pPr algn="just"/>
                      <a:r>
                        <a:rPr lang="bn-IN" sz="2800" b="0" dirty="0">
                          <a:solidFill>
                            <a:srgbClr val="C00000"/>
                          </a:solidFill>
                          <a:latin typeface="NikoshBAN" pitchFamily="2" charset="0"/>
                          <a:cs typeface="NikoshBAN" pitchFamily="2" charset="0"/>
                        </a:rPr>
                        <a:t>যৌথ</a:t>
                      </a:r>
                      <a:r>
                        <a:rPr lang="bn-IN" sz="2800" b="0" baseline="0" dirty="0">
                          <a:solidFill>
                            <a:srgbClr val="C00000"/>
                          </a:solidFill>
                          <a:latin typeface="NikoshBAN" pitchFamily="2" charset="0"/>
                          <a:cs typeface="NikoshBAN" pitchFamily="2" charset="0"/>
                        </a:rPr>
                        <a:t> মূলধনী কোম্পানী একটি  আইনসৃস্ট ব্যবসায় সংগঠন। </a:t>
                      </a:r>
                      <a:r>
                        <a:rPr lang="bn-IN" sz="2800" b="0" i="1" baseline="0" dirty="0">
                          <a:solidFill>
                            <a:srgbClr val="C00000"/>
                          </a:solidFill>
                          <a:latin typeface="NikoshBAN" pitchFamily="2" charset="0"/>
                          <a:cs typeface="NikoshBAN" pitchFamily="2" charset="0"/>
                        </a:rPr>
                        <a:t>বাংলাদেশের</a:t>
                      </a:r>
                      <a:r>
                        <a:rPr lang="bn-IN" sz="2800" b="0" baseline="0" dirty="0">
                          <a:solidFill>
                            <a:srgbClr val="C00000"/>
                          </a:solidFill>
                          <a:latin typeface="NikoshBAN" pitchFamily="2" charset="0"/>
                          <a:cs typeface="NikoshBAN" pitchFamily="2" charset="0"/>
                        </a:rPr>
                        <a:t> কোম্পানীসমূহ ১৯৯৪ সালের কোম্পানী আইন অনুযায়ী গঠিত, পরিচালিত ও নিয়ন্ত্রিত হয় বলে একে আইন সৃস্ট প্রতিষ্ঠান বলে।</a:t>
                      </a:r>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A50F8939-AA49-4E5A-8D1F-EE3A93802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738" y="2527495"/>
            <a:ext cx="3367062" cy="3840480"/>
          </a:xfrm>
          <a:prstGeom prst="rect">
            <a:avLst/>
          </a:prstGeom>
        </p:spPr>
      </p:pic>
    </p:spTree>
    <p:extLst>
      <p:ext uri="{BB962C8B-B14F-4D97-AF65-F5344CB8AC3E}">
        <p14:creationId xmlns:p14="http://schemas.microsoft.com/office/powerpoint/2010/main" val="1210602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
                                        <p:tgtEl>
                                          <p:spTgt spid="7"/>
                                        </p:tgtEl>
                                      </p:cBhvr>
                                    </p:animEffect>
                                    <p:anim calcmode="lin" valueType="num">
                                      <p:cBhvr>
                                        <p:cTn id="13" dur="400" fill="hold"/>
                                        <p:tgtEl>
                                          <p:spTgt spid="7"/>
                                        </p:tgtEl>
                                        <p:attrNameLst>
                                          <p:attrName>ppt_x</p:attrName>
                                        </p:attrNameLst>
                                      </p:cBhvr>
                                      <p:tavLst>
                                        <p:tav tm="0">
                                          <p:val>
                                            <p:strVal val="#ppt_x"/>
                                          </p:val>
                                        </p:tav>
                                        <p:tav tm="100000">
                                          <p:val>
                                            <p:strVal val="#ppt_x"/>
                                          </p:val>
                                        </p:tav>
                                      </p:tavLst>
                                    </p:anim>
                                    <p:anim calcmode="lin" valueType="num">
                                      <p:cBhvr>
                                        <p:cTn id="14" dur="400" fill="hold"/>
                                        <p:tgtEl>
                                          <p:spTgt spid="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
                                        <p:tgtEl>
                                          <p:spTgt spid="3"/>
                                        </p:tgtEl>
                                      </p:cBhvr>
                                    </p:animEffect>
                                    <p:anim calcmode="lin" valueType="num">
                                      <p:cBhvr>
                                        <p:cTn id="20" dur="400" fill="hold"/>
                                        <p:tgtEl>
                                          <p:spTgt spid="3"/>
                                        </p:tgtEl>
                                        <p:attrNameLst>
                                          <p:attrName>ppt_x</p:attrName>
                                        </p:attrNameLst>
                                      </p:cBhvr>
                                      <p:tavLst>
                                        <p:tav tm="0">
                                          <p:val>
                                            <p:strVal val="#ppt_x"/>
                                          </p:val>
                                        </p:tav>
                                        <p:tav tm="100000">
                                          <p:val>
                                            <p:strVal val="#ppt_x"/>
                                          </p:val>
                                        </p:tav>
                                      </p:tavLst>
                                    </p:anim>
                                    <p:anim calcmode="lin" valueType="num">
                                      <p:cBhvr>
                                        <p:cTn id="21" dur="400" fill="hold"/>
                                        <p:tgtEl>
                                          <p:spTgt spid="3"/>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21594348"/>
              </p:ext>
            </p:extLst>
          </p:nvPr>
        </p:nvGraphicFramePr>
        <p:xfrm>
          <a:off x="838200" y="1181100"/>
          <a:ext cx="7467600" cy="44958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3530600">
                  <a:extLst>
                    <a:ext uri="{9D8B030D-6E8A-4147-A177-3AD203B41FA5}">
                      <a16:colId xmlns:a16="http://schemas.microsoft.com/office/drawing/2014/main" val="20001"/>
                    </a:ext>
                  </a:extLst>
                </a:gridCol>
                <a:gridCol w="3403600">
                  <a:extLst>
                    <a:ext uri="{9D8B030D-6E8A-4147-A177-3AD203B41FA5}">
                      <a16:colId xmlns:a16="http://schemas.microsoft.com/office/drawing/2014/main" val="20002"/>
                    </a:ext>
                  </a:extLst>
                </a:gridCol>
              </a:tblGrid>
              <a:tr h="685800">
                <a:tc>
                  <a:txBody>
                    <a:bodyPr/>
                    <a:lstStyle/>
                    <a:p>
                      <a:pPr algn="ctr"/>
                      <a:r>
                        <a:rPr lang="bn-IN" sz="3600" dirty="0">
                          <a:latin typeface="NikoshBAN" pitchFamily="2" charset="0"/>
                          <a:cs typeface="NikoshBAN" pitchFamily="2" charset="0"/>
                        </a:rPr>
                        <a:t>২</a:t>
                      </a:r>
                      <a:r>
                        <a:rPr lang="en-US" sz="3600" dirty="0">
                          <a:latin typeface="NikoshBAN" pitchFamily="2" charset="0"/>
                          <a:cs typeface="NikoshBAN" pitchFamily="2" charset="0"/>
                        </a:rPr>
                        <a:t>.</a:t>
                      </a: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সদস্য সংখ্যা</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3810000">
                <a:tc gridSpan="2">
                  <a:txBody>
                    <a:bodyPr/>
                    <a:lstStyle/>
                    <a:p>
                      <a:pPr algn="just"/>
                      <a:r>
                        <a:rPr lang="bn-IN" sz="2800" b="0" dirty="0">
                          <a:solidFill>
                            <a:srgbClr val="C00000"/>
                          </a:solidFill>
                          <a:latin typeface="NikoshBAN" pitchFamily="2" charset="0"/>
                          <a:cs typeface="NikoshBAN" pitchFamily="2" charset="0"/>
                        </a:rPr>
                        <a:t>প্রাইভেট লিমিটেড কোম্পানীর ক্ষেত্রে</a:t>
                      </a:r>
                      <a:r>
                        <a:rPr lang="bn-IN" sz="2800" b="0" baseline="0" dirty="0">
                          <a:solidFill>
                            <a:srgbClr val="C00000"/>
                          </a:solidFill>
                          <a:latin typeface="NikoshBAN" pitchFamily="2" charset="0"/>
                          <a:cs typeface="NikoshBAN" pitchFamily="2" charset="0"/>
                        </a:rPr>
                        <a:t> সর্বনিম্ন ২ জন এবং সর্বোচ্চ ৫০ জন এবং পাবলিক লিমিটেড কোম্পানীর ক্ষেত্রে সর্বনিম্ন সদস্য ৭ জন এবং সর্বোচ্চ সংখ্যা শেয়ার সংখ্যা দ্বারা সীমাবদ্ধ।</a:t>
                      </a:r>
                      <a:endParaRPr lang="en-US" sz="2000" b="0" dirty="0">
                        <a:solidFill>
                          <a:srgbClr val="C00000"/>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D89664BC-D425-4C6D-9178-E4207F68A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408" y="1866900"/>
            <a:ext cx="3413392" cy="3810000"/>
          </a:xfrm>
          <a:prstGeom prst="rect">
            <a:avLst/>
          </a:prstGeom>
        </p:spPr>
      </p:pic>
    </p:spTree>
    <p:extLst>
      <p:ext uri="{BB962C8B-B14F-4D97-AF65-F5344CB8AC3E}">
        <p14:creationId xmlns:p14="http://schemas.microsoft.com/office/powerpoint/2010/main" val="14062889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0724471"/>
              </p:ext>
            </p:extLst>
          </p:nvPr>
        </p:nvGraphicFramePr>
        <p:xfrm>
          <a:off x="838200" y="1181100"/>
          <a:ext cx="7467600" cy="44958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403600">
                  <a:extLst>
                    <a:ext uri="{9D8B030D-6E8A-4147-A177-3AD203B41FA5}">
                      <a16:colId xmlns:a16="http://schemas.microsoft.com/office/drawing/2014/main" val="20002"/>
                    </a:ext>
                  </a:extLst>
                </a:gridCol>
              </a:tblGrid>
              <a:tr h="685800">
                <a:tc>
                  <a:txBody>
                    <a:bodyPr/>
                    <a:lstStyle/>
                    <a:p>
                      <a:pPr algn="ctr"/>
                      <a:r>
                        <a:rPr lang="en-US" sz="3600" dirty="0">
                          <a:latin typeface="NikoshBAN" pitchFamily="2" charset="0"/>
                          <a:cs typeface="NikoshBAN" pitchFamily="2" charset="0"/>
                        </a:rPr>
                        <a:t>৩.</a:t>
                      </a: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স্বেচ্ছামূলক</a:t>
                      </a:r>
                      <a:r>
                        <a:rPr lang="bn-IN" sz="3600" b="0" baseline="0" dirty="0">
                          <a:solidFill>
                            <a:srgbClr val="002060"/>
                          </a:solidFill>
                          <a:latin typeface="NikoshBAN" pitchFamily="2" charset="0"/>
                          <a:cs typeface="NikoshBAN" pitchFamily="2" charset="0"/>
                        </a:rPr>
                        <a:t> সংগঠন</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3810000">
                <a:tc gridSpan="2">
                  <a:txBody>
                    <a:bodyPr/>
                    <a:lstStyle/>
                    <a:p>
                      <a:pPr algn="just"/>
                      <a:r>
                        <a:rPr lang="bn-IN" sz="2800" b="0" dirty="0">
                          <a:solidFill>
                            <a:srgbClr val="C00000"/>
                          </a:solidFill>
                          <a:latin typeface="NikoshBAN" pitchFamily="2" charset="0"/>
                          <a:cs typeface="NikoshBAN" pitchFamily="2" charset="0"/>
                        </a:rPr>
                        <a:t>কোম্পানী ব্যবসায়</a:t>
                      </a:r>
                      <a:r>
                        <a:rPr lang="bn-IN" sz="2800" b="0" baseline="0" dirty="0">
                          <a:solidFill>
                            <a:srgbClr val="C00000"/>
                          </a:solidFill>
                          <a:latin typeface="NikoshBAN" pitchFamily="2" charset="0"/>
                          <a:cs typeface="NikoshBAN" pitchFamily="2" charset="0"/>
                        </a:rPr>
                        <a:t> একটি স্বেচ্ছামূলক প্রতিষ্ঠান। সদস্যদের কেউ ইচ্ছা করলে শেয়ার হস্তান্তরের মাধ্যমে সহজেই ব্যবসায় থেকে বিদায় নিতে পারে। আবার কেউ ইচ্ছা করলে শেয়ার ক্রয়ের মাধ্যমে এর সদস্য পদও লাভ করতে পারে।</a:t>
                      </a:r>
                      <a:endParaRPr lang="en-US" sz="2000" b="0" dirty="0">
                        <a:solidFill>
                          <a:srgbClr val="C00000"/>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2B76746E-09FA-41FC-91D5-1FA7DF17C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976" y="1866900"/>
            <a:ext cx="3456162" cy="3810000"/>
          </a:xfrm>
          <a:prstGeom prst="rect">
            <a:avLst/>
          </a:prstGeom>
        </p:spPr>
      </p:pic>
    </p:spTree>
    <p:extLst>
      <p:ext uri="{BB962C8B-B14F-4D97-AF65-F5344CB8AC3E}">
        <p14:creationId xmlns:p14="http://schemas.microsoft.com/office/powerpoint/2010/main" val="3549779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9903948"/>
              </p:ext>
            </p:extLst>
          </p:nvPr>
        </p:nvGraphicFramePr>
        <p:xfrm>
          <a:off x="914400" y="800100"/>
          <a:ext cx="7924800" cy="52578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685800">
                <a:tc>
                  <a:txBody>
                    <a:bodyPr/>
                    <a:lstStyle/>
                    <a:p>
                      <a:pPr algn="ctr"/>
                      <a:r>
                        <a:rPr lang="bn-IN" sz="3600" dirty="0">
                          <a:latin typeface="NikoshBAN" pitchFamily="2" charset="0"/>
                          <a:cs typeface="NikoshBAN" pitchFamily="2" charset="0"/>
                        </a:rPr>
                        <a:t>৪</a:t>
                      </a:r>
                      <a:r>
                        <a:rPr lang="en-US" sz="3600" dirty="0">
                          <a:latin typeface="NikoshBAN" pitchFamily="2" charset="0"/>
                          <a:cs typeface="NikoshBAN" pitchFamily="2" charset="0"/>
                        </a:rPr>
                        <a:t>.</a:t>
                      </a: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কৃত্রিম</a:t>
                      </a:r>
                      <a:r>
                        <a:rPr lang="bn-IN" sz="3600" b="0" baseline="0" dirty="0">
                          <a:solidFill>
                            <a:srgbClr val="002060"/>
                          </a:solidFill>
                          <a:latin typeface="NikoshBAN" pitchFamily="2" charset="0"/>
                          <a:cs typeface="NikoshBAN" pitchFamily="2" charset="0"/>
                        </a:rPr>
                        <a:t> ব্যক্তিসত্তা</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4572000">
                <a:tc gridSpan="2">
                  <a:txBody>
                    <a:bodyPr/>
                    <a:lstStyle/>
                    <a:p>
                      <a:pPr algn="just"/>
                      <a:r>
                        <a:rPr lang="bn-IN" sz="2800" b="0" dirty="0">
                          <a:solidFill>
                            <a:srgbClr val="C00000"/>
                          </a:solidFill>
                          <a:latin typeface="NikoshBAN" pitchFamily="2" charset="0"/>
                          <a:cs typeface="NikoshBAN" pitchFamily="2" charset="0"/>
                        </a:rPr>
                        <a:t>আইনের দ্বারা সৃষ্ট</a:t>
                      </a:r>
                      <a:r>
                        <a:rPr lang="bn-IN" sz="2800" b="0" baseline="0" dirty="0">
                          <a:solidFill>
                            <a:srgbClr val="C00000"/>
                          </a:solidFill>
                          <a:latin typeface="NikoshBAN" pitchFamily="2" charset="0"/>
                          <a:cs typeface="NikoshBAN" pitchFamily="2" charset="0"/>
                        </a:rPr>
                        <a:t> বলে এ ব্যবসায়টি কৃত্রিম ব্যক্তি সত্তার অধিকারী। কৃত্রিম ব্যক্তি সত্তা বলতে বোঝায়, ব্যক্তি না হয়েও ব্যক্তির ন্যায় আইনগত মর্যাদা ও অধিকার অর্জন করা।</a:t>
                      </a:r>
                      <a:endParaRPr lang="en-US" sz="2000" b="0" dirty="0">
                        <a:solidFill>
                          <a:srgbClr val="C00000"/>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bl>
          </a:graphicData>
        </a:graphic>
      </p:graphicFrame>
      <p:pic>
        <p:nvPicPr>
          <p:cNvPr id="3074" name="Picture 2" descr="C:\Users\user account\Downloads\js act -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485900"/>
            <a:ext cx="3886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331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4179623"/>
              </p:ext>
            </p:extLst>
          </p:nvPr>
        </p:nvGraphicFramePr>
        <p:xfrm>
          <a:off x="750277" y="668215"/>
          <a:ext cx="7924800" cy="52578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685800">
                <a:tc>
                  <a:txBody>
                    <a:bodyPr/>
                    <a:lstStyle/>
                    <a:p>
                      <a:pPr algn="ctr"/>
                      <a:r>
                        <a:rPr lang="bn-IN" sz="3600" dirty="0">
                          <a:latin typeface="NikoshBAN" pitchFamily="2" charset="0"/>
                          <a:cs typeface="NikoshBAN" pitchFamily="2" charset="0"/>
                        </a:rPr>
                        <a:t>৫</a:t>
                      </a:r>
                      <a:r>
                        <a:rPr lang="en-US" sz="3600" dirty="0">
                          <a:latin typeface="NikoshBAN" pitchFamily="2" charset="0"/>
                          <a:cs typeface="NikoshBAN" pitchFamily="2" charset="0"/>
                        </a:rPr>
                        <a:t>.</a:t>
                      </a: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চিরন্তন</a:t>
                      </a:r>
                      <a:r>
                        <a:rPr lang="bn-IN" sz="3600" b="0" baseline="0" dirty="0">
                          <a:solidFill>
                            <a:srgbClr val="002060"/>
                          </a:solidFill>
                          <a:latin typeface="NikoshBAN" pitchFamily="2" charset="0"/>
                          <a:cs typeface="NikoshBAN" pitchFamily="2" charset="0"/>
                        </a:rPr>
                        <a:t> অস্তিত্ব</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4572000">
                <a:tc gridSpan="2">
                  <a:txBody>
                    <a:bodyPr/>
                    <a:lstStyle/>
                    <a:p>
                      <a:pPr algn="just"/>
                      <a:r>
                        <a:rPr lang="bn-IN" sz="2800" b="0" dirty="0">
                          <a:solidFill>
                            <a:schemeClr val="bg1"/>
                          </a:solidFill>
                          <a:latin typeface="NikoshBAN" pitchFamily="2" charset="0"/>
                          <a:cs typeface="NikoshBAN" pitchFamily="2" charset="0"/>
                        </a:rPr>
                        <a:t>কোম্পানী ব্যবসায় যেহেতু আইনের মাধ্যমে</a:t>
                      </a:r>
                      <a:r>
                        <a:rPr lang="bn-IN" sz="2800" b="0" baseline="0" dirty="0">
                          <a:solidFill>
                            <a:schemeClr val="bg1"/>
                          </a:solidFill>
                          <a:latin typeface="NikoshBAN" pitchFamily="2" charset="0"/>
                          <a:cs typeface="NikoshBAN" pitchFamily="2" charset="0"/>
                        </a:rPr>
                        <a:t> সৃষ্ট তাই এর বিলুপ্তি ঘটাতে চাইলে তা করতে হবে আইনের আনুষ্ঠানিক প্রক্রিয়ায়। এভাবে সে চিরন্তন অস্তিত্বের মর্যাদা লাভ করে। কোনো শেয়ার হোল্ডারের মৃতু, দেউলিয়াত্ব বা শেয়ার হস্তান্তরের মাধ্যমে কোম্পানির বিলোপ সাধন হয় না।</a:t>
                      </a:r>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A429EF5C-827A-4D34-B793-3C683FFE1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371600"/>
            <a:ext cx="3886200" cy="4572000"/>
          </a:xfrm>
          <a:prstGeom prst="rect">
            <a:avLst/>
          </a:prstGeom>
        </p:spPr>
      </p:pic>
    </p:spTree>
    <p:extLst>
      <p:ext uri="{BB962C8B-B14F-4D97-AF65-F5344CB8AC3E}">
        <p14:creationId xmlns:p14="http://schemas.microsoft.com/office/powerpoint/2010/main" val="95670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4147945"/>
              </p:ext>
            </p:extLst>
          </p:nvPr>
        </p:nvGraphicFramePr>
        <p:xfrm>
          <a:off x="609600" y="914400"/>
          <a:ext cx="7924800" cy="5029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685800">
                <a:tc>
                  <a:txBody>
                    <a:bodyPr/>
                    <a:lstStyle/>
                    <a:p>
                      <a:pPr algn="ctr"/>
                      <a:r>
                        <a:rPr lang="bn-IN" sz="3600" dirty="0">
                          <a:latin typeface="NikoshBAN" pitchFamily="2" charset="0"/>
                          <a:cs typeface="NikoshBAN" pitchFamily="2" charset="0"/>
                        </a:rPr>
                        <a:t>৬.</a:t>
                      </a:r>
                      <a:endParaRPr lang="en-US" sz="3600" dirty="0">
                        <a:latin typeface="NikoshBAN" pitchFamily="2" charset="0"/>
                        <a:cs typeface="NikoshBAN" pitchFamily="2" charset="0"/>
                      </a:endParaRPr>
                    </a:p>
                  </a:txBody>
                  <a:tcPr anchor="ctr">
                    <a:blipFill>
                      <a:blip r:embed="rId2"/>
                      <a:tile tx="0" ty="0" sx="100000" sy="100000" flip="none" algn="tl"/>
                    </a:blipFill>
                  </a:tcPr>
                </a:tc>
                <a:tc>
                  <a:txBody>
                    <a:bodyPr/>
                    <a:lstStyle/>
                    <a:p>
                      <a:pPr algn="ctr"/>
                      <a:r>
                        <a:rPr lang="bn-IN" sz="3600" b="0" dirty="0">
                          <a:solidFill>
                            <a:srgbClr val="002060"/>
                          </a:solidFill>
                          <a:latin typeface="NikoshBAN" pitchFamily="2" charset="0"/>
                          <a:cs typeface="NikoshBAN" pitchFamily="2" charset="0"/>
                        </a:rPr>
                        <a:t>পৃথক</a:t>
                      </a:r>
                      <a:r>
                        <a:rPr lang="bn-IN" sz="3600" b="0" baseline="0" dirty="0">
                          <a:solidFill>
                            <a:srgbClr val="002060"/>
                          </a:solidFill>
                          <a:latin typeface="NikoshBAN" pitchFamily="2" charset="0"/>
                          <a:cs typeface="NikoshBAN" pitchFamily="2" charset="0"/>
                        </a:rPr>
                        <a:t> সীলমোহর</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0"/>
                  </a:ext>
                </a:extLst>
              </a:tr>
              <a:tr h="685800">
                <a:tc>
                  <a:txBody>
                    <a:bodyPr/>
                    <a:lstStyle/>
                    <a:p>
                      <a:endParaRPr lang="en-US" dirty="0"/>
                    </a:p>
                  </a:txBody>
                  <a:tcPr anchor="ctr">
                    <a:blipFill>
                      <a:blip r:embed="rId2"/>
                      <a:tile tx="0" ty="0" sx="100000" sy="100000" flip="none" algn="tl"/>
                    </a:blipFill>
                  </a:tcPr>
                </a:tc>
                <a:tc>
                  <a:txBody>
                    <a:bodyPr/>
                    <a:lstStyle/>
                    <a:p>
                      <a:pPr algn="ct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1"/>
                  </a:ext>
                </a:extLst>
              </a:tr>
              <a:tr h="3657600">
                <a:tc gridSpan="2">
                  <a:txBody>
                    <a:bodyPr/>
                    <a:lstStyle/>
                    <a:p>
                      <a:pPr algn="just"/>
                      <a:r>
                        <a:rPr lang="bn-IN" sz="2000" b="0" dirty="0">
                          <a:solidFill>
                            <a:srgbClr val="C00000"/>
                          </a:solidFill>
                          <a:latin typeface="NikoshBAN" pitchFamily="2" charset="0"/>
                          <a:cs typeface="NikoshBAN" pitchFamily="2" charset="0"/>
                        </a:rPr>
                        <a:t>ম</a:t>
                      </a:r>
                      <a:endParaRPr lang="en-US" sz="2000" b="0" dirty="0">
                        <a:solidFill>
                          <a:srgbClr val="C00000"/>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2"/>
                  </a:ext>
                </a:extLst>
              </a:tr>
            </a:tbl>
          </a:graphicData>
        </a:graphic>
      </p:graphicFrame>
      <p:pic>
        <p:nvPicPr>
          <p:cNvPr id="1026" name="Picture 2" descr="C:\Users\user account\Downloads\js seal-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93166"/>
            <a:ext cx="4038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834" y="4800600"/>
            <a:ext cx="7696200" cy="830997"/>
          </a:xfrm>
          <a:prstGeom prst="rect">
            <a:avLst/>
          </a:prstGeom>
          <a:noFill/>
        </p:spPr>
        <p:txBody>
          <a:bodyPr wrap="square" rtlCol="0">
            <a:spAutoFit/>
          </a:bodyPr>
          <a:lstStyle/>
          <a:p>
            <a:pPr algn="just"/>
            <a:r>
              <a:rPr lang="bn-IN" sz="2400" dirty="0">
                <a:latin typeface="NikoshBAN" pitchFamily="2" charset="0"/>
                <a:cs typeface="NikoshBAN" pitchFamily="2" charset="0"/>
              </a:rPr>
              <a:t>কৃত্রিম ব্যক্তি হওয়ার কারণে কোম্পানীকে একটি সিল ব্যবহার করতে হয়। </a:t>
            </a:r>
          </a:p>
          <a:p>
            <a:pPr algn="just"/>
            <a:r>
              <a:rPr lang="bn-IN" sz="2400" dirty="0">
                <a:latin typeface="NikoshBAN" pitchFamily="2" charset="0"/>
                <a:cs typeface="NikoshBAN" pitchFamily="2" charset="0"/>
              </a:rPr>
              <a:t>কোম্পানীর সকল কাজে ও কাগজপত্রে এ সিলের ব্যবহার বাধ্যতামূলক। </a:t>
            </a:r>
            <a:endParaRPr lang="en-US" sz="24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55571F6C-760D-43D0-BB6A-021EB3A31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9302" y="1581443"/>
            <a:ext cx="3879166" cy="2995246"/>
          </a:xfrm>
          <a:prstGeom prst="rect">
            <a:avLst/>
          </a:prstGeom>
        </p:spPr>
      </p:pic>
    </p:spTree>
    <p:extLst>
      <p:ext uri="{BB962C8B-B14F-4D97-AF65-F5344CB8AC3E}">
        <p14:creationId xmlns:p14="http://schemas.microsoft.com/office/powerpoint/2010/main" val="25169289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3"/>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1954132"/>
              </p:ext>
            </p:extLst>
          </p:nvPr>
        </p:nvGraphicFramePr>
        <p:xfrm>
          <a:off x="685800" y="457200"/>
          <a:ext cx="7924800" cy="55626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685800">
                <a:tc>
                  <a:txBody>
                    <a:bodyPr/>
                    <a:lstStyle/>
                    <a:p>
                      <a:pPr algn="ctr"/>
                      <a:r>
                        <a:rPr lang="bn-IN" sz="3600" dirty="0">
                          <a:latin typeface="NikoshBAN" pitchFamily="2" charset="0"/>
                          <a:cs typeface="NikoshBAN" pitchFamily="2" charset="0"/>
                        </a:rPr>
                        <a:t>৭.</a:t>
                      </a:r>
                      <a:endParaRPr lang="en-US" dirty="0">
                        <a:latin typeface="NikoshBAN" pitchFamily="2" charset="0"/>
                        <a:cs typeface="NikoshBAN" pitchFamily="2" charset="0"/>
                      </a:endParaRPr>
                    </a:p>
                  </a:txBody>
                  <a:tcPr anchor="ctr">
                    <a:blipFill>
                      <a:blip r:embed="rId2"/>
                      <a:tile tx="0" ty="0" sx="100000" sy="100000" flip="none" algn="tl"/>
                    </a:blipFill>
                  </a:tcPr>
                </a:tc>
                <a:tc gridSpan="2">
                  <a:txBody>
                    <a:bodyPr/>
                    <a:lstStyle/>
                    <a:p>
                      <a:pPr algn="ctr"/>
                      <a:r>
                        <a:rPr lang="bn-IN" sz="3600" b="0" dirty="0">
                          <a:solidFill>
                            <a:srgbClr val="002060"/>
                          </a:solidFill>
                          <a:latin typeface="NikoshBAN" pitchFamily="2" charset="0"/>
                          <a:cs typeface="NikoshBAN" pitchFamily="2" charset="0"/>
                        </a:rPr>
                        <a:t>অধিক</a:t>
                      </a:r>
                      <a:r>
                        <a:rPr lang="bn-IN" sz="3600" b="0" baseline="0" dirty="0">
                          <a:solidFill>
                            <a:srgbClr val="002060"/>
                          </a:solidFill>
                          <a:latin typeface="NikoshBAN" pitchFamily="2" charset="0"/>
                          <a:cs typeface="NikoshBAN" pitchFamily="2" charset="0"/>
                        </a:rPr>
                        <a:t> মূলধন</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r h="35052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1"/>
                  </a:ext>
                </a:extLst>
              </a:tr>
              <a:tr h="1371600">
                <a:tc gridSpan="3">
                  <a:txBody>
                    <a:bodyPr/>
                    <a:lstStyle/>
                    <a:p>
                      <a:pPr algn="just"/>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endParaRPr lang="en-US"/>
                    </a:p>
                  </a:txBody>
                  <a:tcPr/>
                </a:tc>
                <a:tc hMerge="1">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2"/>
                  </a:ext>
                </a:extLst>
              </a:tr>
            </a:tbl>
          </a:graphicData>
        </a:graphic>
      </p:graphicFrame>
      <p:sp>
        <p:nvSpPr>
          <p:cNvPr id="3" name="TextBox 2"/>
          <p:cNvSpPr txBox="1"/>
          <p:nvPr/>
        </p:nvSpPr>
        <p:spPr>
          <a:xfrm>
            <a:off x="696709" y="4641839"/>
            <a:ext cx="7924800" cy="1384995"/>
          </a:xfrm>
          <a:prstGeom prst="rect">
            <a:avLst/>
          </a:prstGeom>
          <a:blipFill>
            <a:blip r:embed="rId5"/>
            <a:tile tx="0" ty="0" sx="100000" sy="100000" flip="none" algn="tl"/>
          </a:blipFill>
        </p:spPr>
        <p:txBody>
          <a:bodyPr wrap="square" rtlCol="0">
            <a:spAutoFit/>
          </a:bodyPr>
          <a:lstStyle/>
          <a:p>
            <a:r>
              <a:rPr lang="bn-IN" sz="2800" dirty="0">
                <a:latin typeface="NikoshBAN" pitchFamily="2" charset="0"/>
                <a:cs typeface="NikoshBAN" pitchFamily="2" charset="0"/>
              </a:rPr>
              <a:t>আইনগতভাবেই কোম্পানীর মূলধনকে কতকগুলো সমান অংকের ক্ষুদ্র এককে ভাগ করা হয়। শেয়ার বিক্রির মাধ্যমে কোম্পানী মূলধন সংগ্রহ করে।</a:t>
            </a:r>
            <a:endParaRPr lang="en-US" dirty="0">
              <a:latin typeface="NikoshBAN" pitchFamily="2" charset="0"/>
              <a:cs typeface="NikoshBAN" pitchFamily="2" charset="0"/>
            </a:endParaRPr>
          </a:p>
        </p:txBody>
      </p:sp>
      <p:pic>
        <p:nvPicPr>
          <p:cNvPr id="2050" name="Picture 2" descr="C:\Users\user account\Downloads\Taka\1000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820" y="1136639"/>
            <a:ext cx="4034726"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 account\Downloads\js share-2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500" y="1136639"/>
            <a:ext cx="388619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656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Scale>
                                      <p:cBhvr>
                                        <p:cTn id="1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50"/>
                                        </p:tgtEl>
                                        <p:attrNameLst>
                                          <p:attrName>ppt_x</p:attrName>
                                          <p:attrName>ppt_y</p:attrName>
                                        </p:attrNameLst>
                                      </p:cBhvr>
                                    </p:animMotion>
                                    <p:animEffect transition="in" filter="fade">
                                      <p:cBhvr>
                                        <p:cTn id="19" dur="1000"/>
                                        <p:tgtEl>
                                          <p:spTgt spid="2050"/>
                                        </p:tgtEl>
                                      </p:cBhvr>
                                    </p:animEffect>
                                  </p:childTnLst>
                                </p:cTn>
                              </p:par>
                              <p:par>
                                <p:cTn id="20" presetID="52"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Scale>
                                      <p:cBhvr>
                                        <p:cTn id="22" dur="1000" decel="50000" fill="hold">
                                          <p:stCondLst>
                                            <p:cond delay="0"/>
                                          </p:stCondLst>
                                        </p:cTn>
                                        <p:tgtEl>
                                          <p:spTgt spid="20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053"/>
                                        </p:tgtEl>
                                        <p:attrNameLst>
                                          <p:attrName>ppt_x</p:attrName>
                                          <p:attrName>ppt_y</p:attrName>
                                        </p:attrNameLst>
                                      </p:cBhvr>
                                    </p:animMotion>
                                    <p:animEffect transition="in" filter="fade">
                                      <p:cBhvr>
                                        <p:cTn id="24"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5394360"/>
              </p:ext>
            </p:extLst>
          </p:nvPr>
        </p:nvGraphicFramePr>
        <p:xfrm>
          <a:off x="762000" y="533400"/>
          <a:ext cx="7924800" cy="55626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685800">
                <a:tc>
                  <a:txBody>
                    <a:bodyPr/>
                    <a:lstStyle/>
                    <a:p>
                      <a:pPr algn="ctr"/>
                      <a:r>
                        <a:rPr lang="bn-IN" sz="3600" dirty="0">
                          <a:latin typeface="NikoshBAN" pitchFamily="2" charset="0"/>
                          <a:cs typeface="NikoshBAN" pitchFamily="2" charset="0"/>
                        </a:rPr>
                        <a:t>৮.</a:t>
                      </a:r>
                      <a:endParaRPr lang="en-US" dirty="0">
                        <a:latin typeface="NikoshBAN" pitchFamily="2" charset="0"/>
                        <a:cs typeface="NikoshBAN" pitchFamily="2" charset="0"/>
                      </a:endParaRPr>
                    </a:p>
                  </a:txBody>
                  <a:tcPr anchor="ctr">
                    <a:blipFill>
                      <a:blip r:embed="rId2"/>
                      <a:tile tx="0" ty="0" sx="100000" sy="100000" flip="none" algn="tl"/>
                    </a:blipFill>
                  </a:tcPr>
                </a:tc>
                <a:tc>
                  <a:txBody>
                    <a:bodyPr/>
                    <a:lstStyle/>
                    <a:p>
                      <a:pPr algn="ctr"/>
                      <a:r>
                        <a:rPr lang="bn-IN" sz="3600" b="0" dirty="0">
                          <a:solidFill>
                            <a:srgbClr val="002060"/>
                          </a:solidFill>
                          <a:latin typeface="NikoshBAN" pitchFamily="2" charset="0"/>
                          <a:cs typeface="NikoshBAN" pitchFamily="2" charset="0"/>
                        </a:rPr>
                        <a:t>মালিকানা</a:t>
                      </a:r>
                      <a:r>
                        <a:rPr lang="bn-IN" sz="3600" b="0" baseline="0" dirty="0">
                          <a:solidFill>
                            <a:srgbClr val="002060"/>
                          </a:solidFill>
                          <a:latin typeface="NikoshBAN" pitchFamily="2" charset="0"/>
                          <a:cs typeface="NikoshBAN" pitchFamily="2" charset="0"/>
                        </a:rPr>
                        <a:t> হতে ব্যবস্থাপনা পৃথক</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0"/>
                  </a:ext>
                </a:extLst>
              </a:tr>
              <a:tr h="35052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1"/>
                  </a:ext>
                </a:extLst>
              </a:tr>
              <a:tr h="13716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5"/>
                      <a:tile tx="0" ty="0" sx="100000" sy="100000" flip="none" algn="tl"/>
                    </a:blip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761999" y="4876800"/>
            <a:ext cx="7924799" cy="1200329"/>
          </a:xfrm>
          <a:prstGeom prst="rect">
            <a:avLst/>
          </a:prstGeom>
          <a:noFill/>
        </p:spPr>
        <p:txBody>
          <a:bodyPr wrap="square" rtlCol="0">
            <a:spAutoFit/>
          </a:bodyPr>
          <a:lstStyle/>
          <a:p>
            <a:pPr algn="just"/>
            <a:r>
              <a:rPr lang="bn-IN" sz="2400" dirty="0">
                <a:solidFill>
                  <a:schemeClr val="bg1"/>
                </a:solidFill>
                <a:latin typeface="NikoshBAN" pitchFamily="2" charset="0"/>
                <a:cs typeface="NikoshBAN" pitchFamily="2" charset="0"/>
              </a:rPr>
              <a:t>কোম্পানী ব্যবসায়ের ক্ষেত্রে কোম্পানীর মালিকানা থেকে ব্যবস্থাপনা সম্পূর্ণ আলাদা। ব্যবস্থাপনার দায়িত্ব থাকে বেতনভুক্ত অন্য একটি পক্ষের উপর। মালিকগণ নীতি নির্ধারণ কাজে অংশগ্রহন করে থাকে।</a:t>
            </a:r>
            <a:endParaRPr lang="en-US" dirty="0">
              <a:solidFill>
                <a:schemeClr val="bg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6E9CB6E1-96D0-4ABA-8D2B-65C0EBB1B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 y="1219200"/>
            <a:ext cx="7924799" cy="3529660"/>
          </a:xfrm>
          <a:prstGeom prst="rect">
            <a:avLst/>
          </a:prstGeom>
        </p:spPr>
      </p:pic>
    </p:spTree>
    <p:extLst>
      <p:ext uri="{BB962C8B-B14F-4D97-AF65-F5344CB8AC3E}">
        <p14:creationId xmlns:p14="http://schemas.microsoft.com/office/powerpoint/2010/main" val="118297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ic moti sir\20170410_085150-.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1549501" y="762000"/>
            <a:ext cx="1753985" cy="21779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9" name="Picture 2" descr="C:\Users\user account\Desktop\IMG_20180408_182457.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649183" y="576321"/>
            <a:ext cx="4163824" cy="5410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5B46DD2-07C6-49A4-B2B8-8FB7A75015FE}"/>
              </a:ext>
            </a:extLst>
          </p:cNvPr>
          <p:cNvSpPr txBox="1"/>
          <p:nvPr/>
        </p:nvSpPr>
        <p:spPr>
          <a:xfrm>
            <a:off x="330993" y="3124200"/>
            <a:ext cx="4191000" cy="2862322"/>
          </a:xfrm>
          <a:prstGeom prst="rect">
            <a:avLst/>
          </a:prstGeom>
          <a:noFill/>
        </p:spPr>
        <p:txBody>
          <a:bodyPr wrap="square" rtlCol="0">
            <a:spAutoFit/>
          </a:bodyPr>
          <a:lstStyle/>
          <a:p>
            <a:r>
              <a:rPr lang="bn-IN" sz="4000" dirty="0">
                <a:latin typeface="NikoshBAN" pitchFamily="2" charset="0"/>
                <a:cs typeface="NikoshBAN" pitchFamily="2" charset="0"/>
              </a:rPr>
              <a:t>এইচ, এম, মতিউর রহমান</a:t>
            </a:r>
          </a:p>
          <a:p>
            <a:r>
              <a:rPr lang="bn-IN" sz="2400" dirty="0">
                <a:latin typeface="NikoshBAN" pitchFamily="2" charset="0"/>
                <a:cs typeface="NikoshBAN" pitchFamily="2" charset="0"/>
              </a:rPr>
              <a:t>সহকারি শিক্ষক (ব্যবসায় শিক্ষা)</a:t>
            </a:r>
          </a:p>
          <a:p>
            <a:r>
              <a:rPr lang="bn-IN" sz="3200" dirty="0">
                <a:latin typeface="NikoshBAN" pitchFamily="2" charset="0"/>
                <a:cs typeface="NikoshBAN" pitchFamily="2" charset="0"/>
              </a:rPr>
              <a:t>পটুয়াখালী সরকারি বালিকা উচ্চ বিদ্যালয়, পটুয়াখালী।</a:t>
            </a:r>
            <a:endParaRPr lang="en-US" sz="3200" dirty="0">
              <a:latin typeface="NikoshBAN" pitchFamily="2" charset="0"/>
              <a:cs typeface="NikoshBAN" pitchFamily="2" charset="0"/>
            </a:endParaRPr>
          </a:p>
          <a:p>
            <a:r>
              <a:rPr lang="en-US" sz="3200" dirty="0">
                <a:latin typeface="NikoshBAN" pitchFamily="2" charset="0"/>
                <a:cs typeface="NikoshBAN" pitchFamily="2" charset="0"/>
              </a:rPr>
              <a:t>মোবাইল-০১৭১৬-২২৪৪২৫</a:t>
            </a:r>
          </a:p>
          <a:p>
            <a:r>
              <a:rPr lang="en-US" sz="2000" dirty="0">
                <a:latin typeface="NikoshBAN" pitchFamily="2" charset="0"/>
                <a:cs typeface="NikoshBAN" pitchFamily="2" charset="0"/>
              </a:rPr>
              <a:t>Email-matiur.ptk@gmail.com</a:t>
            </a:r>
            <a:endParaRPr lang="bn-IN" sz="20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CA97F467-878C-41B1-8870-A0AB09997731}"/>
              </a:ext>
            </a:extLst>
          </p:cNvPr>
          <p:cNvSpPr txBox="1"/>
          <p:nvPr/>
        </p:nvSpPr>
        <p:spPr>
          <a:xfrm>
            <a:off x="4768759" y="3242770"/>
            <a:ext cx="3924673" cy="2585323"/>
          </a:xfrm>
          <a:prstGeom prst="rect">
            <a:avLst/>
          </a:prstGeom>
          <a:noFill/>
        </p:spPr>
        <p:txBody>
          <a:bodyPr wrap="square" rtlCol="0">
            <a:spAutoFit/>
          </a:bodyPr>
          <a:lstStyle/>
          <a:p>
            <a:r>
              <a:rPr lang="bn-IN" sz="3600" dirty="0">
                <a:solidFill>
                  <a:srgbClr val="FF0000"/>
                </a:solidFill>
                <a:latin typeface="SutonnyMJ" pitchFamily="2" charset="0"/>
                <a:cs typeface="NikoshBAN" pitchFamily="2" charset="0"/>
              </a:rPr>
              <a:t>অধ্যায়ঃ চতুর্থ</a:t>
            </a:r>
            <a:endParaRPr lang="en-US" sz="3600" dirty="0">
              <a:solidFill>
                <a:srgbClr val="FF0000"/>
              </a:solidFill>
              <a:latin typeface="SutonnyMJ" pitchFamily="2" charset="0"/>
              <a:cs typeface="NikoshBAN" pitchFamily="2" charset="0"/>
            </a:endParaRPr>
          </a:p>
          <a:p>
            <a:r>
              <a:rPr lang="bn-IN" sz="3600" dirty="0">
                <a:solidFill>
                  <a:srgbClr val="FF0000"/>
                </a:solidFill>
                <a:latin typeface="NikoshBAN" pitchFamily="2" charset="0"/>
                <a:cs typeface="NikoshBAN" pitchFamily="2" charset="0"/>
              </a:rPr>
              <a:t>পিড়িয়ডঃ</a:t>
            </a:r>
            <a:r>
              <a:rPr lang="bn-IN" sz="3600" dirty="0">
                <a:solidFill>
                  <a:srgbClr val="FF0000"/>
                </a:solidFill>
                <a:latin typeface="SutonnyMJ" pitchFamily="2" charset="0"/>
                <a:cs typeface="SutonnyMJ" pitchFamily="2" charset="0"/>
              </a:rPr>
              <a:t> </a:t>
            </a:r>
            <a:r>
              <a:rPr lang="bn-IN" sz="3600" dirty="0">
                <a:solidFill>
                  <a:srgbClr val="FF0000"/>
                </a:solidFill>
                <a:latin typeface="NikoshBAN" pitchFamily="2" charset="0"/>
                <a:cs typeface="NikoshBAN" pitchFamily="2" charset="0"/>
              </a:rPr>
              <a:t>৫ম</a:t>
            </a:r>
            <a:endParaRPr lang="bn-BD" sz="3600" dirty="0">
              <a:solidFill>
                <a:srgbClr val="FF0000"/>
              </a:solidFill>
              <a:latin typeface="SutonnyMJ" pitchFamily="2" charset="0"/>
              <a:cs typeface="NikoshBAN" pitchFamily="2" charset="0"/>
            </a:endParaRPr>
          </a:p>
          <a:p>
            <a:r>
              <a:rPr lang="bn-IN" sz="3600" dirty="0">
                <a:solidFill>
                  <a:srgbClr val="FF0000"/>
                </a:solidFill>
                <a:latin typeface="SutonnyMJ" pitchFamily="2" charset="0"/>
                <a:cs typeface="NikoshBAN" pitchFamily="2" charset="0"/>
              </a:rPr>
              <a:t>সময়ঃ ৫০ মিনিট</a:t>
            </a:r>
          </a:p>
          <a:p>
            <a:r>
              <a:rPr lang="bn-IN" sz="3600" dirty="0">
                <a:solidFill>
                  <a:srgbClr val="FF0000"/>
                </a:solidFill>
                <a:latin typeface="SutonnyMJ" pitchFamily="2" charset="0"/>
                <a:cs typeface="NikoshBAN" pitchFamily="2" charset="0"/>
              </a:rPr>
              <a:t>তারিখঃ ০</a:t>
            </a:r>
            <a:r>
              <a:rPr lang="en-US" sz="3600" dirty="0">
                <a:solidFill>
                  <a:srgbClr val="FF0000"/>
                </a:solidFill>
                <a:latin typeface="SutonnyMJ" pitchFamily="2" charset="0"/>
                <a:cs typeface="NikoshBAN" pitchFamily="2" charset="0"/>
              </a:rPr>
              <a:t>6</a:t>
            </a:r>
            <a:r>
              <a:rPr lang="bn-IN" sz="3600" dirty="0">
                <a:solidFill>
                  <a:srgbClr val="FF0000"/>
                </a:solidFill>
                <a:latin typeface="SutonnyMJ" pitchFamily="2" charset="0"/>
                <a:cs typeface="NikoshBAN" pitchFamily="2" charset="0"/>
              </a:rPr>
              <a:t>/</a:t>
            </a:r>
            <a:r>
              <a:rPr lang="en-US" sz="3600">
                <a:solidFill>
                  <a:srgbClr val="FF0000"/>
                </a:solidFill>
                <a:latin typeface="SutonnyMJ" pitchFamily="2" charset="0"/>
                <a:cs typeface="NikoshBAN" pitchFamily="2" charset="0"/>
              </a:rPr>
              <a:t>10</a:t>
            </a:r>
            <a:r>
              <a:rPr lang="bn-IN" sz="3600">
                <a:solidFill>
                  <a:srgbClr val="FF0000"/>
                </a:solidFill>
                <a:latin typeface="SutonnyMJ" pitchFamily="2" charset="0"/>
                <a:cs typeface="NikoshBAN" pitchFamily="2" charset="0"/>
              </a:rPr>
              <a:t>/২০১</a:t>
            </a:r>
            <a:r>
              <a:rPr lang="en-US" sz="3600" dirty="0">
                <a:solidFill>
                  <a:srgbClr val="FF0000"/>
                </a:solidFill>
                <a:latin typeface="SutonnyMJ" pitchFamily="2" charset="0"/>
                <a:cs typeface="NikoshBAN" pitchFamily="2" charset="0"/>
              </a:rPr>
              <a:t>9</a:t>
            </a:r>
            <a:r>
              <a:rPr lang="bn-IN" sz="3600" dirty="0">
                <a:solidFill>
                  <a:srgbClr val="FF0000"/>
                </a:solidFill>
                <a:latin typeface="SutonnyMJ" pitchFamily="2" charset="0"/>
                <a:cs typeface="NikoshBAN" pitchFamily="2" charset="0"/>
              </a:rPr>
              <a:t> </a:t>
            </a:r>
            <a:r>
              <a:rPr lang="bn-IN" sz="3200" dirty="0">
                <a:solidFill>
                  <a:srgbClr val="FF0000"/>
                </a:solidFill>
                <a:latin typeface="SutonnyMJ" pitchFamily="2" charset="0"/>
                <a:cs typeface="NikoshBAN" pitchFamily="2" charset="0"/>
              </a:rPr>
              <a:t>ইং</a:t>
            </a:r>
            <a:endParaRPr lang="bn-BD" sz="3200" dirty="0">
              <a:solidFill>
                <a:srgbClr val="FF0000"/>
              </a:solidFill>
              <a:latin typeface="SutonnyMJ"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289744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8986186"/>
              </p:ext>
            </p:extLst>
          </p:nvPr>
        </p:nvGraphicFramePr>
        <p:xfrm>
          <a:off x="762000" y="457200"/>
          <a:ext cx="7924800" cy="57150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685800">
                <a:tc>
                  <a:txBody>
                    <a:bodyPr/>
                    <a:lstStyle/>
                    <a:p>
                      <a:pPr algn="ctr"/>
                      <a:r>
                        <a:rPr lang="bn-IN" sz="3600" dirty="0">
                          <a:latin typeface="NikoshBAN" pitchFamily="2" charset="0"/>
                          <a:cs typeface="NikoshBAN" pitchFamily="2" charset="0"/>
                        </a:rPr>
                        <a:t>৯.</a:t>
                      </a:r>
                      <a:endParaRPr lang="en-US" dirty="0">
                        <a:latin typeface="NikoshBAN" pitchFamily="2" charset="0"/>
                        <a:cs typeface="NikoshBAN" pitchFamily="2" charset="0"/>
                      </a:endParaRPr>
                    </a:p>
                  </a:txBody>
                  <a:tcPr anchor="ctr">
                    <a:blipFill>
                      <a:blip r:embed="rId2"/>
                      <a:tile tx="0" ty="0" sx="100000" sy="100000" flip="none" algn="tl"/>
                    </a:blipFill>
                  </a:tcPr>
                </a:tc>
                <a:tc>
                  <a:txBody>
                    <a:bodyPr/>
                    <a:lstStyle/>
                    <a:p>
                      <a:pPr algn="ctr"/>
                      <a:r>
                        <a:rPr lang="bn-IN" sz="3600" b="0" dirty="0">
                          <a:solidFill>
                            <a:srgbClr val="002060"/>
                          </a:solidFill>
                          <a:latin typeface="NikoshBAN" pitchFamily="2" charset="0"/>
                          <a:cs typeface="NikoshBAN" pitchFamily="2" charset="0"/>
                        </a:rPr>
                        <a:t>দায়বদ্ধতা</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0"/>
                  </a:ext>
                </a:extLst>
              </a:tr>
              <a:tr h="35052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1"/>
                  </a:ext>
                </a:extLst>
              </a:tr>
              <a:tr h="15240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5"/>
                      <a:tile tx="0" ty="0" sx="100000" sy="100000" flip="none" algn="tl"/>
                    </a:blip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098" name="Picture 2" descr="C:\Users\user account\Downloads\js share-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05504"/>
            <a:ext cx="4038600" cy="34970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 account\Downloads\js share-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105504"/>
            <a:ext cx="3886200" cy="34970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602540"/>
            <a:ext cx="7924800" cy="1569660"/>
          </a:xfrm>
          <a:prstGeom prst="rect">
            <a:avLst/>
          </a:prstGeom>
          <a:blipFill>
            <a:blip r:embed="rId8"/>
            <a:tile tx="0" ty="0" sx="100000" sy="100000" flip="none" algn="tl"/>
          </a:blipFill>
        </p:spPr>
        <p:txBody>
          <a:bodyPr wrap="square" rtlCol="0">
            <a:spAutoFit/>
          </a:bodyPr>
          <a:lstStyle/>
          <a:p>
            <a:pPr algn="just"/>
            <a:r>
              <a:rPr lang="bn-IN" sz="2400" dirty="0">
                <a:solidFill>
                  <a:srgbClr val="00B0F0"/>
                </a:solidFill>
                <a:latin typeface="NikoshBAN" pitchFamily="2" charset="0"/>
                <a:cs typeface="NikoshBAN" pitchFamily="2" charset="0"/>
              </a:rPr>
              <a:t>কোম্পানী ব্যবসায়ের সদস্যগণের দায় সীমিত। সদস্যগণের দায় সাধারণত শেয়ার মূল্য ও প্রতিশ্রুতি দ্বারা সীমাবদ্ধ। অর্থ্যাত যদি কোনো শেয়ার মালিক কোনো কোম্পানির ১০০ টাকা মূল্যের ১০০ টি শেয়ার ক্রয় করেন তাহলে তার দায় শুধু ১০,০০০ টাকার মধ্যে সীমাবদ্ধ থাকবে।</a:t>
            </a:r>
            <a:endParaRPr lang="en-US"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643610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099"/>
                                        </p:tgtEl>
                                        <p:attrNameLst>
                                          <p:attrName>style.visibility</p:attrName>
                                        </p:attrNameLst>
                                      </p:cBhvr>
                                      <p:to>
                                        <p:strVal val="visible"/>
                                      </p:to>
                                    </p:set>
                                    <p:animEffect transition="in" filter="wipe(down)">
                                      <p:cBhvr>
                                        <p:cTn id="39" dur="580">
                                          <p:stCondLst>
                                            <p:cond delay="0"/>
                                          </p:stCondLst>
                                        </p:cTn>
                                        <p:tgtEl>
                                          <p:spTgt spid="4099"/>
                                        </p:tgtEl>
                                      </p:cBhvr>
                                    </p:animEffect>
                                    <p:anim calcmode="lin" valueType="num">
                                      <p:cBhvr>
                                        <p:cTn id="40"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45" dur="26">
                                          <p:stCondLst>
                                            <p:cond delay="650"/>
                                          </p:stCondLst>
                                        </p:cTn>
                                        <p:tgtEl>
                                          <p:spTgt spid="4099"/>
                                        </p:tgtEl>
                                      </p:cBhvr>
                                      <p:to x="100000" y="60000"/>
                                    </p:animScale>
                                    <p:animScale>
                                      <p:cBhvr>
                                        <p:cTn id="46" dur="166" decel="50000">
                                          <p:stCondLst>
                                            <p:cond delay="676"/>
                                          </p:stCondLst>
                                        </p:cTn>
                                        <p:tgtEl>
                                          <p:spTgt spid="4099"/>
                                        </p:tgtEl>
                                      </p:cBhvr>
                                      <p:to x="100000" y="100000"/>
                                    </p:animScale>
                                    <p:animScale>
                                      <p:cBhvr>
                                        <p:cTn id="47" dur="26">
                                          <p:stCondLst>
                                            <p:cond delay="1312"/>
                                          </p:stCondLst>
                                        </p:cTn>
                                        <p:tgtEl>
                                          <p:spTgt spid="4099"/>
                                        </p:tgtEl>
                                      </p:cBhvr>
                                      <p:to x="100000" y="80000"/>
                                    </p:animScale>
                                    <p:animScale>
                                      <p:cBhvr>
                                        <p:cTn id="48" dur="166" decel="50000">
                                          <p:stCondLst>
                                            <p:cond delay="1338"/>
                                          </p:stCondLst>
                                        </p:cTn>
                                        <p:tgtEl>
                                          <p:spTgt spid="4099"/>
                                        </p:tgtEl>
                                      </p:cBhvr>
                                      <p:to x="100000" y="100000"/>
                                    </p:animScale>
                                    <p:animScale>
                                      <p:cBhvr>
                                        <p:cTn id="49" dur="26">
                                          <p:stCondLst>
                                            <p:cond delay="1642"/>
                                          </p:stCondLst>
                                        </p:cTn>
                                        <p:tgtEl>
                                          <p:spTgt spid="4099"/>
                                        </p:tgtEl>
                                      </p:cBhvr>
                                      <p:to x="100000" y="90000"/>
                                    </p:animScale>
                                    <p:animScale>
                                      <p:cBhvr>
                                        <p:cTn id="50" dur="166" decel="50000">
                                          <p:stCondLst>
                                            <p:cond delay="1668"/>
                                          </p:stCondLst>
                                        </p:cTn>
                                        <p:tgtEl>
                                          <p:spTgt spid="4099"/>
                                        </p:tgtEl>
                                      </p:cBhvr>
                                      <p:to x="100000" y="100000"/>
                                    </p:animScale>
                                    <p:animScale>
                                      <p:cBhvr>
                                        <p:cTn id="51" dur="26">
                                          <p:stCondLst>
                                            <p:cond delay="1808"/>
                                          </p:stCondLst>
                                        </p:cTn>
                                        <p:tgtEl>
                                          <p:spTgt spid="4099"/>
                                        </p:tgtEl>
                                      </p:cBhvr>
                                      <p:to x="100000" y="95000"/>
                                    </p:animScale>
                                    <p:animScale>
                                      <p:cBhvr>
                                        <p:cTn id="52" dur="166" decel="50000">
                                          <p:stCondLst>
                                            <p:cond delay="1834"/>
                                          </p:stCondLst>
                                        </p:cTn>
                                        <p:tgtEl>
                                          <p:spTgt spid="409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2568983"/>
              </p:ext>
            </p:extLst>
          </p:nvPr>
        </p:nvGraphicFramePr>
        <p:xfrm>
          <a:off x="609600" y="457200"/>
          <a:ext cx="7924800" cy="57150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685800">
                <a:tc>
                  <a:txBody>
                    <a:bodyPr/>
                    <a:lstStyle/>
                    <a:p>
                      <a:pPr algn="ctr"/>
                      <a:r>
                        <a:rPr lang="bn-IN" sz="3600" dirty="0">
                          <a:latin typeface="NikoshBAN" pitchFamily="2" charset="0"/>
                          <a:cs typeface="NikoshBAN" pitchFamily="2" charset="0"/>
                        </a:rPr>
                        <a:t>১০.</a:t>
                      </a:r>
                      <a:endParaRPr lang="en-US" dirty="0">
                        <a:latin typeface="NikoshBAN" pitchFamily="2" charset="0"/>
                        <a:cs typeface="NikoshBAN" pitchFamily="2" charset="0"/>
                      </a:endParaRPr>
                    </a:p>
                  </a:txBody>
                  <a:tcPr anchor="ctr">
                    <a:blipFill>
                      <a:blip r:embed="rId2"/>
                      <a:tile tx="0" ty="0" sx="100000" sy="100000" flip="none" algn="tl"/>
                    </a:blipFill>
                  </a:tcPr>
                </a:tc>
                <a:tc>
                  <a:txBody>
                    <a:bodyPr/>
                    <a:lstStyle/>
                    <a:p>
                      <a:pPr algn="ctr"/>
                      <a:r>
                        <a:rPr lang="bn-IN" sz="3600" b="0" dirty="0">
                          <a:solidFill>
                            <a:srgbClr val="002060"/>
                          </a:solidFill>
                          <a:latin typeface="NikoshBAN" pitchFamily="2" charset="0"/>
                          <a:cs typeface="NikoshBAN" pitchFamily="2" charset="0"/>
                        </a:rPr>
                        <a:t>গণতান্ত্রিক</a:t>
                      </a:r>
                      <a:r>
                        <a:rPr lang="bn-IN" sz="3600" b="0" baseline="0" dirty="0">
                          <a:solidFill>
                            <a:srgbClr val="002060"/>
                          </a:solidFill>
                          <a:latin typeface="NikoshBAN" pitchFamily="2" charset="0"/>
                          <a:cs typeface="NikoshBAN" pitchFamily="2" charset="0"/>
                        </a:rPr>
                        <a:t> ব্যবস্থাপনা</a:t>
                      </a:r>
                      <a:endParaRPr lang="en-US" sz="2000" b="0" dirty="0">
                        <a:solidFill>
                          <a:srgbClr val="00206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0"/>
                  </a:ext>
                </a:extLst>
              </a:tr>
              <a:tr h="35052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4"/>
                      <a:tile tx="0" ty="0" sx="100000" sy="100000" flip="none" algn="tl"/>
                    </a:blipFill>
                  </a:tcPr>
                </a:tc>
                <a:tc hMerge="1">
                  <a:txBody>
                    <a:bodyPr/>
                    <a:lstStyle/>
                    <a:p>
                      <a:pPr algn="just"/>
                      <a:endParaRPr lang="en-US" sz="2000" b="0" dirty="0">
                        <a:solidFill>
                          <a:srgbClr val="C00000"/>
                        </a:solidFill>
                        <a:latin typeface="NikoshBAN" pitchFamily="2" charset="0"/>
                        <a:cs typeface="NikoshBAN" pitchFamily="2" charset="0"/>
                      </a:endParaRPr>
                    </a:p>
                  </a:txBody>
                  <a:tcPr anchor="ctr">
                    <a:blipFill>
                      <a:blip r:embed="rId3"/>
                      <a:tile tx="0" ty="0" sx="100000" sy="100000" flip="none" algn="tl"/>
                    </a:blipFill>
                  </a:tcPr>
                </a:tc>
                <a:extLst>
                  <a:ext uri="{0D108BD9-81ED-4DB2-BD59-A6C34878D82A}">
                    <a16:rowId xmlns:a16="http://schemas.microsoft.com/office/drawing/2014/main" val="10001"/>
                  </a:ext>
                </a:extLst>
              </a:tr>
              <a:tr h="1524000">
                <a:tc gridSpan="2">
                  <a:txBody>
                    <a:bodyPr/>
                    <a:lstStyle/>
                    <a:p>
                      <a:pPr algn="just"/>
                      <a:endParaRPr lang="en-US" sz="2000" b="0" dirty="0">
                        <a:solidFill>
                          <a:schemeClr val="bg1"/>
                        </a:solidFill>
                        <a:latin typeface="NikoshBAN" pitchFamily="2" charset="0"/>
                        <a:cs typeface="NikoshBAN" pitchFamily="2" charset="0"/>
                      </a:endParaRPr>
                    </a:p>
                  </a:txBody>
                  <a:tcPr anchor="ctr">
                    <a:blipFill>
                      <a:blip r:embed="rId5"/>
                      <a:tile tx="0" ty="0" sx="100000" sy="100000" flip="none" algn="tl"/>
                    </a:blip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85801" y="4819471"/>
            <a:ext cx="7696200" cy="1200329"/>
          </a:xfrm>
          <a:prstGeom prst="rect">
            <a:avLst/>
          </a:prstGeom>
          <a:noFill/>
        </p:spPr>
        <p:txBody>
          <a:bodyPr wrap="square" rtlCol="0">
            <a:spAutoFit/>
          </a:bodyPr>
          <a:lstStyle/>
          <a:p>
            <a:pPr algn="just"/>
            <a:r>
              <a:rPr lang="bn-IN" sz="2400" dirty="0">
                <a:latin typeface="NikoshBAN" pitchFamily="2" charset="0"/>
                <a:cs typeface="NikoshBAN" pitchFamily="2" charset="0"/>
              </a:rPr>
              <a:t>কোম্পানী ব্যবসায়ের পরিচালনা ও ব্যবস্থাপনায় গণতান্ত্রিক রীতি-নীতি ও মূল্যবোধ অনুসরণ করা হয়। শেয়ার মালিকগণ প্রত্যক্ষভাবে ভোট দিয়ে পরিচালনা পরিষদ নিয়োগ করেন এবং তাদের সিদ্ধান্ত মোতাবেক ব্যবসায় পরিচালিত হয়।</a:t>
            </a:r>
            <a:r>
              <a:rPr lang="bn-IN" dirty="0">
                <a:latin typeface="NikoshBAN" pitchFamily="2" charset="0"/>
                <a:cs typeface="NikoshBAN" pitchFamily="2" charset="0"/>
              </a:rPr>
              <a:t> </a:t>
            </a:r>
            <a:endParaRPr lang="en-US" dirty="0">
              <a:latin typeface="NikoshBAN" pitchFamily="2" charset="0"/>
              <a:cs typeface="NikoshBAN" pitchFamily="2" charset="0"/>
            </a:endParaRPr>
          </a:p>
        </p:txBody>
      </p:sp>
      <p:grpSp>
        <p:nvGrpSpPr>
          <p:cNvPr id="7" name="Group 6">
            <a:extLst>
              <a:ext uri="{FF2B5EF4-FFF2-40B4-BE49-F238E27FC236}">
                <a16:creationId xmlns:a16="http://schemas.microsoft.com/office/drawing/2014/main" id="{29155221-CE11-404F-B198-09DC48E36F96}"/>
              </a:ext>
            </a:extLst>
          </p:cNvPr>
          <p:cNvGrpSpPr/>
          <p:nvPr/>
        </p:nvGrpSpPr>
        <p:grpSpPr>
          <a:xfrm>
            <a:off x="594360" y="1134432"/>
            <a:ext cx="7924800" cy="3512710"/>
            <a:chOff x="533399" y="1059290"/>
            <a:chExt cx="7924800" cy="3512710"/>
          </a:xfrm>
        </p:grpSpPr>
        <p:pic>
          <p:nvPicPr>
            <p:cNvPr id="5122" name="Picture 2" descr="C:\Users\user account\Downloads\vot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 y="1059290"/>
              <a:ext cx="4038600" cy="3512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2AAEC1-61F2-43B0-93F5-F86B3DB88A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1525" y="1059290"/>
              <a:ext cx="3876674" cy="3512710"/>
            </a:xfrm>
            <a:prstGeom prst="rect">
              <a:avLst/>
            </a:prstGeom>
          </p:spPr>
        </p:pic>
      </p:grpSp>
    </p:spTree>
    <p:extLst>
      <p:ext uri="{BB962C8B-B14F-4D97-AF65-F5344CB8AC3E}">
        <p14:creationId xmlns:p14="http://schemas.microsoft.com/office/powerpoint/2010/main" val="4243667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63" y="54114"/>
            <a:ext cx="1877437" cy="707886"/>
          </a:xfrm>
          <a:prstGeom prst="rect">
            <a:avLst/>
          </a:prstGeom>
          <a:noFill/>
        </p:spPr>
        <p:txBody>
          <a:bodyPr wrap="none" rtlCol="0">
            <a:spAutoFit/>
          </a:bodyPr>
          <a:lstStyle/>
          <a:p>
            <a:r>
              <a:rPr lang="bn-IN" sz="4000" dirty="0">
                <a:latin typeface="NikoshBAN" pitchFamily="2" charset="0"/>
                <a:cs typeface="NikoshBAN" pitchFamily="2" charset="0"/>
              </a:rPr>
              <a:t>দলীয় কাজ</a:t>
            </a:r>
            <a:endParaRPr lang="en-US" dirty="0">
              <a:latin typeface="NikoshBAN" pitchFamily="2" charset="0"/>
              <a:cs typeface="NikoshBAN" pitchFamily="2" charset="0"/>
            </a:endParaRPr>
          </a:p>
        </p:txBody>
      </p:sp>
      <p:grpSp>
        <p:nvGrpSpPr>
          <p:cNvPr id="4" name="Group 3">
            <a:extLst>
              <a:ext uri="{FF2B5EF4-FFF2-40B4-BE49-F238E27FC236}">
                <a16:creationId xmlns:a16="http://schemas.microsoft.com/office/drawing/2014/main" id="{EDEA6D46-3511-47D0-B0C2-1D1974ED8BC7}"/>
              </a:ext>
            </a:extLst>
          </p:cNvPr>
          <p:cNvGrpSpPr/>
          <p:nvPr/>
        </p:nvGrpSpPr>
        <p:grpSpPr>
          <a:xfrm>
            <a:off x="342900" y="914400"/>
            <a:ext cx="8458200" cy="5390271"/>
            <a:chOff x="304800" y="934329"/>
            <a:chExt cx="8458200" cy="5390271"/>
          </a:xfrm>
        </p:grpSpPr>
        <p:sp>
          <p:nvSpPr>
            <p:cNvPr id="3" name="Rectangle 2"/>
            <p:cNvSpPr/>
            <p:nvPr/>
          </p:nvSpPr>
          <p:spPr>
            <a:xfrm>
              <a:off x="304800" y="4953000"/>
              <a:ext cx="8458200" cy="1371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C00000"/>
                  </a:solidFill>
                  <a:latin typeface="NikoshBAN" pitchFamily="2" charset="0"/>
                  <a:cs typeface="NikoshBAN" pitchFamily="2" charset="0"/>
                </a:rPr>
                <a:t>যৌথ মূলধনী ব্যবসায় বা কোম্পানী সংগঠনের বৈশিষ্ট্যগুলো বিশ্লেষণ করে এর সুবিধা ও অসুবিধাগুলো চিহ্নিত কর।</a:t>
              </a:r>
              <a:endParaRPr lang="en-US" dirty="0">
                <a:solidFill>
                  <a:srgbClr val="C00000"/>
                </a:solidFill>
                <a:latin typeface="NikoshBAN" pitchFamily="2" charset="0"/>
                <a:cs typeface="NikoshBAN" pitchFamily="2" charset="0"/>
              </a:endParaRPr>
            </a:p>
          </p:txBody>
        </p:sp>
        <p:pic>
          <p:nvPicPr>
            <p:cNvPr id="1026" name="Picture 2" descr="C:\Users\user account\Downloads\part-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34329"/>
              <a:ext cx="8458200" cy="40374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3930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1066800"/>
            <a:ext cx="1524000" cy="707886"/>
          </a:xfrm>
          <a:prstGeom prst="rect">
            <a:avLst/>
          </a:prstGeom>
          <a:noFill/>
        </p:spPr>
        <p:txBody>
          <a:bodyPr wrap="square" rtlCol="0">
            <a:spAutoFit/>
          </a:bodyPr>
          <a:lstStyle/>
          <a:p>
            <a:pPr algn="ctr"/>
            <a:r>
              <a:rPr lang="bn-IN" sz="4000" dirty="0">
                <a:latin typeface="NikoshBAN" pitchFamily="2" charset="0"/>
                <a:cs typeface="NikoshBAN" pitchFamily="2" charset="0"/>
              </a:rPr>
              <a:t>সমাধান</a:t>
            </a:r>
            <a:endParaRPr lang="en-US" sz="2400" dirty="0">
              <a:latin typeface="NikoshBAN" pitchFamily="2" charset="0"/>
              <a:cs typeface="NikoshBAN"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59650811"/>
              </p:ext>
            </p:extLst>
          </p:nvPr>
        </p:nvGraphicFramePr>
        <p:xfrm>
          <a:off x="459441" y="1981200"/>
          <a:ext cx="8225118" cy="4191000"/>
        </p:xfrm>
        <a:graphic>
          <a:graphicData uri="http://schemas.openxmlformats.org/drawingml/2006/table">
            <a:tbl>
              <a:tblPr firstRow="1" bandRow="1">
                <a:tableStyleId>{5C22544A-7EE6-4342-B048-85BDC9FD1C3A}</a:tableStyleId>
              </a:tblPr>
              <a:tblGrid>
                <a:gridCol w="605118">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537882">
                  <a:extLst>
                    <a:ext uri="{9D8B030D-6E8A-4147-A177-3AD203B41FA5}">
                      <a16:colId xmlns:a16="http://schemas.microsoft.com/office/drawing/2014/main" val="20002"/>
                    </a:ext>
                  </a:extLst>
                </a:gridCol>
                <a:gridCol w="3653118">
                  <a:extLst>
                    <a:ext uri="{9D8B030D-6E8A-4147-A177-3AD203B41FA5}">
                      <a16:colId xmlns:a16="http://schemas.microsoft.com/office/drawing/2014/main" val="20003"/>
                    </a:ext>
                  </a:extLst>
                </a:gridCol>
              </a:tblGrid>
              <a:tr h="370840">
                <a:tc gridSpan="2">
                  <a:txBody>
                    <a:bodyPr/>
                    <a:lstStyle/>
                    <a:p>
                      <a:pPr algn="ctr"/>
                      <a:r>
                        <a:rPr lang="bn-IN" sz="3200" dirty="0">
                          <a:latin typeface="NikoshBAN" pitchFamily="2" charset="0"/>
                          <a:cs typeface="NikoshBAN" pitchFamily="2" charset="0"/>
                        </a:rPr>
                        <a:t>কোম্পানী</a:t>
                      </a:r>
                      <a:r>
                        <a:rPr lang="bn-IN" sz="3200" baseline="0" dirty="0">
                          <a:latin typeface="NikoshBAN" pitchFamily="2" charset="0"/>
                          <a:cs typeface="NikoshBAN" pitchFamily="2" charset="0"/>
                        </a:rPr>
                        <a:t> সংগঠনের সুবিধা</a:t>
                      </a:r>
                      <a:endParaRPr lang="en-US" sz="3200" dirty="0">
                        <a:latin typeface="NikoshBAN" pitchFamily="2" charset="0"/>
                        <a:cs typeface="NikoshBAN" pitchFamily="2" charset="0"/>
                      </a:endParaRPr>
                    </a:p>
                  </a:txBody>
                  <a:tcPr>
                    <a:blipFill>
                      <a:blip r:embed="rId2"/>
                      <a:tile tx="0" ty="0" sx="100000" sy="100000" flip="none" algn="tl"/>
                    </a:blip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3200" dirty="0">
                          <a:latin typeface="NikoshBAN" pitchFamily="2" charset="0"/>
                          <a:cs typeface="NikoshBAN" pitchFamily="2" charset="0"/>
                        </a:rPr>
                        <a:t>কোম্পানী</a:t>
                      </a:r>
                      <a:r>
                        <a:rPr lang="bn-IN" sz="3200" baseline="0" dirty="0">
                          <a:latin typeface="NikoshBAN" pitchFamily="2" charset="0"/>
                          <a:cs typeface="NikoshBAN" pitchFamily="2" charset="0"/>
                        </a:rPr>
                        <a:t> সংগঠনের  অসুবিধা</a:t>
                      </a:r>
                      <a:endParaRPr lang="en-US" sz="3200" dirty="0">
                        <a:latin typeface="NikoshBAN" pitchFamily="2" charset="0"/>
                        <a:cs typeface="NikoshBAN" pitchFamily="2" charset="0"/>
                      </a:endParaRPr>
                    </a:p>
                  </a:txBody>
                  <a:tcPr>
                    <a:blipFill>
                      <a:blip r:embed="rId3"/>
                      <a:tile tx="0" ty="0" sx="100000" sy="100000" flip="none" algn="tl"/>
                    </a:blip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bn-IN" sz="3200" dirty="0">
                          <a:latin typeface="NikoshBAN" pitchFamily="2" charset="0"/>
                          <a:cs typeface="NikoshBAN" pitchFamily="2" charset="0"/>
                        </a:rPr>
                        <a:t>১.</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অধিক</a:t>
                      </a:r>
                      <a:r>
                        <a:rPr lang="bn-IN" sz="3200" baseline="0" dirty="0">
                          <a:latin typeface="NikoshBAN" pitchFamily="2" charset="0"/>
                          <a:cs typeface="NikoshBAN" pitchFamily="2" charset="0"/>
                        </a:rPr>
                        <a:t> মূলধন</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১.</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জটিল গঠন</a:t>
                      </a:r>
                      <a:r>
                        <a:rPr lang="bn-IN" sz="3200" baseline="0" dirty="0">
                          <a:latin typeface="NikoshBAN" pitchFamily="2" charset="0"/>
                          <a:cs typeface="NikoshBAN" pitchFamily="2" charset="0"/>
                        </a:rPr>
                        <a:t> প্রণালী</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1"/>
                  </a:ext>
                </a:extLst>
              </a:tr>
              <a:tr h="370840">
                <a:tc>
                  <a:txBody>
                    <a:bodyPr/>
                    <a:lstStyle/>
                    <a:p>
                      <a:pPr algn="ctr"/>
                      <a:r>
                        <a:rPr lang="bn-IN" sz="3200" dirty="0">
                          <a:latin typeface="NikoshBAN" pitchFamily="2" charset="0"/>
                          <a:cs typeface="NikoshBAN" pitchFamily="2" charset="0"/>
                        </a:rPr>
                        <a:t>২.</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চিরন্তন অস্তিত্ব</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২.</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শেয়ার মালিকদের উপেক্ষা</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2"/>
                  </a:ext>
                </a:extLst>
              </a:tr>
              <a:tr h="370840">
                <a:tc>
                  <a:txBody>
                    <a:bodyPr/>
                    <a:lstStyle/>
                    <a:p>
                      <a:pPr algn="ctr"/>
                      <a:r>
                        <a:rPr lang="bn-IN" sz="3200" dirty="0">
                          <a:latin typeface="NikoshBAN" pitchFamily="2" charset="0"/>
                          <a:cs typeface="NikoshBAN" pitchFamily="2" charset="0"/>
                        </a:rPr>
                        <a:t>৩.</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সীমিত দায়</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৩.</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স্বজনপ্রীতি</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3"/>
                  </a:ext>
                </a:extLst>
              </a:tr>
              <a:tr h="370840">
                <a:tc>
                  <a:txBody>
                    <a:bodyPr/>
                    <a:lstStyle/>
                    <a:p>
                      <a:pPr algn="ctr"/>
                      <a:r>
                        <a:rPr lang="bn-IN" sz="3200" dirty="0">
                          <a:latin typeface="NikoshBAN" pitchFamily="2" charset="0"/>
                          <a:cs typeface="NikoshBAN" pitchFamily="2" charset="0"/>
                        </a:rPr>
                        <a:t>৪.</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শেয়ার হস্তান্তর</a:t>
                      </a:r>
                      <a:r>
                        <a:rPr lang="bn-IN" sz="3200" baseline="0" dirty="0">
                          <a:latin typeface="NikoshBAN" pitchFamily="2" charset="0"/>
                          <a:cs typeface="NikoshBAN" pitchFamily="2" charset="0"/>
                        </a:rPr>
                        <a:t> যোগ্যতা</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৪.</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আইনের কড়াকড়ি</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4"/>
                  </a:ext>
                </a:extLst>
              </a:tr>
              <a:tr h="370840">
                <a:tc>
                  <a:txBody>
                    <a:bodyPr/>
                    <a:lstStyle/>
                    <a:p>
                      <a:pPr algn="ctr"/>
                      <a:r>
                        <a:rPr lang="bn-IN" sz="3200" dirty="0">
                          <a:latin typeface="NikoshBAN" pitchFamily="2" charset="0"/>
                          <a:cs typeface="NikoshBAN" pitchFamily="2" charset="0"/>
                        </a:rPr>
                        <a:t>৫.</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সুদক্ষ</a:t>
                      </a:r>
                      <a:r>
                        <a:rPr lang="bn-IN" sz="3200" baseline="0" dirty="0">
                          <a:latin typeface="NikoshBAN" pitchFamily="2" charset="0"/>
                          <a:cs typeface="NikoshBAN" pitchFamily="2" charset="0"/>
                        </a:rPr>
                        <a:t> পরিচালনা</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৫.</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পরিচালনা ব্যয়ের</a:t>
                      </a:r>
                      <a:r>
                        <a:rPr lang="bn-IN" sz="3200" baseline="0" dirty="0">
                          <a:latin typeface="NikoshBAN" pitchFamily="2" charset="0"/>
                          <a:cs typeface="NikoshBAN" pitchFamily="2" charset="0"/>
                        </a:rPr>
                        <a:t> আধিক্য</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5"/>
                  </a:ext>
                </a:extLst>
              </a:tr>
              <a:tr h="716280">
                <a:tc>
                  <a:txBody>
                    <a:bodyPr/>
                    <a:lstStyle/>
                    <a:p>
                      <a:pPr algn="ctr"/>
                      <a:r>
                        <a:rPr lang="bn-IN" sz="3200" dirty="0">
                          <a:latin typeface="NikoshBAN" pitchFamily="2" charset="0"/>
                          <a:cs typeface="NikoshBAN" pitchFamily="2" charset="0"/>
                        </a:rPr>
                        <a:t>৬.</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pPr algn="l"/>
                      <a:r>
                        <a:rPr lang="bn-IN" sz="3200" dirty="0">
                          <a:latin typeface="NikoshBAN" pitchFamily="2" charset="0"/>
                          <a:cs typeface="NikoshBAN" pitchFamily="2" charset="0"/>
                        </a:rPr>
                        <a:t>বৃহদায়তন</a:t>
                      </a:r>
                      <a:r>
                        <a:rPr lang="bn-IN" sz="3200" baseline="0" dirty="0">
                          <a:latin typeface="NikoshBAN" pitchFamily="2" charset="0"/>
                          <a:cs typeface="NikoshBAN" pitchFamily="2" charset="0"/>
                        </a:rPr>
                        <a:t> কারবার গঠন</a:t>
                      </a:r>
                      <a:endParaRPr lang="en-US" sz="3200" dirty="0">
                        <a:latin typeface="NikoshBAN" pitchFamily="2" charset="0"/>
                        <a:cs typeface="NikoshBAN" pitchFamily="2" charset="0"/>
                      </a:endParaRPr>
                    </a:p>
                  </a:txBody>
                  <a:tcPr>
                    <a:blipFill>
                      <a:blip r:embed="rId5"/>
                      <a:tile tx="0" ty="0" sx="100000" sy="100000" flip="none" algn="tl"/>
                    </a:blipFill>
                  </a:tcPr>
                </a:tc>
                <a:tc>
                  <a:txBody>
                    <a:bodyPr/>
                    <a:lstStyle/>
                    <a:p>
                      <a:pPr algn="ctr"/>
                      <a:r>
                        <a:rPr lang="bn-IN" sz="3200" dirty="0">
                          <a:latin typeface="NikoshBAN" pitchFamily="2" charset="0"/>
                          <a:cs typeface="NikoshBAN" pitchFamily="2" charset="0"/>
                        </a:rPr>
                        <a:t>৬.</a:t>
                      </a:r>
                      <a:endParaRPr lang="en-US" sz="3200" dirty="0">
                        <a:latin typeface="NikoshBAN" pitchFamily="2" charset="0"/>
                        <a:cs typeface="NikoshBAN" pitchFamily="2" charset="0"/>
                      </a:endParaRPr>
                    </a:p>
                  </a:txBody>
                  <a:tcPr>
                    <a:blipFill>
                      <a:blip r:embed="rId4"/>
                      <a:tile tx="0" ty="0" sx="100000" sy="100000" flip="none" algn="tl"/>
                    </a:blipFill>
                  </a:tcPr>
                </a:tc>
                <a:tc>
                  <a:txBody>
                    <a:bodyPr/>
                    <a:lstStyle/>
                    <a:p>
                      <a:r>
                        <a:rPr lang="bn-IN" sz="3200" dirty="0">
                          <a:latin typeface="NikoshBAN" pitchFamily="2" charset="0"/>
                          <a:cs typeface="NikoshBAN" pitchFamily="2" charset="0"/>
                        </a:rPr>
                        <a:t>গোপনীয়তা প্রকাশ</a:t>
                      </a:r>
                      <a:endParaRPr lang="en-US" sz="3200" dirty="0">
                        <a:latin typeface="NikoshBAN" pitchFamily="2" charset="0"/>
                        <a:cs typeface="NikoshBAN" pitchFamily="2" charset="0"/>
                      </a:endParaRPr>
                    </a:p>
                  </a:txBody>
                  <a:tcPr>
                    <a:blipFill>
                      <a:blip r:embed="rId6"/>
                      <a:tile tx="0" ty="0" sx="100000" sy="100000" flip="none" algn="tl"/>
                    </a:blip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3594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0249555"/>
              </p:ext>
            </p:extLst>
          </p:nvPr>
        </p:nvGraphicFramePr>
        <p:xfrm>
          <a:off x="533400" y="2057400"/>
          <a:ext cx="8077200" cy="3662615"/>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843023">
                <a:tc>
                  <a:txBody>
                    <a:bodyPr/>
                    <a:lstStyle/>
                    <a:p>
                      <a:pPr algn="ctr"/>
                      <a:r>
                        <a:rPr lang="bn-IN" sz="3200" dirty="0">
                          <a:solidFill>
                            <a:srgbClr val="C00000"/>
                          </a:solidFill>
                          <a:latin typeface="NikoshBAN" pitchFamily="2" charset="0"/>
                          <a:cs typeface="NikoshBAN" pitchFamily="2" charset="0"/>
                        </a:rPr>
                        <a:t>প্রশ্ন</a:t>
                      </a:r>
                      <a:endParaRPr lang="en-US" sz="3200" dirty="0">
                        <a:solidFill>
                          <a:srgbClr val="C00000"/>
                        </a:solidFill>
                        <a:latin typeface="NikoshBAN" pitchFamily="2" charset="0"/>
                        <a:cs typeface="NikoshBAN" pitchFamily="2" charset="0"/>
                      </a:endParaRPr>
                    </a:p>
                  </a:txBody>
                  <a:tcPr>
                    <a:solidFill>
                      <a:srgbClr val="00B0F0"/>
                    </a:solidFill>
                  </a:tcPr>
                </a:tc>
                <a:tc>
                  <a:txBody>
                    <a:bodyPr/>
                    <a:lstStyle/>
                    <a:p>
                      <a:pPr algn="ctr"/>
                      <a:r>
                        <a:rPr lang="bn-IN" sz="3200" dirty="0">
                          <a:solidFill>
                            <a:srgbClr val="C00000"/>
                          </a:solidFill>
                          <a:latin typeface="NikoshBAN" pitchFamily="2" charset="0"/>
                          <a:cs typeface="NikoshBAN" pitchFamily="2" charset="0"/>
                        </a:rPr>
                        <a:t>উত্তর</a:t>
                      </a:r>
                      <a:endParaRPr lang="en-US" sz="3200" dirty="0">
                        <a:solidFill>
                          <a:srgbClr val="C00000"/>
                        </a:solidFill>
                        <a:latin typeface="NikoshBAN" pitchFamily="2" charset="0"/>
                        <a:cs typeface="NikoshBAN" pitchFamily="2" charset="0"/>
                      </a:endParaRPr>
                    </a:p>
                  </a:txBody>
                  <a:tcPr>
                    <a:solidFill>
                      <a:srgbClr val="00B0F0"/>
                    </a:solidFill>
                  </a:tcPr>
                </a:tc>
                <a:extLst>
                  <a:ext uri="{0D108BD9-81ED-4DB2-BD59-A6C34878D82A}">
                    <a16:rowId xmlns:a16="http://schemas.microsoft.com/office/drawing/2014/main" val="10000"/>
                  </a:ext>
                </a:extLst>
              </a:tr>
              <a:tr h="665544">
                <a:tc>
                  <a:txBody>
                    <a:bodyPr/>
                    <a:lstStyle/>
                    <a:p>
                      <a:r>
                        <a:rPr lang="bn-IN" sz="2400" dirty="0">
                          <a:latin typeface="NikoshBAN" pitchFamily="2" charset="0"/>
                          <a:cs typeface="NikoshBAN" pitchFamily="2" charset="0"/>
                        </a:rPr>
                        <a:t>১।</a:t>
                      </a:r>
                      <a:r>
                        <a:rPr lang="bn-IN" sz="2400" baseline="0" dirty="0">
                          <a:latin typeface="NikoshBAN" pitchFamily="2" charset="0"/>
                          <a:cs typeface="NikoshBAN" pitchFamily="2" charset="0"/>
                        </a:rPr>
                        <a:t> যৌথ মূলধনী ব্যবসায় কত সালের আইন দ্বারা পরিচালিত ?</a:t>
                      </a:r>
                      <a:endParaRPr lang="en-US" sz="2400" dirty="0">
                        <a:latin typeface="NikoshBAN" pitchFamily="2" charset="0"/>
                        <a:cs typeface="NikoshBAN" pitchFamily="2" charset="0"/>
                      </a:endParaRPr>
                    </a:p>
                  </a:txBody>
                  <a:tcPr>
                    <a:solidFill>
                      <a:srgbClr val="008000"/>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1"/>
                  </a:ext>
                </a:extLst>
              </a:tr>
              <a:tr h="665544">
                <a:tc>
                  <a:txBody>
                    <a:bodyPr/>
                    <a:lstStyle/>
                    <a:p>
                      <a:r>
                        <a:rPr lang="bn-IN" sz="2400" dirty="0">
                          <a:latin typeface="NikoshBAN" pitchFamily="2" charset="0"/>
                          <a:cs typeface="NikoshBAN" pitchFamily="2" charset="0"/>
                        </a:rPr>
                        <a:t>২।</a:t>
                      </a:r>
                      <a:r>
                        <a:rPr lang="bn-IN" sz="2400" baseline="0" dirty="0">
                          <a:latin typeface="NikoshBAN" pitchFamily="2" charset="0"/>
                          <a:cs typeface="NikoshBAN" pitchFamily="2" charset="0"/>
                        </a:rPr>
                        <a:t> যৌথ মূলধনী ব্যবসায়ের সদস্যদের দায় অসীম না সীমিত ?</a:t>
                      </a:r>
                      <a:endParaRPr lang="en-US" sz="2400" dirty="0">
                        <a:latin typeface="NikoshBAN" pitchFamily="2" charset="0"/>
                        <a:cs typeface="NikoshBAN" pitchFamily="2" charset="0"/>
                      </a:endParaRPr>
                    </a:p>
                  </a:txBody>
                  <a:tcPr>
                    <a:solidFill>
                      <a:schemeClr val="accent4">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2"/>
                  </a:ext>
                </a:extLst>
              </a:tr>
              <a:tr h="665544">
                <a:tc>
                  <a:txBody>
                    <a:bodyPr/>
                    <a:lstStyle/>
                    <a:p>
                      <a:r>
                        <a:rPr lang="bn-IN" sz="2400" dirty="0">
                          <a:latin typeface="NikoshBAN" pitchFamily="2" charset="0"/>
                          <a:cs typeface="NikoshBAN" pitchFamily="2" charset="0"/>
                        </a:rPr>
                        <a:t>৩। প্রাইভেট লিমিটেড কোম্পানীর ক্ষেত্রে</a:t>
                      </a:r>
                      <a:r>
                        <a:rPr lang="bn-IN" sz="2400" baseline="0" dirty="0">
                          <a:latin typeface="NikoshBAN" pitchFamily="2" charset="0"/>
                          <a:cs typeface="NikoshBAN" pitchFamily="2" charset="0"/>
                        </a:rPr>
                        <a:t> সর্বনিম্ন সদস্য সংখ্যা কত ?</a:t>
                      </a:r>
                      <a:endParaRPr lang="en-US" sz="2400" dirty="0">
                        <a:latin typeface="NikoshBAN" pitchFamily="2" charset="0"/>
                        <a:cs typeface="NikoshBAN" pitchFamily="2" charset="0"/>
                      </a:endParaRPr>
                    </a:p>
                  </a:txBody>
                  <a:tcPr>
                    <a:solidFill>
                      <a:schemeClr val="bg2">
                        <a:lumMod val="5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3"/>
                  </a:ext>
                </a:extLst>
              </a:tr>
              <a:tr h="665544">
                <a:tc>
                  <a:txBody>
                    <a:bodyPr/>
                    <a:lstStyle/>
                    <a:p>
                      <a:r>
                        <a:rPr lang="bn-IN" sz="2400" dirty="0">
                          <a:latin typeface="NikoshBAN" pitchFamily="2" charset="0"/>
                          <a:cs typeface="NikoshBAN" pitchFamily="2" charset="0"/>
                        </a:rPr>
                        <a:t>৪।</a:t>
                      </a:r>
                      <a:r>
                        <a:rPr lang="bn-IN" sz="2400" baseline="0" dirty="0">
                          <a:latin typeface="NikoshBAN" pitchFamily="2" charset="0"/>
                          <a:cs typeface="NikoshBAN" pitchFamily="2" charset="0"/>
                        </a:rPr>
                        <a:t> যৌথ মূলধনী ব্যবসায়ের মূলধনের প্রতিটি অংশকে কী বলে ?</a:t>
                      </a:r>
                      <a:endParaRPr lang="en-US" sz="2400" dirty="0">
                        <a:latin typeface="NikoshBAN" pitchFamily="2" charset="0"/>
                        <a:cs typeface="NikoshBAN" pitchFamily="2" charset="0"/>
                      </a:endParaRPr>
                    </a:p>
                  </a:txBody>
                  <a:tcPr>
                    <a:solidFill>
                      <a:schemeClr val="accent2">
                        <a:lumMod val="60000"/>
                        <a:lumOff val="40000"/>
                      </a:schemeClr>
                    </a:solidFill>
                  </a:tcPr>
                </a:tc>
                <a:tc>
                  <a:txBody>
                    <a:bodyPr/>
                    <a:lstStyle/>
                    <a:p>
                      <a:endParaRPr lang="en-US" sz="2400" dirty="0">
                        <a:latin typeface="NikoshBAN" pitchFamily="2" charset="0"/>
                        <a:cs typeface="NikoshBAN" pitchFamily="2" charset="0"/>
                      </a:endParaRPr>
                    </a:p>
                  </a:txBody>
                  <a:tcPr>
                    <a:no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404D1B31-9EE0-4B2B-A278-3EF0B086F621}"/>
              </a:ext>
            </a:extLst>
          </p:cNvPr>
          <p:cNvSpPr/>
          <p:nvPr/>
        </p:nvSpPr>
        <p:spPr>
          <a:xfrm>
            <a:off x="6858000" y="2909635"/>
            <a:ext cx="17526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atin typeface="NikoshBAN" pitchFamily="2" charset="0"/>
                <a:cs typeface="NikoshBAN" pitchFamily="2" charset="0"/>
              </a:rPr>
              <a:t>১। ১৯৯৪</a:t>
            </a:r>
            <a:endParaRPr lang="en-US" sz="3200" dirty="0">
              <a:latin typeface="NikoshBAN" pitchFamily="2" charset="0"/>
              <a:cs typeface="NikoshBAN" pitchFamily="2" charset="0"/>
            </a:endParaRPr>
          </a:p>
        </p:txBody>
      </p:sp>
      <p:sp>
        <p:nvSpPr>
          <p:cNvPr id="5" name="Rectangle 4">
            <a:extLst>
              <a:ext uri="{FF2B5EF4-FFF2-40B4-BE49-F238E27FC236}">
                <a16:creationId xmlns:a16="http://schemas.microsoft.com/office/drawing/2014/main" id="{8A88EFB1-36B8-4C77-B9B1-6BAE65C921A0}"/>
              </a:ext>
            </a:extLst>
          </p:cNvPr>
          <p:cNvSpPr/>
          <p:nvPr/>
        </p:nvSpPr>
        <p:spPr>
          <a:xfrm>
            <a:off x="6858000" y="3543300"/>
            <a:ext cx="17526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atin typeface="NikoshBAN" pitchFamily="2" charset="0"/>
                <a:cs typeface="NikoshBAN" pitchFamily="2" charset="0"/>
              </a:rPr>
              <a:t>২। সীমিত।</a:t>
            </a:r>
            <a:endParaRPr lang="en-US" sz="3200" dirty="0">
              <a:latin typeface="NikoshBAN" pitchFamily="2" charset="0"/>
              <a:cs typeface="NikoshBAN" pitchFamily="2" charset="0"/>
            </a:endParaRPr>
          </a:p>
        </p:txBody>
      </p:sp>
      <p:sp>
        <p:nvSpPr>
          <p:cNvPr id="6" name="Rectangle 5">
            <a:extLst>
              <a:ext uri="{FF2B5EF4-FFF2-40B4-BE49-F238E27FC236}">
                <a16:creationId xmlns:a16="http://schemas.microsoft.com/office/drawing/2014/main" id="{4296FD39-E660-47D2-9D86-907CC595DEDD}"/>
              </a:ext>
            </a:extLst>
          </p:cNvPr>
          <p:cNvSpPr/>
          <p:nvPr/>
        </p:nvSpPr>
        <p:spPr>
          <a:xfrm>
            <a:off x="6858000" y="4324350"/>
            <a:ext cx="1752600" cy="7620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latin typeface="NikoshBAN" pitchFamily="2" charset="0"/>
                <a:cs typeface="NikoshBAN" pitchFamily="2" charset="0"/>
              </a:rPr>
              <a:t>৩। ২ জন।</a:t>
            </a:r>
            <a:endParaRPr lang="en-US" sz="2800"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4E607D72-669C-44B7-8C06-56575BBE8F9D}"/>
              </a:ext>
            </a:extLst>
          </p:cNvPr>
          <p:cNvSpPr/>
          <p:nvPr/>
        </p:nvSpPr>
        <p:spPr>
          <a:xfrm>
            <a:off x="6858001" y="5086350"/>
            <a:ext cx="1752600" cy="633665"/>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a:latin typeface="NikoshBAN" pitchFamily="2" charset="0"/>
                <a:cs typeface="NikoshBAN" pitchFamily="2" charset="0"/>
              </a:rPr>
              <a:t>৪। শেয়ার।</a:t>
            </a:r>
          </a:p>
        </p:txBody>
      </p:sp>
      <p:sp>
        <p:nvSpPr>
          <p:cNvPr id="10" name="Cloud Callout 1">
            <a:extLst>
              <a:ext uri="{FF2B5EF4-FFF2-40B4-BE49-F238E27FC236}">
                <a16:creationId xmlns:a16="http://schemas.microsoft.com/office/drawing/2014/main" id="{4EB1BB6C-FA16-4E2E-B6D6-B69BD59166C3}"/>
              </a:ext>
            </a:extLst>
          </p:cNvPr>
          <p:cNvSpPr/>
          <p:nvPr/>
        </p:nvSpPr>
        <p:spPr>
          <a:xfrm rot="20048407">
            <a:off x="572365" y="562799"/>
            <a:ext cx="3505200" cy="983396"/>
          </a:xfrm>
          <a:prstGeom prst="cloudCallout">
            <a:avLst>
              <a:gd name="adj1" fmla="val 10658"/>
              <a:gd name="adj2" fmla="val 128195"/>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C00000"/>
                </a:solidFill>
                <a:latin typeface="NikoshBAN" pitchFamily="2" charset="0"/>
                <a:cs typeface="NikoshBAN" pitchFamily="2" charset="0"/>
              </a:rPr>
              <a:t>মূল্যায়ন</a:t>
            </a:r>
            <a:endParaRPr lang="en-US" dirty="0">
              <a:solidFill>
                <a:srgbClr val="C00000"/>
              </a:solidFill>
            </a:endParaRPr>
          </a:p>
        </p:txBody>
      </p:sp>
    </p:spTree>
    <p:extLst>
      <p:ext uri="{BB962C8B-B14F-4D97-AF65-F5344CB8AC3E}">
        <p14:creationId xmlns:p14="http://schemas.microsoft.com/office/powerpoint/2010/main" val="79787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50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360"/>
                                          </p:val>
                                        </p:tav>
                                        <p:tav tm="100000">
                                          <p:val>
                                            <p:fltVal val="0"/>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50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box(in)">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5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50"/>
                                        <p:tgtEl>
                                          <p:spTgt spid="8"/>
                                        </p:tgtEl>
                                      </p:cBhvr>
                                    </p:animEffect>
                                    <p:anim calcmode="lin" valueType="num">
                                      <p:cBhvr>
                                        <p:cTn id="57" dur="600" fill="hold"/>
                                        <p:tgtEl>
                                          <p:spTgt spid="8"/>
                                        </p:tgtEl>
                                        <p:attrNameLst>
                                          <p:attrName>ppt_x</p:attrName>
                                        </p:attrNameLst>
                                      </p:cBhvr>
                                      <p:tavLst>
                                        <p:tav tm="0">
                                          <p:val>
                                            <p:strVal val="#ppt_x"/>
                                          </p:val>
                                        </p:tav>
                                        <p:tav tm="100000">
                                          <p:val>
                                            <p:strVal val="#ppt_x"/>
                                          </p:val>
                                        </p:tav>
                                      </p:tavLst>
                                    </p:anim>
                                    <p:anim calcmode="lin" valueType="num">
                                      <p:cBhvr>
                                        <p:cTn id="58" dur="600" fill="hold"/>
                                        <p:tgtEl>
                                          <p:spTgt spid="8"/>
                                        </p:tgtEl>
                                        <p:attrNameLst>
                                          <p:attrName>ppt_y</p:attrName>
                                        </p:attrNameLst>
                                      </p:cBhvr>
                                      <p:tavLst>
                                        <p:tav tm="0">
                                          <p:val>
                                            <p:strVal val="#ppt_y+0.31"/>
                                          </p:val>
                                        </p:tav>
                                        <p:tav tm="100000">
                                          <p:val>
                                            <p:strVal val="#ppt_y+0.31"/>
                                          </p:val>
                                        </p:tav>
                                      </p:tavLst>
                                    </p:anim>
                                    <p:anim calcmode="lin" valueType="num">
                                      <p:cBhvr>
                                        <p:cTn id="59" dur="900" decel="50000" fill="hold">
                                          <p:stCondLst>
                                            <p:cond delay="6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900" decel="50000" fill="hold">
                                          <p:stCondLst>
                                            <p:cond delay="6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457200" y="4572000"/>
            <a:ext cx="8382000" cy="17526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4876800"/>
            <a:ext cx="7772400" cy="1200329"/>
          </a:xfrm>
          <a:prstGeom prst="rect">
            <a:avLst/>
          </a:prstGeom>
          <a:noFill/>
        </p:spPr>
        <p:txBody>
          <a:bodyPr wrap="square" rtlCol="0">
            <a:spAutoFit/>
          </a:bodyPr>
          <a:lstStyle/>
          <a:p>
            <a:pPr algn="ctr"/>
            <a:r>
              <a:rPr lang="bn-IN" sz="3600" dirty="0">
                <a:solidFill>
                  <a:schemeClr val="bg1"/>
                </a:solidFill>
                <a:latin typeface="NikoshBAN" pitchFamily="2" charset="0"/>
                <a:cs typeface="NikoshBAN" pitchFamily="2" charset="0"/>
              </a:rPr>
              <a:t>যৌথ মূলধনী ব্যবসায়ে অন্যান্য ব্যবসায় হতে কী কী সুবিধা বিদ্যমান ? বর্ণনা কর।</a:t>
            </a:r>
            <a:endParaRPr lang="en-US" sz="2400" dirty="0">
              <a:solidFill>
                <a:schemeClr val="bg1"/>
              </a:solidFill>
              <a:latin typeface="NikoshBAN" pitchFamily="2" charset="0"/>
              <a:cs typeface="NikoshBAN" pitchFamily="2" charset="0"/>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78" r="49" b="58023"/>
          <a:stretch/>
        </p:blipFill>
        <p:spPr>
          <a:xfrm>
            <a:off x="2097740" y="762000"/>
            <a:ext cx="4921623" cy="61018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7" name="TextBox 6"/>
          <p:cNvSpPr txBox="1"/>
          <p:nvPr/>
        </p:nvSpPr>
        <p:spPr>
          <a:xfrm>
            <a:off x="2487701" y="99197"/>
            <a:ext cx="4208930" cy="1120003"/>
          </a:xfrm>
          <a:prstGeom prst="rect">
            <a:avLst/>
          </a:prstGeom>
          <a:noFill/>
          <a:ln>
            <a:noFill/>
          </a:ln>
          <a:effectLst/>
        </p:spPr>
        <p:txBody>
          <a:bodyPr wrap="square" rtlCol="0">
            <a:prstTxWarp prst="textDoubleWave1">
              <a:avLst>
                <a:gd name="adj1" fmla="val 12500"/>
                <a:gd name="adj2" fmla="val 4192"/>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BD" sz="6000" b="1" u="sng" dirty="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BD" sz="6000" b="1" u="sng" dirty="0">
                <a:ln>
                  <a:solidFill>
                    <a:srgbClr val="000099"/>
                  </a:solidFill>
                </a:ln>
                <a:solidFill>
                  <a:srgbClr val="00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BD" sz="6000" b="1" u="sng" dirty="0">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BD" sz="6000" b="1" u="sng" dirty="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BD" sz="6000" b="1" u="sng"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endParaRPr lang="en-US" sz="6000" b="1" u="sng"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147" name="Picture 3" descr="C:\Users\user account\Downloads\House\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17316"/>
            <a:ext cx="8382000" cy="305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6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0" dur="1000" fill="hold"/>
                                        <p:tgtEl>
                                          <p:spTgt spid="61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80">
                                          <p:stCondLst>
                                            <p:cond delay="0"/>
                                          </p:stCondLst>
                                        </p:cTn>
                                        <p:tgtEl>
                                          <p:spTgt spid="4">
                                            <p:txEl>
                                              <p:pRg st="0" end="0"/>
                                            </p:txEl>
                                          </p:spTgt>
                                        </p:tgtEl>
                                      </p:cBhvr>
                                    </p:animEffect>
                                    <p:anim calcmode="lin" valueType="num">
                                      <p:cBhvr>
                                        <p:cTn id="3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xEl>
                                              <p:pRg st="0" end="0"/>
                                            </p:txEl>
                                          </p:spTgt>
                                        </p:tgtEl>
                                      </p:cBhvr>
                                      <p:to x="100000" y="60000"/>
                                    </p:animScale>
                                    <p:animScale>
                                      <p:cBhvr>
                                        <p:cTn id="44" dur="166" decel="50000">
                                          <p:stCondLst>
                                            <p:cond delay="676"/>
                                          </p:stCondLst>
                                        </p:cTn>
                                        <p:tgtEl>
                                          <p:spTgt spid="4">
                                            <p:txEl>
                                              <p:pRg st="0" end="0"/>
                                            </p:txEl>
                                          </p:spTgt>
                                        </p:tgtEl>
                                      </p:cBhvr>
                                      <p:to x="100000" y="100000"/>
                                    </p:animScale>
                                    <p:animScale>
                                      <p:cBhvr>
                                        <p:cTn id="45" dur="26">
                                          <p:stCondLst>
                                            <p:cond delay="1312"/>
                                          </p:stCondLst>
                                        </p:cTn>
                                        <p:tgtEl>
                                          <p:spTgt spid="4">
                                            <p:txEl>
                                              <p:pRg st="0" end="0"/>
                                            </p:txEl>
                                          </p:spTgt>
                                        </p:tgtEl>
                                      </p:cBhvr>
                                      <p:to x="100000" y="80000"/>
                                    </p:animScale>
                                    <p:animScale>
                                      <p:cBhvr>
                                        <p:cTn id="46" dur="166" decel="50000">
                                          <p:stCondLst>
                                            <p:cond delay="1338"/>
                                          </p:stCondLst>
                                        </p:cTn>
                                        <p:tgtEl>
                                          <p:spTgt spid="4">
                                            <p:txEl>
                                              <p:pRg st="0" end="0"/>
                                            </p:txEl>
                                          </p:spTgt>
                                        </p:tgtEl>
                                      </p:cBhvr>
                                      <p:to x="100000" y="100000"/>
                                    </p:animScale>
                                    <p:animScale>
                                      <p:cBhvr>
                                        <p:cTn id="47" dur="26">
                                          <p:stCondLst>
                                            <p:cond delay="1642"/>
                                          </p:stCondLst>
                                        </p:cTn>
                                        <p:tgtEl>
                                          <p:spTgt spid="4">
                                            <p:txEl>
                                              <p:pRg st="0" end="0"/>
                                            </p:txEl>
                                          </p:spTgt>
                                        </p:tgtEl>
                                      </p:cBhvr>
                                      <p:to x="100000" y="90000"/>
                                    </p:animScale>
                                    <p:animScale>
                                      <p:cBhvr>
                                        <p:cTn id="48" dur="166" decel="50000">
                                          <p:stCondLst>
                                            <p:cond delay="1668"/>
                                          </p:stCondLst>
                                        </p:cTn>
                                        <p:tgtEl>
                                          <p:spTgt spid="4">
                                            <p:txEl>
                                              <p:pRg st="0" end="0"/>
                                            </p:txEl>
                                          </p:spTgt>
                                        </p:tgtEl>
                                      </p:cBhvr>
                                      <p:to x="100000" y="100000"/>
                                    </p:animScale>
                                    <p:animScale>
                                      <p:cBhvr>
                                        <p:cTn id="49" dur="26">
                                          <p:stCondLst>
                                            <p:cond delay="1808"/>
                                          </p:stCondLst>
                                        </p:cTn>
                                        <p:tgtEl>
                                          <p:spTgt spid="4">
                                            <p:txEl>
                                              <p:pRg st="0" end="0"/>
                                            </p:txEl>
                                          </p:spTgt>
                                        </p:tgtEl>
                                      </p:cBhvr>
                                      <p:to x="100000" y="95000"/>
                                    </p:animScale>
                                    <p:animScale>
                                      <p:cBhvr>
                                        <p:cTn id="5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 account\Downloads\j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749"/>
            <a:ext cx="8382000" cy="62865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1046" y="422260"/>
            <a:ext cx="1257300" cy="1348804"/>
          </a:xfrm>
          <a:prstGeom prst="roundRect">
            <a:avLst>
              <a:gd name="adj" fmla="val 50000"/>
            </a:avLst>
          </a:prstGeom>
          <a:solidFill>
            <a:srgbClr val="CC00CC"/>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115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ধ</a:t>
            </a:r>
            <a:r>
              <a:rPr lang="en-US" sz="115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a:t>
            </a:r>
          </a:p>
        </p:txBody>
      </p:sp>
      <p:sp>
        <p:nvSpPr>
          <p:cNvPr id="12" name="Rounded Rectangle 11"/>
          <p:cNvSpPr/>
          <p:nvPr/>
        </p:nvSpPr>
        <p:spPr>
          <a:xfrm>
            <a:off x="7386710" y="427242"/>
            <a:ext cx="1333500" cy="1348804"/>
          </a:xfrm>
          <a:prstGeom prst="roundRect">
            <a:avLst>
              <a:gd name="adj" fmla="val 50000"/>
            </a:avLst>
          </a:prstGeom>
          <a:solidFill>
            <a:srgbClr val="0070C0"/>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115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rPr>
              <a:t>ন্য</a:t>
            </a:r>
            <a:endParaRPr lang="en-US" sz="115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Rounded Rectangle 12"/>
          <p:cNvSpPr/>
          <p:nvPr/>
        </p:nvSpPr>
        <p:spPr>
          <a:xfrm>
            <a:off x="417342" y="5132070"/>
            <a:ext cx="1346608" cy="1371600"/>
          </a:xfrm>
          <a:prstGeom prst="roundRect">
            <a:avLst>
              <a:gd name="adj" fmla="val 50000"/>
            </a:avLst>
          </a:prstGeom>
          <a:solidFill>
            <a:srgbClr val="00CC00"/>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115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rPr>
              <a:t>বা</a:t>
            </a:r>
            <a:endParaRPr lang="en-US" sz="115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Rounded Rectangle 13"/>
          <p:cNvSpPr/>
          <p:nvPr/>
        </p:nvSpPr>
        <p:spPr>
          <a:xfrm>
            <a:off x="7350156" y="5135651"/>
            <a:ext cx="1346608" cy="1371600"/>
          </a:xfrm>
          <a:prstGeom prst="roundRect">
            <a:avLst>
              <a:gd name="adj" fmla="val 50000"/>
            </a:avLst>
          </a:prstGeom>
          <a:solidFill>
            <a:srgbClr val="00B0F0"/>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115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rPr>
              <a:t>দ</a:t>
            </a:r>
            <a:endParaRPr lang="en-US" sz="115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TextBox 41"/>
          <p:cNvSpPr txBox="1"/>
          <p:nvPr/>
        </p:nvSpPr>
        <p:spPr>
          <a:xfrm>
            <a:off x="2743200" y="1733550"/>
            <a:ext cx="3657600" cy="1446550"/>
          </a:xfrm>
          <a:prstGeom prst="rect">
            <a:avLst/>
          </a:prstGeom>
          <a:no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88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a:t>
            </a:r>
            <a:r>
              <a:rPr lang="bn-BD" sz="88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ক</a:t>
            </a:r>
            <a:r>
              <a:rPr lang="bn-BD" sz="8800" b="1" dirty="0">
                <a:ln w="11430"/>
                <a:solidFill>
                  <a:srgbClr val="FF3399"/>
                </a:solidFill>
                <a:effectLst>
                  <a:outerShdw blurRad="50800" dist="39000" dir="5460000" algn="tl">
                    <a:srgbClr val="000000">
                      <a:alpha val="38000"/>
                    </a:srgbClr>
                  </a:outerShdw>
                </a:effectLst>
                <a:latin typeface="NikoshBAN" pitchFamily="2" charset="0"/>
                <a:cs typeface="NikoshBAN" pitchFamily="2" charset="0"/>
              </a:rPr>
              <a:t>ল</a:t>
            </a:r>
            <a:r>
              <a:rPr lang="bn-BD" sz="88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rPr>
              <a:t>কে</a:t>
            </a:r>
            <a:endParaRPr lang="en-US" sz="88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40662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set>
                                      <p:cBhvr>
                                        <p:cTn id="35" dur="455" fill="hold">
                                          <p:stCondLst>
                                            <p:cond delay="0"/>
                                          </p:stCondLst>
                                        </p:cTn>
                                        <p:tgtEl>
                                          <p:spTgt spid="9"/>
                                        </p:tgtEl>
                                        <p:attrNameLst>
                                          <p:attrName>style.rotation</p:attrName>
                                        </p:attrNameLst>
                                      </p:cBhvr>
                                      <p:to>
                                        <p:strVal val="-45.0"/>
                                      </p:to>
                                    </p:set>
                                    <p:anim calcmode="lin" valueType="num">
                                      <p:cBhvr>
                                        <p:cTn id="36"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50000"/>
                                  </p:iterate>
                                  <p:childTnLst>
                                    <p:set>
                                      <p:cBhvr>
                                        <p:cTn id="41" dur="1" fill="hold">
                                          <p:stCondLst>
                                            <p:cond delay="0"/>
                                          </p:stCondLst>
                                        </p:cTn>
                                        <p:tgtEl>
                                          <p:spTgt spid="12"/>
                                        </p:tgtEl>
                                        <p:attrNameLst>
                                          <p:attrName>style.visibility</p:attrName>
                                        </p:attrNameLst>
                                      </p:cBhvr>
                                      <p:to>
                                        <p:strVal val="visible"/>
                                      </p:to>
                                    </p:set>
                                    <p:set>
                                      <p:cBhvr>
                                        <p:cTn id="42" dur="455" fill="hold">
                                          <p:stCondLst>
                                            <p:cond delay="0"/>
                                          </p:stCondLst>
                                        </p:cTn>
                                        <p:tgtEl>
                                          <p:spTgt spid="12"/>
                                        </p:tgtEl>
                                        <p:attrNameLst>
                                          <p:attrName>style.rotation</p:attrName>
                                        </p:attrNameLst>
                                      </p:cBhvr>
                                      <p:to>
                                        <p:strVal val="-45.0"/>
                                      </p:to>
                                    </p:set>
                                    <p:anim calcmode="lin" valueType="num">
                                      <p:cBhvr>
                                        <p:cTn id="4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set>
                                      <p:cBhvr>
                                        <p:cTn id="49" dur="455" fill="hold">
                                          <p:stCondLst>
                                            <p:cond delay="0"/>
                                          </p:stCondLst>
                                        </p:cTn>
                                        <p:tgtEl>
                                          <p:spTgt spid="13"/>
                                        </p:tgtEl>
                                        <p:attrNameLst>
                                          <p:attrName>style.rotation</p:attrName>
                                        </p:attrNameLst>
                                      </p:cBhvr>
                                      <p:to>
                                        <p:strVal val="-45.0"/>
                                      </p:to>
                                    </p:set>
                                    <p:anim calcmode="lin" valueType="num">
                                      <p:cBhvr>
                                        <p:cTn id="5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50000"/>
                                  </p:iterate>
                                  <p:childTnLst>
                                    <p:set>
                                      <p:cBhvr>
                                        <p:cTn id="55" dur="1" fill="hold">
                                          <p:stCondLst>
                                            <p:cond delay="0"/>
                                          </p:stCondLst>
                                        </p:cTn>
                                        <p:tgtEl>
                                          <p:spTgt spid="14"/>
                                        </p:tgtEl>
                                        <p:attrNameLst>
                                          <p:attrName>style.visibility</p:attrName>
                                        </p:attrNameLst>
                                      </p:cBhvr>
                                      <p:to>
                                        <p:strVal val="visible"/>
                                      </p:to>
                                    </p:set>
                                    <p:set>
                                      <p:cBhvr>
                                        <p:cTn id="56" dur="455" fill="hold">
                                          <p:stCondLst>
                                            <p:cond delay="0"/>
                                          </p:stCondLst>
                                        </p:cTn>
                                        <p:tgtEl>
                                          <p:spTgt spid="14"/>
                                        </p:tgtEl>
                                        <p:attrNameLst>
                                          <p:attrName>style.rotation</p:attrName>
                                        </p:attrNameLst>
                                      </p:cBhvr>
                                      <p:to>
                                        <p:strVal val="-45.0"/>
                                      </p:to>
                                    </p:set>
                                    <p:anim calcmode="lin" valueType="num">
                                      <p:cBhvr>
                                        <p:cTn id="57"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DE5C5A-8716-4E52-A18D-4AF0E057253E}"/>
              </a:ext>
            </a:extLst>
          </p:cNvPr>
          <p:cNvGrpSpPr/>
          <p:nvPr/>
        </p:nvGrpSpPr>
        <p:grpSpPr>
          <a:xfrm>
            <a:off x="609600" y="254287"/>
            <a:ext cx="7924799" cy="838200"/>
            <a:chOff x="609600" y="254287"/>
            <a:chExt cx="7924799" cy="838200"/>
          </a:xfrm>
        </p:grpSpPr>
        <p:sp>
          <p:nvSpPr>
            <p:cNvPr id="4" name="Rectangle 3"/>
            <p:cNvSpPr/>
            <p:nvPr/>
          </p:nvSpPr>
          <p:spPr>
            <a:xfrm>
              <a:off x="609600" y="254287"/>
              <a:ext cx="7924799" cy="838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381000"/>
              <a:ext cx="7543800" cy="584775"/>
            </a:xfrm>
            <a:prstGeom prst="rect">
              <a:avLst/>
            </a:prstGeom>
            <a:noFill/>
          </p:spPr>
          <p:txBody>
            <a:bodyPr wrap="square" rtlCol="0">
              <a:spAutoFit/>
            </a:bodyPr>
            <a:lstStyle/>
            <a:p>
              <a:r>
                <a:rPr lang="bn-IN" sz="3200" dirty="0">
                  <a:latin typeface="NikoshBAN" pitchFamily="2" charset="0"/>
                  <a:cs typeface="NikoshBAN" pitchFamily="2" charset="0"/>
                </a:rPr>
                <a:t>অংশীদারি ব্যবসায়ে</a:t>
              </a:r>
              <a:r>
                <a:rPr lang="en-US" sz="3200" dirty="0">
                  <a:latin typeface="NikoshBAN" pitchFamily="2" charset="0"/>
                  <a:cs typeface="NikoshBAN" pitchFamily="2" charset="0"/>
                </a:rPr>
                <a:t> </a:t>
              </a:r>
              <a:r>
                <a:rPr lang="bn-IN" sz="3200" dirty="0">
                  <a:latin typeface="NikoshBAN" pitchFamily="2" charset="0"/>
                  <a:cs typeface="NikoshBAN" pitchFamily="2" charset="0"/>
                </a:rPr>
                <a:t>সর্বনিম্ন ও সর্বোচ্চ সদস্য সংখ্যা কত ?</a:t>
              </a:r>
              <a:endParaRPr lang="en-US" dirty="0">
                <a:latin typeface="NikoshBAN" pitchFamily="2" charset="0"/>
                <a:cs typeface="NikoshBAN" pitchFamily="2" charset="0"/>
              </a:endParaRPr>
            </a:p>
          </p:txBody>
        </p:sp>
      </p:grpSp>
      <p:grpSp>
        <p:nvGrpSpPr>
          <p:cNvPr id="5" name="Group 4">
            <a:extLst>
              <a:ext uri="{FF2B5EF4-FFF2-40B4-BE49-F238E27FC236}">
                <a16:creationId xmlns:a16="http://schemas.microsoft.com/office/drawing/2014/main" id="{5D3F4600-916C-433E-820C-056D9A9355D2}"/>
              </a:ext>
            </a:extLst>
          </p:cNvPr>
          <p:cNvGrpSpPr/>
          <p:nvPr/>
        </p:nvGrpSpPr>
        <p:grpSpPr>
          <a:xfrm>
            <a:off x="381000" y="1447799"/>
            <a:ext cx="8534400" cy="3881255"/>
            <a:chOff x="381000" y="1447799"/>
            <a:chExt cx="8534400" cy="3881255"/>
          </a:xfrm>
        </p:grpSpPr>
        <p:sp>
          <p:nvSpPr>
            <p:cNvPr id="7" name="Right Arrow 6"/>
            <p:cNvSpPr/>
            <p:nvPr/>
          </p:nvSpPr>
          <p:spPr>
            <a:xfrm>
              <a:off x="3124200" y="3048000"/>
              <a:ext cx="1905000" cy="761999"/>
            </a:xfrm>
            <a:prstGeom prst="rightArrow">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latin typeface="NikoshBAN" pitchFamily="2" charset="0"/>
                  <a:cs typeface="NikoshBAN" pitchFamily="2" charset="0"/>
                </a:rPr>
                <a:t>২ থেকে ২০ জন</a:t>
              </a:r>
              <a:endParaRPr lang="en-US" b="1" dirty="0">
                <a:latin typeface="NikoshBAN" pitchFamily="2" charset="0"/>
                <a:cs typeface="NikoshBAN" pitchFamily="2" charset="0"/>
              </a:endParaRPr>
            </a:p>
          </p:txBody>
        </p:sp>
        <p:pic>
          <p:nvPicPr>
            <p:cNvPr id="2053" name="Picture 5" descr="C:\Users\user account\Downloads\Partnership Business\part-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799"/>
              <a:ext cx="2770094" cy="38812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609" y="1447799"/>
              <a:ext cx="3842791" cy="3881255"/>
            </a:xfrm>
            <a:prstGeom prst="rect">
              <a:avLst/>
            </a:prstGeom>
          </p:spPr>
        </p:pic>
      </p:grpSp>
    </p:spTree>
    <p:extLst>
      <p:ext uri="{BB962C8B-B14F-4D97-AF65-F5344CB8AC3E}">
        <p14:creationId xmlns:p14="http://schemas.microsoft.com/office/powerpoint/2010/main" val="3998819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47003" y="228600"/>
            <a:ext cx="8305800" cy="13716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itchFamily="2" charset="0"/>
                <a:cs typeface="NikoshBAN" pitchFamily="2" charset="0"/>
              </a:rPr>
              <a:t>কোন ব্যবসায় যদি সদস্য সংখ্যা ২০ জনের অধিক হয় তাহলে কোন ধরনের ব্যবসায় করতে হবে ?</a:t>
            </a:r>
            <a:endParaRPr lang="en-US" dirty="0">
              <a:latin typeface="NikoshBAN" pitchFamily="2" charset="0"/>
              <a:cs typeface="NikoshBAN" pitchFamily="2" charset="0"/>
            </a:endParaRPr>
          </a:p>
        </p:txBody>
      </p:sp>
      <p:pic>
        <p:nvPicPr>
          <p:cNvPr id="3" name="Picture 2" descr="C:\Users\user account\Downloads\Partnership Business\part-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51" y="1600200"/>
            <a:ext cx="830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0451" y="6096000"/>
            <a:ext cx="2895600" cy="523220"/>
          </a:xfrm>
          <a:prstGeom prst="rect">
            <a:avLst/>
          </a:prstGeom>
          <a:noFill/>
        </p:spPr>
        <p:txBody>
          <a:bodyPr wrap="square" rtlCol="0">
            <a:spAutoFit/>
          </a:bodyPr>
          <a:lstStyle/>
          <a:p>
            <a:pPr algn="ctr"/>
            <a:r>
              <a:rPr lang="bn-IN" sz="2800" dirty="0">
                <a:latin typeface="NikoshBAN" pitchFamily="2" charset="0"/>
                <a:cs typeface="NikoshBAN" pitchFamily="2" charset="0"/>
              </a:rPr>
              <a:t>যৌথ মূলধনী ব্যবসায়</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61355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3"/>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anim calcmode="lin" valueType="num">
                                      <p:cBhvr>
                                        <p:cTn id="3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91833" y="311072"/>
            <a:ext cx="8360334" cy="6858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itchFamily="2" charset="0"/>
                <a:cs typeface="NikoshBAN" pitchFamily="2" charset="0"/>
              </a:rPr>
              <a:t>কোন ব্যবসায় শেয়ার বিক্রি করে সদস্য সংগ্রহ করতে পারে ?</a:t>
            </a:r>
            <a:endParaRPr lang="en-US" dirty="0">
              <a:latin typeface="NikoshBAN" pitchFamily="2" charset="0"/>
              <a:cs typeface="NikoshBAN" pitchFamily="2" charset="0"/>
            </a:endParaRPr>
          </a:p>
        </p:txBody>
      </p:sp>
      <p:sp>
        <p:nvSpPr>
          <p:cNvPr id="5" name="TextBox 4"/>
          <p:cNvSpPr txBox="1"/>
          <p:nvPr/>
        </p:nvSpPr>
        <p:spPr>
          <a:xfrm>
            <a:off x="2857500" y="5586944"/>
            <a:ext cx="3429000" cy="523220"/>
          </a:xfrm>
          <a:prstGeom prst="rect">
            <a:avLst/>
          </a:prstGeom>
          <a:noFill/>
        </p:spPr>
        <p:txBody>
          <a:bodyPr wrap="square" rtlCol="0">
            <a:spAutoFit/>
          </a:bodyPr>
          <a:lstStyle/>
          <a:p>
            <a:pPr algn="ctr"/>
            <a:r>
              <a:rPr lang="bn-IN" sz="2800" dirty="0">
                <a:latin typeface="NikoshBAN" pitchFamily="2" charset="0"/>
                <a:cs typeface="NikoshBAN" pitchFamily="2" charset="0"/>
              </a:rPr>
              <a:t>যৌথ মূলধনী ব্যবসায় শেয়ার</a:t>
            </a:r>
            <a:endParaRPr lang="en-US" dirty="0">
              <a:latin typeface="NikoshBAN" pitchFamily="2" charset="0"/>
              <a:cs typeface="NikoshBAN" pitchFamily="2" charset="0"/>
            </a:endParaRPr>
          </a:p>
        </p:txBody>
      </p:sp>
      <p:pic>
        <p:nvPicPr>
          <p:cNvPr id="8194" name="Picture 2" descr="C:\Users\user account\Downloads\js share-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5744"/>
            <a:ext cx="4589322" cy="37534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569E09F-C470-480E-A5E9-60442707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99" y="1275745"/>
            <a:ext cx="3712135" cy="3753456"/>
          </a:xfrm>
          <a:prstGeom prst="rect">
            <a:avLst/>
          </a:prstGeom>
        </p:spPr>
      </p:pic>
    </p:spTree>
    <p:extLst>
      <p:ext uri="{BB962C8B-B14F-4D97-AF65-F5344CB8AC3E}">
        <p14:creationId xmlns:p14="http://schemas.microsoft.com/office/powerpoint/2010/main" val="160466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ox(in)">
                                      <p:cBhvr>
                                        <p:cTn id="15" dur="20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609600" y="1257300"/>
            <a:ext cx="8305800" cy="4343400"/>
          </a:xfrm>
          <a:prstGeom prst="bevel">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800" y="2791361"/>
            <a:ext cx="6858000" cy="1323439"/>
          </a:xfrm>
          <a:prstGeom prst="rect">
            <a:avLst/>
          </a:prstGeom>
          <a:noFill/>
        </p:spPr>
        <p:txBody>
          <a:bodyPr wrap="square" rtlCol="0">
            <a:spAutoFit/>
          </a:bodyPr>
          <a:lstStyle/>
          <a:p>
            <a:pPr algn="ctr"/>
            <a:r>
              <a:rPr lang="bn-IN" sz="8000" dirty="0">
                <a:solidFill>
                  <a:srgbClr val="FFFF00"/>
                </a:solidFill>
                <a:latin typeface="NikoshBAN" pitchFamily="2" charset="0"/>
                <a:cs typeface="NikoshBAN" pitchFamily="2" charset="0"/>
              </a:rPr>
              <a:t>যৌথ মূলধনী ব্যবসায়</a:t>
            </a:r>
            <a:endParaRPr lang="en-US"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49956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533400" y="1600200"/>
            <a:ext cx="8153400" cy="4419600"/>
          </a:xfrm>
          <a:prstGeom prst="flowChartMagneticDisk">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2622" y="2563505"/>
            <a:ext cx="7848600" cy="2677656"/>
          </a:xfrm>
          <a:prstGeom prst="rect">
            <a:avLst/>
          </a:prstGeom>
          <a:noFill/>
        </p:spPr>
        <p:txBody>
          <a:bodyPr wrap="square" rtlCol="0">
            <a:spAutoFit/>
          </a:bodyPr>
          <a:lstStyle/>
          <a:p>
            <a:r>
              <a:rPr lang="bn-IN" sz="3200" dirty="0">
                <a:latin typeface="NikoshBAN" pitchFamily="2" charset="0"/>
                <a:cs typeface="NikoshBAN" pitchFamily="2" charset="0"/>
              </a:rPr>
              <a:t>    </a:t>
            </a:r>
            <a:r>
              <a:rPr lang="en-US" sz="4400" dirty="0" err="1">
                <a:solidFill>
                  <a:schemeClr val="bg1"/>
                </a:solidFill>
                <a:latin typeface="NikoshBAN" pitchFamily="2" charset="0"/>
                <a:cs typeface="NikoshBAN" pitchFamily="2" charset="0"/>
              </a:rPr>
              <a:t>আজকের</a:t>
            </a:r>
            <a:r>
              <a:rPr lang="en-US" sz="4400" dirty="0">
                <a:solidFill>
                  <a:schemeClr val="bg1"/>
                </a:solidFill>
                <a:latin typeface="NikoshBAN" pitchFamily="2" charset="0"/>
                <a:cs typeface="NikoshBAN" pitchFamily="2" charset="0"/>
              </a:rPr>
              <a:t> </a:t>
            </a:r>
            <a:r>
              <a:rPr lang="en-US" sz="4400" dirty="0" err="1">
                <a:solidFill>
                  <a:schemeClr val="bg1"/>
                </a:solidFill>
                <a:latin typeface="NikoshBAN" pitchFamily="2" charset="0"/>
                <a:cs typeface="NikoshBAN" pitchFamily="2" charset="0"/>
              </a:rPr>
              <a:t>পাঠ</a:t>
            </a:r>
            <a:r>
              <a:rPr lang="en-US" sz="4400" dirty="0">
                <a:solidFill>
                  <a:schemeClr val="bg1"/>
                </a:solidFill>
                <a:latin typeface="NikoshBAN" pitchFamily="2" charset="0"/>
                <a:cs typeface="NikoshBAN" pitchFamily="2" charset="0"/>
              </a:rPr>
              <a:t> </a:t>
            </a:r>
            <a:r>
              <a:rPr lang="en-US" sz="4400" dirty="0" err="1">
                <a:solidFill>
                  <a:schemeClr val="bg1"/>
                </a:solidFill>
                <a:latin typeface="NikoshBAN" pitchFamily="2" charset="0"/>
                <a:cs typeface="NikoshBAN" pitchFamily="2" charset="0"/>
              </a:rPr>
              <a:t>শেষে</a:t>
            </a:r>
            <a:r>
              <a:rPr lang="en-US" sz="4400" dirty="0">
                <a:solidFill>
                  <a:schemeClr val="bg1"/>
                </a:solidFill>
                <a:latin typeface="NikoshBAN" pitchFamily="2" charset="0"/>
                <a:cs typeface="NikoshBAN" pitchFamily="2" charset="0"/>
              </a:rPr>
              <a:t> </a:t>
            </a:r>
            <a:r>
              <a:rPr lang="en-US" sz="4400" dirty="0" err="1">
                <a:solidFill>
                  <a:schemeClr val="bg1"/>
                </a:solidFill>
                <a:latin typeface="NikoshBAN" pitchFamily="2" charset="0"/>
                <a:cs typeface="NikoshBAN" pitchFamily="2" charset="0"/>
              </a:rPr>
              <a:t>শিক্ষার্থীরা</a:t>
            </a:r>
            <a:r>
              <a:rPr lang="en-US" sz="4400" dirty="0">
                <a:solidFill>
                  <a:schemeClr val="bg1"/>
                </a:solidFill>
                <a:latin typeface="NikoshBAN" pitchFamily="2" charset="0"/>
                <a:cs typeface="NikoshBAN" pitchFamily="2" charset="0"/>
              </a:rPr>
              <a:t>-----</a:t>
            </a:r>
            <a:endParaRPr lang="en-US" sz="3200" dirty="0">
              <a:solidFill>
                <a:schemeClr val="bg1"/>
              </a:solidFill>
              <a:latin typeface="NikoshBAN" pitchFamily="2" charset="0"/>
              <a:cs typeface="NikoshBAN" pitchFamily="2" charset="0"/>
            </a:endParaRPr>
          </a:p>
          <a:p>
            <a:endParaRPr lang="en-US" sz="3200" dirty="0">
              <a:latin typeface="NikoshBAN" pitchFamily="2" charset="0"/>
              <a:cs typeface="NikoshBAN" pitchFamily="2" charset="0"/>
            </a:endParaRPr>
          </a:p>
          <a:p>
            <a:r>
              <a:rPr lang="en-US" sz="3200" dirty="0">
                <a:solidFill>
                  <a:schemeClr val="bg1"/>
                </a:solidFill>
                <a:latin typeface="NikoshBAN" pitchFamily="2" charset="0"/>
                <a:cs typeface="NikoshBAN" pitchFamily="2" charset="0"/>
              </a:rPr>
              <a:t>    1</a:t>
            </a:r>
            <a:r>
              <a:rPr lang="bn-IN" sz="3200" dirty="0">
                <a:solidFill>
                  <a:schemeClr val="bg1"/>
                </a:solidFill>
                <a:latin typeface="NikoshBAN" pitchFamily="2" charset="0"/>
                <a:cs typeface="NikoshBAN" pitchFamily="2" charset="0"/>
              </a:rPr>
              <a:t>। যৌথ মূলধনী ব্যবসায়ের ধারণা ব্যাখ্যা করতে পারবে।</a:t>
            </a:r>
          </a:p>
          <a:p>
            <a:endParaRPr lang="bn-IN" sz="2800" dirty="0">
              <a:solidFill>
                <a:schemeClr val="bg1"/>
              </a:solidFill>
              <a:latin typeface="NikoshBAN" pitchFamily="2" charset="0"/>
              <a:cs typeface="NikoshBAN" pitchFamily="2" charset="0"/>
            </a:endParaRPr>
          </a:p>
          <a:p>
            <a:r>
              <a:rPr lang="bn-IN" sz="3200" dirty="0">
                <a:solidFill>
                  <a:schemeClr val="bg1"/>
                </a:solidFill>
                <a:latin typeface="NikoshBAN" pitchFamily="2" charset="0"/>
                <a:cs typeface="NikoshBAN" pitchFamily="2" charset="0"/>
              </a:rPr>
              <a:t>    ২। যৌথ মূলধনী ব্যবসায়ের বৈশিষ্ট্য বর্ণনা করতে পারবে।</a:t>
            </a:r>
            <a:endParaRPr lang="en-US"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49953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0" end="0"/>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28246" y="4438550"/>
            <a:ext cx="8458200" cy="20574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solidFill>
                  <a:srgbClr val="0033CC"/>
                </a:solidFill>
                <a:latin typeface="NikoshBAN" pitchFamily="2" charset="0"/>
                <a:cs typeface="NikoshBAN" pitchFamily="2" charset="0"/>
              </a:rPr>
              <a:t>সর্বপ্রথম কোম্পানি আইন পাশ হয়  ব্রিটেনে ১৮৪৪ সালে যা </a:t>
            </a:r>
            <a:r>
              <a:rPr lang="en-US" sz="2800" dirty="0">
                <a:solidFill>
                  <a:srgbClr val="0033CC"/>
                </a:solidFill>
                <a:latin typeface="NikoshBAN" pitchFamily="2" charset="0"/>
                <a:cs typeface="NikoshBAN" pitchFamily="2" charset="0"/>
              </a:rPr>
              <a:t>“</a:t>
            </a:r>
            <a:r>
              <a:rPr lang="en-US" sz="2800" dirty="0">
                <a:solidFill>
                  <a:srgbClr val="0033CC"/>
                </a:solidFill>
                <a:latin typeface="Times New Roman" pitchFamily="18" charset="0"/>
                <a:cs typeface="Times New Roman" pitchFamily="18" charset="0"/>
              </a:rPr>
              <a:t>The Joint stock Company Act 1844” </a:t>
            </a:r>
            <a:r>
              <a:rPr lang="bn-IN" sz="2800" dirty="0">
                <a:solidFill>
                  <a:srgbClr val="0033CC"/>
                </a:solidFill>
                <a:latin typeface="NikoshBAN" pitchFamily="2" charset="0"/>
                <a:cs typeface="NikoshBAN" pitchFamily="2" charset="0"/>
              </a:rPr>
              <a:t>নামে পরিচিত ছিল। ব্রিটিশ শাসিত ভারতীয় উপমহাদেশে প্রথম কোম্পানী আইন পাশ হয় ১৮৫০ সালে।</a:t>
            </a:r>
            <a:r>
              <a:rPr lang="en-US" sz="2800" dirty="0">
                <a:solidFill>
                  <a:srgbClr val="0033CC"/>
                </a:solidFill>
                <a:latin typeface="Times New Roman" pitchFamily="18" charset="0"/>
                <a:cs typeface="Times New Roman" pitchFamily="18" charset="0"/>
              </a:rPr>
              <a:t> </a:t>
            </a:r>
            <a:endParaRPr lang="en-US" sz="2800" dirty="0">
              <a:solidFill>
                <a:srgbClr val="0033CC"/>
              </a:solidFill>
              <a:latin typeface="NikoshBAN" pitchFamily="2" charset="0"/>
              <a:cs typeface="NikoshBAN" pitchFamily="2" charset="0"/>
            </a:endParaRPr>
          </a:p>
        </p:txBody>
      </p:sp>
      <p:pic>
        <p:nvPicPr>
          <p:cNvPr id="4" name="Picture 3">
            <a:extLst>
              <a:ext uri="{FF2B5EF4-FFF2-40B4-BE49-F238E27FC236}">
                <a16:creationId xmlns:a16="http://schemas.microsoft.com/office/drawing/2014/main" id="{BECF70E1-1D3F-48CD-94E0-990B7D1C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46" y="396047"/>
            <a:ext cx="8305800" cy="3932305"/>
          </a:xfrm>
          <a:prstGeom prst="rect">
            <a:avLst/>
          </a:prstGeom>
        </p:spPr>
      </p:pic>
    </p:spTree>
    <p:extLst>
      <p:ext uri="{BB962C8B-B14F-4D97-AF65-F5344CB8AC3E}">
        <p14:creationId xmlns:p14="http://schemas.microsoft.com/office/powerpoint/2010/main" val="35814432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 account\Downloads\js ind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419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Bevel 1"/>
          <p:cNvSpPr/>
          <p:nvPr/>
        </p:nvSpPr>
        <p:spPr>
          <a:xfrm>
            <a:off x="334437" y="4419600"/>
            <a:ext cx="8534400" cy="2057400"/>
          </a:xfrm>
          <a:prstGeom prst="beve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latin typeface="NikoshBAN" pitchFamily="2" charset="0"/>
                <a:cs typeface="NikoshBAN" pitchFamily="2" charset="0"/>
              </a:rPr>
              <a:t>১৯১৩ সালে ভারতীয় কোম্পানী আইন আবার নতুন করে পাশ হয়। স্বাধীন বাংলাদেশেও অনেক বছর যাবত ১৯১৩ সালের কোম্পানী আইন চালু ছিল।</a:t>
            </a:r>
            <a:endParaRPr lang="en-US" sz="32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B67D3D3C-494A-4763-B6E6-B778717A5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765" y="1066800"/>
            <a:ext cx="4108210" cy="3036759"/>
          </a:xfrm>
          <a:prstGeom prst="rect">
            <a:avLst/>
          </a:prstGeom>
        </p:spPr>
      </p:pic>
    </p:spTree>
    <p:extLst>
      <p:ext uri="{BB962C8B-B14F-4D97-AF65-F5344CB8AC3E}">
        <p14:creationId xmlns:p14="http://schemas.microsoft.com/office/powerpoint/2010/main" val="1613061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4105</TotalTime>
  <Words>755</Words>
  <Application>Microsoft Office PowerPoint</Application>
  <PresentationFormat>On-screen Show (4:3)</PresentationFormat>
  <Paragraphs>108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Franklin Gothic Book</vt:lpstr>
      <vt:lpstr>Franklin Gothic Medium</vt:lpstr>
      <vt:lpstr>NikoshBAN</vt:lpstr>
      <vt:lpstr>SutonnyMJ</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KRComputer</cp:lastModifiedBy>
  <cp:revision>1174</cp:revision>
  <dcterms:created xsi:type="dcterms:W3CDTF">2006-08-16T00:00:00Z</dcterms:created>
  <dcterms:modified xsi:type="dcterms:W3CDTF">2019-12-04T00:45:56Z</dcterms:modified>
</cp:coreProperties>
</file>