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7" r:id="rId3"/>
    <p:sldId id="258" r:id="rId4"/>
    <p:sldId id="259" r:id="rId5"/>
    <p:sldId id="260" r:id="rId6"/>
    <p:sldId id="261" r:id="rId7"/>
    <p:sldId id="265" r:id="rId8"/>
    <p:sldId id="274" r:id="rId9"/>
    <p:sldId id="262" r:id="rId10"/>
    <p:sldId id="27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996B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905000"/>
          </a:xfr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BD" sz="11500" i="1" dirty="0">
                <a:solidFill>
                  <a:srgbClr val="FF0000"/>
                </a:solidFill>
                <a:latin typeface="ArhialkhanMJ" pitchFamily="2" charset="0"/>
                <a:cs typeface="NikoshBAN" pitchFamily="2" charset="0"/>
              </a:rPr>
              <a:t>স্বাগতম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pic>
        <p:nvPicPr>
          <p:cNvPr id="4098" name="Picture 2" descr="C:\Documents and Settings\Administrator\Desktop\Image\images-10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7106779" cy="4502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06876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 যে কোন ধাতুর অক্সাইড ও  হাইড্রক্সাইড যৌগ যা এসিডের সাথে বিক্রিয়া করে লবণ ও পানি উৎপন্ন করে তাকে ক্ষারক বলে। </a:t>
            </a:r>
            <a:r>
              <a:rPr lang="en-US" dirty="0" err="1">
                <a:solidFill>
                  <a:srgbClr val="7030A0"/>
                </a:solidFill>
                <a:latin typeface="+mj-lt"/>
              </a:rPr>
              <a:t>NaOH,KOH,CaO</a:t>
            </a:r>
            <a:endParaRPr lang="bn-BD" dirty="0">
              <a:solidFill>
                <a:srgbClr val="7030A0"/>
              </a:solidFill>
              <a:latin typeface="+mj-lt"/>
            </a:endParaRPr>
          </a:p>
          <a:p>
            <a:pPr>
              <a:buNone/>
            </a:pPr>
            <a:r>
              <a:rPr lang="bn-BD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২। ক্ষারক পানিতে দ্রবীভূত হতেও পারে নাও হতে পারে।</a:t>
            </a: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সকল ক্ষারক ক্ষার নয়।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068763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পানিতে দ্রবীভূত হয় এমন সব ক্ষারককে ক্ষার বলে। যেমন- </a:t>
            </a:r>
            <a:r>
              <a:rPr lang="en-US" dirty="0">
                <a:solidFill>
                  <a:srgbClr val="7030A0"/>
                </a:solidFill>
              </a:rPr>
              <a:t>NaOH,KOH,NH</a:t>
            </a:r>
            <a:r>
              <a:rPr lang="en-US" sz="1800" dirty="0">
                <a:solidFill>
                  <a:srgbClr val="7030A0"/>
                </a:solidFill>
              </a:rPr>
              <a:t>4</a:t>
            </a:r>
            <a:r>
              <a:rPr lang="en-US" dirty="0">
                <a:solidFill>
                  <a:srgbClr val="7030A0"/>
                </a:solidFill>
              </a:rPr>
              <a:t>OH</a:t>
            </a:r>
            <a:endParaRPr lang="bn-BD" dirty="0">
              <a:solidFill>
                <a:srgbClr val="7030A0"/>
              </a:solidFill>
            </a:endParaRP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1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২। ক্ষার মাত্রই পানিতে দ্রবনীয়।</a:t>
            </a:r>
          </a:p>
          <a:p>
            <a:pPr>
              <a:buNone/>
            </a:pPr>
            <a:endParaRPr lang="bn-BD" sz="1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12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সকল ক্ষারই ক্ষারক।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609600"/>
            <a:ext cx="82296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66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ক্ষারক                          ক্ষার</a:t>
            </a:r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8169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endParaRPr lang="en-US" sz="1600" dirty="0">
              <a:latin typeface="NikoshBAN" pitchFamily="2" charset="0"/>
              <a:cs typeface="NikoshBAN" pitchFamily="2" charset="0"/>
            </a:endParaRPr>
          </a:p>
          <a:p>
            <a:endParaRPr lang="bn-BD" sz="1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Zn+2Hcl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=Zncl</a:t>
            </a:r>
            <a:r>
              <a:rPr lang="en-US" sz="4000" dirty="0">
                <a:latin typeface="Corbel" pitchFamily="34" charset="0"/>
                <a:cs typeface="NikoshBAN" pitchFamily="2" charset="0"/>
              </a:rPr>
              <a:t>2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+H</a:t>
            </a:r>
            <a:r>
              <a:rPr lang="en-US" sz="4000" dirty="0">
                <a:latin typeface="Corbel" pitchFamily="34" charset="0"/>
                <a:cs typeface="NikoshBAN" pitchFamily="2" charset="0"/>
              </a:rPr>
              <a:t>2</a:t>
            </a:r>
          </a:p>
          <a:p>
            <a:r>
              <a:rPr lang="en-US" sz="4000" dirty="0">
                <a:latin typeface="Corbel" pitchFamily="34" charset="0"/>
                <a:cs typeface="NikoshBAN" pitchFamily="2" charset="0"/>
              </a:rPr>
              <a:t>    </a:t>
            </a:r>
            <a:endParaRPr lang="en-US" sz="6600" dirty="0">
              <a:latin typeface="Corbel" pitchFamily="34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Corbel" pitchFamily="34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উপরোক্ত সমীকরণের সাহায্যে এসিডের ধর্মকে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ব্যাখ্যা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98352"/>
            <a:ext cx="8229600" cy="46166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১। এসিড       লিটমাসকে        করে।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লেবুর রস কি এসিড না ক্ষারক?</a:t>
            </a:r>
          </a:p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905000" y="1295400"/>
            <a:ext cx="1447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800000">
            <a:off x="5791200" y="1295400"/>
            <a:ext cx="1447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2930325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নীল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937075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4607004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এসিড</a:t>
            </a:r>
            <a:endParaRPr lang="en-US" sz="4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534400" cy="5447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এসিড, ক্ষারক ও লবনের উপস্থিতি আছে এসব উপাদানের পৃথক পৃথক তালিকা তৈরি করে আনবে।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273592">
            <a:off x="5682375" y="4219902"/>
            <a:ext cx="2743200" cy="191737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r"/>
            <a:r>
              <a:rPr lang="bn-BD" sz="8800" dirty="0">
                <a:solidFill>
                  <a:srgbClr val="00B050"/>
                </a:solidFill>
                <a:latin typeface="Arial" pitchFamily="34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Documents and Settings\Administrator\Desktop\Image\images-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1540" y="1325155"/>
            <a:ext cx="5907040" cy="4440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8CBE42F-9827-4340-8344-59A19773397D}"/>
              </a:ext>
            </a:extLst>
          </p:cNvPr>
          <p:cNvSpPr/>
          <p:nvPr/>
        </p:nvSpPr>
        <p:spPr>
          <a:xfrm>
            <a:off x="2286000" y="3105835"/>
            <a:ext cx="4572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as-IN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as-IN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 </a:t>
            </a:r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নেত্রক</a:t>
            </a:r>
            <a:r>
              <a:rPr lang="as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as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F79409-D75B-45EA-B5EA-E7E2A3DAE00A}"/>
              </a:ext>
            </a:extLst>
          </p:cNvPr>
          <p:cNvSpPr/>
          <p:nvPr/>
        </p:nvSpPr>
        <p:spPr>
          <a:xfrm>
            <a:off x="2286000" y="3105835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4CF52E-32D5-44AC-B92A-DDD9EE93C568}"/>
              </a:ext>
            </a:extLst>
          </p:cNvPr>
          <p:cNvSpPr/>
          <p:nvPr/>
        </p:nvSpPr>
        <p:spPr>
          <a:xfrm>
            <a:off x="1905000" y="762000"/>
            <a:ext cx="5715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16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962400"/>
            <a:ext cx="7239000" cy="1828800"/>
          </a:xfrm>
          <a:solidFill>
            <a:schemeClr val="bg2">
              <a:lumMod val="9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 বিজ্ঞান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28600"/>
            <a:ext cx="7467600" cy="3352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838201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৮ম শ্রেণি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5029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চতুর্থ অধ্যায়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Image\Lem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2557524" cy="22860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Image\images-8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219200"/>
            <a:ext cx="1962150" cy="23241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Image\image-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219200"/>
            <a:ext cx="1981200" cy="230505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Desktop\Image\image-3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343400"/>
            <a:ext cx="2371725" cy="1924050"/>
          </a:xfrm>
          <a:prstGeom prst="rect">
            <a:avLst/>
          </a:prstGeom>
          <a:noFill/>
        </p:spPr>
      </p:pic>
      <p:pic>
        <p:nvPicPr>
          <p:cNvPr id="1033" name="Picture 9" descr="C:\Documents and Settings\Administrator\Desktop\Image\images-7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4419600"/>
            <a:ext cx="2466975" cy="1847850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604630" y="4876800"/>
            <a:ext cx="2057400" cy="762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1059426">
            <a:off x="908857" y="4872817"/>
            <a:ext cx="1533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Wheel </a:t>
            </a:r>
          </a:p>
          <a:p>
            <a:pPr algn="ctr"/>
            <a:r>
              <a:rPr lang="en-US" sz="1400" dirty="0" err="1"/>
              <a:t>Londry</a:t>
            </a:r>
            <a:r>
              <a:rPr lang="en-US" sz="1400" dirty="0"/>
              <a:t> Soap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5999"/>
          </a:xfrm>
          <a:ln/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RelaxedModerately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অম্ল, ক্ষারক</a:t>
            </a:r>
            <a:br>
              <a:rPr lang="bn-BD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br>
              <a:rPr lang="bn-BD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লবণ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08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6172200" cy="914400"/>
          </a:xfrm>
          <a:solidFill>
            <a:schemeClr val="tx1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458200" cy="3810000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bn-BD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এসিড,</a:t>
            </a:r>
            <a:r>
              <a:rPr lang="en-US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ক্ষারক ও লবণ শনাক্ত করতে পারবে।</a:t>
            </a:r>
          </a:p>
          <a:p>
            <a:pPr marL="742950" indent="-742950" algn="l">
              <a:buFont typeface="+mj-lt"/>
              <a:buAutoNum type="arabicPeriod"/>
            </a:pPr>
            <a:r>
              <a:rPr lang="bn-BD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এসিডের বৈশিষ্ট্য ব্যাখ্যা করতে পারবে।</a:t>
            </a:r>
          </a:p>
          <a:p>
            <a:pPr marL="742950" indent="-742950" algn="l">
              <a:buFont typeface="+mj-lt"/>
              <a:buAutoNum type="arabicPeriod"/>
            </a:pPr>
            <a:r>
              <a:rPr lang="bn-BD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ক্ষারক ও ক্ষারের মধ্যে পার্থক্য নির্ণয় করতে পারবে।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Desktop\Image\Lem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81400"/>
            <a:ext cx="2695755" cy="19050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Desktop\Image\image-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626725"/>
            <a:ext cx="2371725" cy="1924050"/>
          </a:xfrm>
          <a:prstGeom prst="rect">
            <a:avLst/>
          </a:prstGeom>
          <a:noFill/>
        </p:spPr>
      </p:pic>
      <p:sp>
        <p:nvSpPr>
          <p:cNvPr id="15" name="Oval 14"/>
          <p:cNvSpPr/>
          <p:nvPr/>
        </p:nvSpPr>
        <p:spPr>
          <a:xfrm>
            <a:off x="3657600" y="4107075"/>
            <a:ext cx="1981200" cy="11430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5486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লেবু – অম্ল/এসিড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486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সাবান - ক্ষারক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5486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লবণ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Administrator\Desktop\Image\images-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838200"/>
            <a:ext cx="2667000" cy="18288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Desktop\Image\images-7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838200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Image\images-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838200"/>
            <a:ext cx="2466975" cy="1857375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381000" y="2667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বিভিন্ন প্রকার 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এসিড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33800" y="2743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কাঁচা আম-এসিড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00800" y="2667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অড় বড়ই-এসিড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800600"/>
            <a:ext cx="1371600" cy="369332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Sendalina</a:t>
            </a:r>
            <a:endParaRPr lang="en-US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2895600" cy="1143000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BD" sz="8800" dirty="0">
                <a:latin typeface="KumarkhaliMJ" pitchFamily="2" charset="0"/>
                <a:cs typeface="NikoshLightBAN" pitchFamily="2" charset="0"/>
              </a:rPr>
              <a:t>পরীক্ষণ</a:t>
            </a:r>
            <a:endParaRPr lang="en-US" sz="8800" dirty="0">
              <a:latin typeface="KumarkhaliMJ" pitchFamily="2" charset="0"/>
              <a:cs typeface="NikoshLightBAN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4038600" y="3200400"/>
            <a:ext cx="4648200" cy="16764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4800600" y="2438400"/>
            <a:ext cx="457200" cy="2286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>
            <a:off x="5791200" y="2667000"/>
            <a:ext cx="457200" cy="21336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6705600" y="2514600"/>
            <a:ext cx="457200" cy="2286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bn-BD" dirty="0"/>
          </a:p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7620000" y="2514600"/>
            <a:ext cx="457200" cy="2286000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76800" y="3505200"/>
            <a:ext cx="304800" cy="1066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2362200"/>
            <a:ext cx="3048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867400" y="2362200"/>
            <a:ext cx="3048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81800" y="2438400"/>
            <a:ext cx="3048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96200" y="2438400"/>
            <a:ext cx="3048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3733800"/>
            <a:ext cx="2438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66800" y="4267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নীল লিটমাস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এসিডের বৈশিষ্ট্য-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BD" dirty="0"/>
              <a:t>   </a:t>
            </a:r>
            <a:r>
              <a:rPr lang="bn-BD" sz="4000" dirty="0">
                <a:solidFill>
                  <a:srgbClr val="7030A0"/>
                </a:solidFill>
              </a:rPr>
              <a:t>এসিডের অণুতে প্রতিস্থাপনীয় হাইড্রোজেন থাকে।</a:t>
            </a:r>
          </a:p>
          <a:p>
            <a:pPr>
              <a:buNone/>
            </a:pPr>
            <a:r>
              <a:rPr lang="en-US" sz="4000" dirty="0">
                <a:solidFill>
                  <a:srgbClr val="7030A0"/>
                </a:solidFill>
              </a:rPr>
              <a:t>       Zn+2Hcl=Zncl</a:t>
            </a:r>
            <a:r>
              <a:rPr lang="en-US" sz="2100" dirty="0">
                <a:solidFill>
                  <a:srgbClr val="7030A0"/>
                </a:solidFill>
              </a:rPr>
              <a:t>2</a:t>
            </a:r>
            <a:r>
              <a:rPr lang="en-US" sz="4000" dirty="0">
                <a:solidFill>
                  <a:srgbClr val="7030A0"/>
                </a:solidFill>
              </a:rPr>
              <a:t>+H</a:t>
            </a:r>
            <a:r>
              <a:rPr lang="en-US" sz="2100" dirty="0">
                <a:solidFill>
                  <a:srgbClr val="7030A0"/>
                </a:solidFill>
              </a:rPr>
              <a:t>2</a:t>
            </a:r>
            <a:endParaRPr lang="bn-BD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bn-BD" sz="5400" dirty="0">
                <a:solidFill>
                  <a:srgbClr val="0070C0"/>
                </a:solidFill>
              </a:rPr>
              <a:t>  নীল</a:t>
            </a:r>
            <a:r>
              <a:rPr lang="bn-BD" sz="4000" dirty="0"/>
              <a:t> লিটমাসকে </a:t>
            </a:r>
            <a:r>
              <a:rPr lang="bn-BD" sz="5400" dirty="0">
                <a:solidFill>
                  <a:srgbClr val="FF0000"/>
                </a:solidFill>
              </a:rPr>
              <a:t>লাল</a:t>
            </a:r>
            <a:r>
              <a:rPr lang="bn-BD" sz="4000" dirty="0"/>
              <a:t> করে।</a:t>
            </a:r>
            <a:endParaRPr lang="bn-BD" dirty="0"/>
          </a:p>
          <a:p>
            <a:pPr>
              <a:buNone/>
            </a:pPr>
            <a:r>
              <a:rPr lang="en-US" dirty="0"/>
              <a:t> </a:t>
            </a:r>
            <a:r>
              <a:rPr lang="bn-BD" dirty="0"/>
              <a:t>                                  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এসিড</a:t>
            </a:r>
            <a:endParaRPr lang="bn-BD" dirty="0"/>
          </a:p>
          <a:p>
            <a:pPr>
              <a:buNone/>
            </a:pPr>
            <a:r>
              <a:rPr lang="en-US" dirty="0"/>
              <a:t>        </a:t>
            </a:r>
            <a:r>
              <a:rPr lang="bn-BD" sz="4000" b="1" dirty="0"/>
              <a:t>সাধারণত </a:t>
            </a:r>
            <a:r>
              <a:rPr lang="bn-BD" sz="5400" b="1" dirty="0"/>
              <a:t>টক</a:t>
            </a:r>
            <a:r>
              <a:rPr lang="bn-BD" sz="4000" b="1" dirty="0"/>
              <a:t> </a:t>
            </a:r>
            <a:r>
              <a:rPr lang="bn-BD" sz="4000" dirty="0"/>
              <a:t>স্বাদযুক্ত। 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লেবু           কমলা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09600" y="12192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7200" y="28194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33400" y="44958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3048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6858000" y="2743200"/>
            <a:ext cx="7620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2400" y="3048000"/>
            <a:ext cx="11430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86600" y="2514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3048000"/>
            <a:ext cx="3048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e 14"/>
          <p:cNvSpPr/>
          <p:nvPr/>
        </p:nvSpPr>
        <p:spPr>
          <a:xfrm>
            <a:off x="5257800" y="4114800"/>
            <a:ext cx="609600" cy="609600"/>
          </a:xfrm>
          <a:prstGeom prst="pi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477000" y="4114800"/>
            <a:ext cx="685800" cy="609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234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 </vt:lpstr>
      <vt:lpstr>Slide 2</vt:lpstr>
      <vt:lpstr>Slide 3</vt:lpstr>
      <vt:lpstr>Slide 4</vt:lpstr>
      <vt:lpstr>অম্ল, ক্ষারক  ও  লবণ</vt:lpstr>
      <vt:lpstr> এই পাঠ শেষে শিক্ষার্থীরা- </vt:lpstr>
      <vt:lpstr>Slide 7</vt:lpstr>
      <vt:lpstr>পরীক্ষণ</vt:lpstr>
      <vt:lpstr>এসিডের বৈশিষ্ট্য-</vt:lpstr>
      <vt:lpstr>Slide 10</vt:lpstr>
      <vt:lpstr>Slide 11</vt:lpstr>
      <vt:lpstr>Slide 12</vt:lpstr>
      <vt:lpstr>Slide 13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UJJAL MIA</cp:lastModifiedBy>
  <cp:revision>144</cp:revision>
  <dcterms:created xsi:type="dcterms:W3CDTF">2006-08-16T00:00:00Z</dcterms:created>
  <dcterms:modified xsi:type="dcterms:W3CDTF">2019-12-05T11:13:32Z</dcterms:modified>
</cp:coreProperties>
</file>