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9" r:id="rId2"/>
    <p:sldId id="275" r:id="rId3"/>
    <p:sldId id="264" r:id="rId4"/>
    <p:sldId id="262" r:id="rId5"/>
    <p:sldId id="260" r:id="rId6"/>
    <p:sldId id="263" r:id="rId7"/>
    <p:sldId id="265" r:id="rId8"/>
    <p:sldId id="273" r:id="rId9"/>
    <p:sldId id="268" r:id="rId10"/>
    <p:sldId id="266" r:id="rId11"/>
    <p:sldId id="269" r:id="rId12"/>
    <p:sldId id="270" r:id="rId13"/>
    <p:sldId id="271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1701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912" autoAdjust="0"/>
    <p:restoredTop sz="93606" autoAdjust="0"/>
  </p:normalViewPr>
  <p:slideViewPr>
    <p:cSldViewPr>
      <p:cViewPr>
        <p:scale>
          <a:sx n="77" d="100"/>
          <a:sy n="77" d="100"/>
        </p:scale>
        <p:origin x="-9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163D1-5F0C-4087-823A-31AE0CFE045F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6A4EB-1C8A-4DBA-886D-A48955189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442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6A4EB-1C8A-4DBA-886D-A48955189D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491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64729" y="152400"/>
            <a:ext cx="4953000" cy="1371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/>
              <a:t>স্বাগতম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511300"/>
            <a:ext cx="8382000" cy="496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279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63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স্থায়ী 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সম্পদ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দীর্ঘকাল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ধরে ব্যবসায়ে ব্যবহৃত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সম্পদ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9265" y="377184"/>
            <a:ext cx="1828800" cy="144955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0702" y="594154"/>
            <a:ext cx="1691420" cy="1447800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7943" y="3429000"/>
            <a:ext cx="1972492" cy="1590675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09735" y="3290666"/>
            <a:ext cx="1992764" cy="1562100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357889" y="1806886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টাইপ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মেশিন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0934" y="2045753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ল্যাপটপ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19789" y="501967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আসবাবপত্র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0627" y="4852766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ট্রাক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09103" y="1826740"/>
            <a:ext cx="3241406" cy="2351810"/>
            <a:chOff x="2809103" y="1826740"/>
            <a:chExt cx="3241406" cy="2351810"/>
          </a:xfrm>
        </p:grpSpPr>
        <p:sp>
          <p:nvSpPr>
            <p:cNvPr id="9" name="Oval 8"/>
            <p:cNvSpPr/>
            <p:nvPr/>
          </p:nvSpPr>
          <p:spPr>
            <a:xfrm>
              <a:off x="3352800" y="2043710"/>
              <a:ext cx="2131968" cy="17300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স্থায়ী সম্পদ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136109" y="3264150"/>
              <a:ext cx="9144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09103" y="1826740"/>
              <a:ext cx="9144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935671" y="3429000"/>
              <a:ext cx="569529" cy="4264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136109" y="2041954"/>
              <a:ext cx="655091" cy="512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40592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4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11332"/>
            <a:ext cx="48006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66795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আমাদের বিদ্যালয়ের স্থায়ী সম্পদ ও চলতি সম্পদের একটি তালিকা কর।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89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590800" y="762000"/>
            <a:ext cx="3810000" cy="1219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5146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আর্থিক অবস্থা কি?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3104241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চলতি সম্পদ কাকে বলে?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3715129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স্থায়ী সম্পদ কাকে বলে?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4159096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দায় কাকে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ব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59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71800" y="381000"/>
            <a:ext cx="4572000" cy="1219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886200"/>
            <a:ext cx="7543800" cy="1905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দেনাদার ৪৫,০০০টাকা,নগদ জমা ৩৪,০০০টাকা,বন্ধকীঋণ ৫৪,৩০০টাকা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বকেয়া বেতন ১২,০০টাকা,পাওনাদার ৫৬,০০০টাকা,যন্ত্রপাতি ৭৮,০০০টাকা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অফিস সরঞ্জাম ৯১,০০০টাকা,আসবাবপত্র ৬,২০০টাকা,ব্যাংক জমাতিরিক্ত  ৬,০০০টাকা,ভ্যানগাড়ী ২৩,০০০টাকা,অব্যবহৃত মনিহারি ৪,৫০০টাকা</a:t>
            </a:r>
            <a:r>
              <a:rPr lang="bn-BD" dirty="0" smtClean="0"/>
              <a:t>।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1336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নিম্নের তথ্য থেকে মোট সম্পদ ও মোট দায়ের পরিমান নির্ণয়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886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457200"/>
            <a:ext cx="8534400" cy="5410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n-IN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সবাইকে ধন্যবাদ</a:t>
            </a:r>
          </a:p>
          <a:p>
            <a:pPr marL="45720" indent="0">
              <a:buNone/>
            </a:pP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676400"/>
            <a:ext cx="85344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567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2971800" cy="685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3200" dirty="0" smtClean="0"/>
              <a:t>পরিচিতি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8194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মোঃ-জাহিদ</a:t>
            </a:r>
            <a:r>
              <a:rPr lang="en-US" sz="3600" dirty="0" smtClean="0"/>
              <a:t> </a:t>
            </a:r>
            <a:r>
              <a:rPr lang="en-US" sz="3600" dirty="0" err="1" smtClean="0"/>
              <a:t>হাসান</a:t>
            </a:r>
            <a:endParaRPr lang="en-US" sz="3600" dirty="0" smtClean="0"/>
          </a:p>
          <a:p>
            <a:r>
              <a:rPr lang="en-US" sz="3600" dirty="0" err="1" smtClean="0"/>
              <a:t>সহকারী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শিক্ষক</a:t>
            </a:r>
            <a:endParaRPr lang="en-US" sz="3600" dirty="0" smtClean="0"/>
          </a:p>
          <a:p>
            <a:r>
              <a:rPr lang="en-US" sz="3600" dirty="0" err="1" smtClean="0"/>
              <a:t>মাগুরা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বহূমুখী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মাধ্যমিক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বিদ্যালয়</a:t>
            </a:r>
            <a:endParaRPr lang="en-US" sz="3600" dirty="0" smtClean="0"/>
          </a:p>
          <a:p>
            <a:r>
              <a:rPr lang="en-US" sz="3600" dirty="0" err="1" smtClean="0"/>
              <a:t>মাগুরা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হাট,অভয়নগর</a:t>
            </a:r>
            <a:r>
              <a:rPr lang="en-US" sz="3600" dirty="0" smtClean="0"/>
              <a:t> ,</a:t>
            </a:r>
            <a:r>
              <a:rPr lang="en-US" sz="3600" dirty="0" err="1" smtClean="0"/>
              <a:t>যশোর</a:t>
            </a:r>
            <a:endParaRPr lang="en-US" sz="3600" dirty="0" smtClean="0"/>
          </a:p>
          <a:p>
            <a:r>
              <a:rPr lang="en-US" sz="3600" dirty="0" err="1" smtClean="0"/>
              <a:t>মোবাইল</a:t>
            </a:r>
            <a:r>
              <a:rPr lang="en-US" sz="3600" dirty="0" smtClean="0"/>
              <a:t> </a:t>
            </a:r>
            <a:r>
              <a:rPr lang="en-US" sz="3600" dirty="0" smtClean="0"/>
              <a:t>নং-০১৭১৪৯৩৫১১৯</a:t>
            </a:r>
          </a:p>
          <a:p>
            <a:r>
              <a:rPr lang="en-US" sz="3600" dirty="0" smtClean="0"/>
              <a:t>jahidhassanmagura@gmail.com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1460375"/>
            <a:ext cx="426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/>
              <a:t>শিক্ষক</a:t>
            </a:r>
            <a:r>
              <a:rPr lang="en-US" sz="2400" b="1" dirty="0" smtClean="0"/>
              <a:t> </a:t>
            </a:r>
            <a:r>
              <a:rPr lang="bn-BD" sz="2400" b="1" dirty="0"/>
              <a:t>পরিচিতি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883583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692" y="1841279"/>
            <a:ext cx="4180084" cy="3058518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252863" y="649098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ফটোকপির দোকান</a:t>
            </a:r>
            <a:endParaRPr lang="en-US" sz="2400" dirty="0"/>
          </a:p>
        </p:txBody>
      </p:sp>
      <p:sp>
        <p:nvSpPr>
          <p:cNvPr id="8" name="Down Arrow 7"/>
          <p:cNvSpPr/>
          <p:nvPr/>
        </p:nvSpPr>
        <p:spPr>
          <a:xfrm>
            <a:off x="1874520" y="1190896"/>
            <a:ext cx="381000" cy="5555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624463" y="1165138"/>
            <a:ext cx="381000" cy="581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95103" y="729231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চায়ের দোকান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562600" y="5257800"/>
            <a:ext cx="288572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bn-BD" dirty="0" smtClean="0"/>
              <a:t>অধিক মূলধন বা অধিক অর্থ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4503" y="1864860"/>
            <a:ext cx="4106993" cy="304800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4" name="Rectangle 13"/>
          <p:cNvSpPr/>
          <p:nvPr/>
        </p:nvSpPr>
        <p:spPr>
          <a:xfrm>
            <a:off x="976071" y="5257800"/>
            <a:ext cx="2315057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bn-BD" dirty="0" smtClean="0"/>
              <a:t>স্বল্প মূলধন বা স্বল্প অর্থ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970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1" grpId="0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362200"/>
            <a:ext cx="70866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/>
              <a:t>ব্যবসায়ের আর্থিক অবস্থা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349205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1495" y="2059"/>
            <a:ext cx="6477000" cy="132343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76200" y="1769239"/>
            <a:ext cx="6019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</a:p>
          <a:p>
            <a:pPr lvl="1"/>
            <a:r>
              <a:rPr lang="bn-BD" sz="2800" dirty="0" smtClean="0"/>
              <a:t>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4518" y="2878632"/>
            <a:ext cx="6783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আর্থিক অবস্থা কী বলতে পারবে,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0718" y="3710556"/>
            <a:ext cx="6555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ব্যবসায়ের সম্পদ এবং দায় চিহ্নিত করতে পারব,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718" y="4677719"/>
            <a:ext cx="8277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ব্যবসায়ের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চলতিসম্পদ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স্থায়ী সম্পদের পার্থক্য করতে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28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262" y="1136214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25043" y="685800"/>
            <a:ext cx="195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নগদ অর্থ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587" y="487331"/>
            <a:ext cx="2937100" cy="2181399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04262" y="3167539"/>
            <a:ext cx="3001054" cy="214312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7731" y="487331"/>
            <a:ext cx="2937100" cy="218139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587" y="3090445"/>
            <a:ext cx="2937100" cy="2255053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3625043" y="4114436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আসবাবপত্র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51562" y="3318053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52603" y="1626577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দালানকোঠা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5530164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এগুলো ব্যবসায়ের মালিকানাধীন থাকে এবং ব্যবসায়ের মুনাফা অর্জনের কাজে ব্যবহৃত হয়।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315989" y="487331"/>
            <a:ext cx="674713" cy="5555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flipV="1">
            <a:off x="5251269" y="1676400"/>
            <a:ext cx="546462" cy="336074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otched Right Arrow 12"/>
          <p:cNvSpPr/>
          <p:nvPr/>
        </p:nvSpPr>
        <p:spPr>
          <a:xfrm>
            <a:off x="5289369" y="3410386"/>
            <a:ext cx="508362" cy="338554"/>
          </a:xfrm>
          <a:prstGeom prst="notched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3352800" y="4245241"/>
            <a:ext cx="457200" cy="261610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00450" y="2190635"/>
            <a:ext cx="1943100" cy="95618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সম্পদ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54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1" grpId="0"/>
      <p:bldP spid="22" grpId="0"/>
      <p:bldP spid="13" grpId="0" animBg="1"/>
      <p:bldP spid="16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12" y="222010"/>
            <a:ext cx="2895600" cy="280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543" y="3505200"/>
            <a:ext cx="3820748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উক্ত ব্যবসায়ী ব্যাংক থেকে ঋণ এনেছে  যা ব্যবসায় থেকে পরিশোধ করতে হবে।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8173" y="1900684"/>
            <a:ext cx="2466975" cy="184785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930264" y="241604"/>
            <a:ext cx="1994536" cy="12061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ব্যাংক ব্যবস্থাপক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827417" y="3662809"/>
            <a:ext cx="2628900" cy="9144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ব্যবসায়ী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Left-Up Arrow 16"/>
          <p:cNvSpPr/>
          <p:nvPr/>
        </p:nvSpPr>
        <p:spPr>
          <a:xfrm>
            <a:off x="6435360" y="3654100"/>
            <a:ext cx="876300" cy="742950"/>
          </a:xfrm>
          <a:prstGeom prst="left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Punched Tape 1"/>
          <p:cNvSpPr/>
          <p:nvPr/>
        </p:nvSpPr>
        <p:spPr>
          <a:xfrm>
            <a:off x="3426823" y="1658865"/>
            <a:ext cx="2305050" cy="1614934"/>
          </a:xfrm>
          <a:prstGeom prst="flowChartPunchedTa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দায়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927532" y="1371600"/>
            <a:ext cx="463868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862229"/>
            <a:ext cx="8305800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আর ব্যবসায়ের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আর্থিক অবস্থা বলতে এই সম্পদ,দায় ও মুলধনকে বুঝায়।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77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6" grpId="0" animBg="1"/>
      <p:bldP spid="17" grpId="0" animBg="1"/>
      <p:bldP spid="2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/>
          <p:cNvSpPr/>
          <p:nvPr/>
        </p:nvSpPr>
        <p:spPr>
          <a:xfrm>
            <a:off x="1935480" y="2069849"/>
            <a:ext cx="579120" cy="728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776823"/>
            <a:ext cx="2819400" cy="1323439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ব্যবসায়ি (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বিক্রেতা)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684854"/>
            <a:ext cx="3810000" cy="1384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উক্ত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ব্যবসায়ি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ক্রেতার নিকট বাকিতে পন্য বিক্রয় করেছেন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29266" y="4572000"/>
            <a:ext cx="455295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উক্ত ক্রেতা পরবর্তিতে ব্যবসায়িকে টাকা দিবেন।সুতরাং উক্ত ক্রেতা ব্যবসায়ির নিকট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দেনাদার।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352800" y="1377351"/>
            <a:ext cx="457200" cy="222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10000" y="4360049"/>
            <a:ext cx="781051" cy="3214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-Up Arrow 8"/>
          <p:cNvSpPr/>
          <p:nvPr/>
        </p:nvSpPr>
        <p:spPr>
          <a:xfrm>
            <a:off x="3748988" y="2032648"/>
            <a:ext cx="2575611" cy="2082152"/>
          </a:xfrm>
          <a:prstGeom prst="left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ক্রেতা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882978" y="2717179"/>
            <a:ext cx="1066800" cy="59842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49778" y="2100262"/>
            <a:ext cx="2247900" cy="198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দেনাদার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8222" y="2886074"/>
            <a:ext cx="2772805" cy="168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514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4" grpId="0" animBg="1"/>
      <p:bldP spid="2" grpId="0" animBg="1"/>
      <p:bldP spid="9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5334000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bn-BD" sz="2800" b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 টাকা ছাড়াও এসকল সম্পদ এক বছরের মধ্যেস্বাভাবিক প্রক্রিয়ায় নগদে রুপান্তর যোগ্য।</a:t>
            </a:r>
            <a:endParaRPr lang="en-US" b="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0958" y="314722"/>
            <a:ext cx="1699442" cy="10466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18760" y="314723"/>
            <a:ext cx="1676439" cy="1046648"/>
          </a:xfrm>
          <a:prstGeom prst="rect">
            <a:avLst/>
          </a:prstGeom>
        </p:spPr>
      </p:pic>
      <p:sp>
        <p:nvSpPr>
          <p:cNvPr id="11" name="Left Arrow 10"/>
          <p:cNvSpPr/>
          <p:nvPr/>
        </p:nvSpPr>
        <p:spPr>
          <a:xfrm>
            <a:off x="7023502" y="398340"/>
            <a:ext cx="2146406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ব্যাংক জমা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1" y="475137"/>
            <a:ext cx="1500958" cy="684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হাতে নগদ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2410" y="1825125"/>
            <a:ext cx="2655679" cy="245275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28600" y="4419599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দেনাদার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95199" y="4419600"/>
            <a:ext cx="1691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মজুদ পণ্য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67000" y="2819400"/>
            <a:ext cx="3200400" cy="1752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চলতি সম্পদ</a:t>
            </a:r>
          </a:p>
          <a:p>
            <a:pPr algn="ctr"/>
            <a:endParaRPr lang="en-US" dirty="0"/>
          </a:p>
        </p:txBody>
      </p:sp>
      <p:sp>
        <p:nvSpPr>
          <p:cNvPr id="4" name="Bent-Up Arrow 3"/>
          <p:cNvSpPr/>
          <p:nvPr/>
        </p:nvSpPr>
        <p:spPr>
          <a:xfrm>
            <a:off x="1600200" y="3794964"/>
            <a:ext cx="914400" cy="1023385"/>
          </a:xfrm>
          <a:prstGeom prst="bentUp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2300437"/>
            <a:ext cx="2430033" cy="150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168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3" grpId="0" animBg="1"/>
      <p:bldP spid="22" grpId="0"/>
      <p:bldP spid="23" grpId="0"/>
      <p:bldP spid="24" grpId="1" animBg="1"/>
      <p:bldP spid="4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1484</TotalTime>
  <Words>251</Words>
  <Application>Microsoft Office PowerPoint</Application>
  <PresentationFormat>On-screen Show (4:3)</PresentationFormat>
  <Paragraphs>68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Slipstream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নগদ টাকা ছাড়াও এসকল সম্পদ এক বছরের মধ্যেস্বাভাবিক প্রক্রিয়ায় নগদে রুপান্তর যোগ্য।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</dc:title>
  <dc:creator>DELL</dc:creator>
  <cp:lastModifiedBy>User</cp:lastModifiedBy>
  <cp:revision>292</cp:revision>
  <dcterms:created xsi:type="dcterms:W3CDTF">2006-08-16T00:00:00Z</dcterms:created>
  <dcterms:modified xsi:type="dcterms:W3CDTF">2019-12-05T14:04:49Z</dcterms:modified>
</cp:coreProperties>
</file>