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EA8"/>
    <a:srgbClr val="FF0066"/>
    <a:srgbClr val="DF97E5"/>
    <a:srgbClr val="5F6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6A0453-98DC-4450-B678-82C31E0E5123}" type="doc">
      <dgm:prSet loTypeId="urn:microsoft.com/office/officeart/2005/8/layout/radial5" loCatId="cycle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9105F45-897F-43B2-AC47-AA8B2F68C989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গ্রন্থ সমূহ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A6AB68-E49F-40B7-AC3E-F640A1C1288C}" type="parTrans" cxnId="{836D8988-89DE-4EEB-BA60-ECA9AAB6008B}">
      <dgm:prSet/>
      <dgm:spPr/>
      <dgm:t>
        <a:bodyPr/>
        <a:lstStyle/>
        <a:p>
          <a:endParaRPr lang="en-US"/>
        </a:p>
      </dgm:t>
    </dgm:pt>
    <dgm:pt modelId="{924F9434-4C38-4B3F-9B4C-14D04C083769}" type="sibTrans" cxnId="{836D8988-89DE-4EEB-BA60-ECA9AAB6008B}">
      <dgm:prSet/>
      <dgm:spPr/>
      <dgm:t>
        <a:bodyPr/>
        <a:lstStyle/>
        <a:p>
          <a:endParaRPr lang="en-US"/>
        </a:p>
      </dgm:t>
    </dgm:pt>
    <dgm:pt modelId="{41D74459-BBE6-425E-932B-DE0ABA7E88EA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নির্মাল্য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B26070-31CA-4F44-ADAB-1BFF09655356}" type="parTrans" cxnId="{4747702E-3240-487E-953E-4F1991F6CA00}">
      <dgm:prSet/>
      <dgm:spPr/>
      <dgm:t>
        <a:bodyPr/>
        <a:lstStyle/>
        <a:p>
          <a:endParaRPr lang="en-US"/>
        </a:p>
      </dgm:t>
    </dgm:pt>
    <dgm:pt modelId="{8A85DF3E-2C7C-4EEE-8C8C-0E7BB11C4E6E}" type="sibTrans" cxnId="{4747702E-3240-487E-953E-4F1991F6CA00}">
      <dgm:prSet/>
      <dgm:spPr/>
      <dgm:t>
        <a:bodyPr/>
        <a:lstStyle/>
        <a:p>
          <a:endParaRPr lang="en-US"/>
        </a:p>
      </dgm:t>
    </dgm:pt>
    <dgm:pt modelId="{B77C88F5-A79B-4FFF-AC31-E530403F1B9C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অশোক সংগীত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7B7DB8-A44D-4DC0-AD12-715D8490E518}" type="parTrans" cxnId="{DDABEF22-17DD-4B91-8F51-CFDE3046AB54}">
      <dgm:prSet/>
      <dgm:spPr/>
      <dgm:t>
        <a:bodyPr/>
        <a:lstStyle/>
        <a:p>
          <a:endParaRPr lang="en-US"/>
        </a:p>
      </dgm:t>
    </dgm:pt>
    <dgm:pt modelId="{7965F833-5AD9-4EE2-AF42-8B3E835B04F3}" type="sibTrans" cxnId="{DDABEF22-17DD-4B91-8F51-CFDE3046AB54}">
      <dgm:prSet/>
      <dgm:spPr/>
      <dgm:t>
        <a:bodyPr/>
        <a:lstStyle/>
        <a:p>
          <a:endParaRPr lang="en-US"/>
        </a:p>
      </dgm:t>
    </dgm:pt>
    <dgm:pt modelId="{CB88C073-9A55-49D6-9717-42F1FFFA5B38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দীপ ও ধূপ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F4B643-415A-4745-BFF3-B7ACF0B6BAD0}" type="parTrans" cxnId="{143C80C1-31A5-423A-8A0F-9243F3237098}">
      <dgm:prSet/>
      <dgm:spPr/>
      <dgm:t>
        <a:bodyPr/>
        <a:lstStyle/>
        <a:p>
          <a:endParaRPr lang="en-US"/>
        </a:p>
      </dgm:t>
    </dgm:pt>
    <dgm:pt modelId="{63BE51FD-3837-4F65-9C10-7F1606FCE9A9}" type="sibTrans" cxnId="{143C80C1-31A5-423A-8A0F-9243F3237098}">
      <dgm:prSet/>
      <dgm:spPr/>
      <dgm:t>
        <a:bodyPr/>
        <a:lstStyle/>
        <a:p>
          <a:endParaRPr lang="en-US"/>
        </a:p>
      </dgm:t>
    </dgm:pt>
    <dgm:pt modelId="{A95BC300-0FA3-4949-804D-7B9B9C2FAA96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</a:p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পথে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33179A-ED87-4840-AC10-8EA76EA1D80C}" type="parTrans" cxnId="{89FF2988-BD3E-44B1-B944-1ED5096DA235}">
      <dgm:prSet/>
      <dgm:spPr/>
      <dgm:t>
        <a:bodyPr/>
        <a:lstStyle/>
        <a:p>
          <a:endParaRPr lang="en-US"/>
        </a:p>
      </dgm:t>
    </dgm:pt>
    <dgm:pt modelId="{5B13D3EF-EB14-4BCA-8455-14CF41AA4B6F}" type="sibTrans" cxnId="{89FF2988-BD3E-44B1-B944-1ED5096DA235}">
      <dgm:prSet/>
      <dgm:spPr/>
      <dgm:t>
        <a:bodyPr/>
        <a:lstStyle/>
        <a:p>
          <a:endParaRPr lang="en-US"/>
        </a:p>
      </dgm:t>
    </dgm:pt>
    <dgm:pt modelId="{943A9A44-8CE2-45B8-BECE-716044CB5A2A}" type="pres">
      <dgm:prSet presAssocID="{AB6A0453-98DC-4450-B678-82C31E0E512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F98E3A-85CD-4D3F-8432-26B44FFB2F59}" type="pres">
      <dgm:prSet presAssocID="{09105F45-897F-43B2-AC47-AA8B2F68C989}" presName="centerShape" presStyleLbl="node0" presStyleIdx="0" presStyleCnt="1" custScaleX="131379" custScaleY="124005" custLinFactNeighborX="-1475" custLinFactNeighborY="-221"/>
      <dgm:spPr/>
      <dgm:t>
        <a:bodyPr/>
        <a:lstStyle/>
        <a:p>
          <a:endParaRPr lang="en-US"/>
        </a:p>
      </dgm:t>
    </dgm:pt>
    <dgm:pt modelId="{F98DE557-EEAC-4E18-9BFF-69D9ED455D90}" type="pres">
      <dgm:prSet presAssocID="{65B26070-31CA-4F44-ADAB-1BFF09655356}" presName="parTrans" presStyleLbl="sibTrans2D1" presStyleIdx="0" presStyleCnt="4" custScaleX="147397"/>
      <dgm:spPr/>
      <dgm:t>
        <a:bodyPr/>
        <a:lstStyle/>
        <a:p>
          <a:endParaRPr lang="en-US"/>
        </a:p>
      </dgm:t>
    </dgm:pt>
    <dgm:pt modelId="{1664BDF8-BAD3-47C8-BCA3-D2808466D30E}" type="pres">
      <dgm:prSet presAssocID="{65B26070-31CA-4F44-ADAB-1BFF0965535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597A172-9205-4B69-B7F1-B5A6D55B1E46}" type="pres">
      <dgm:prSet presAssocID="{41D74459-BBE6-425E-932B-DE0ABA7E88EA}" presName="node" presStyleLbl="node1" presStyleIdx="0" presStyleCnt="4" custScaleX="102406" custScaleY="102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539E7-0C49-497E-926E-D38337A5B1EA}" type="pres">
      <dgm:prSet presAssocID="{DF7B7DB8-A44D-4DC0-AD12-715D8490E518}" presName="parTrans" presStyleLbl="sibTrans2D1" presStyleIdx="1" presStyleCnt="4" custScaleX="147271" custLinFactNeighborX="5265"/>
      <dgm:spPr/>
      <dgm:t>
        <a:bodyPr/>
        <a:lstStyle/>
        <a:p>
          <a:endParaRPr lang="en-US"/>
        </a:p>
      </dgm:t>
    </dgm:pt>
    <dgm:pt modelId="{553369E4-57E4-4B4F-8057-A8B9E14DBB71}" type="pres">
      <dgm:prSet presAssocID="{DF7B7DB8-A44D-4DC0-AD12-715D8490E51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1ECA8B2-F123-4D50-808B-40053CD282B8}" type="pres">
      <dgm:prSet presAssocID="{B77C88F5-A79B-4FFF-AC31-E530403F1B9C}" presName="node" presStyleLbl="node1" presStyleIdx="1" presStyleCnt="4" custScaleX="106391" custScaleY="105413" custRadScaleRad="103428" custRadScaleInc="3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45093-D28B-4ADF-9FD0-81ECF6DF5374}" type="pres">
      <dgm:prSet presAssocID="{ADF4B643-415A-4745-BFF3-B7ACF0B6BAD0}" presName="parTrans" presStyleLbl="sibTrans2D1" presStyleIdx="2" presStyleCnt="4" custScaleX="173833" custLinFactNeighborY="2793"/>
      <dgm:spPr/>
      <dgm:t>
        <a:bodyPr/>
        <a:lstStyle/>
        <a:p>
          <a:endParaRPr lang="en-US"/>
        </a:p>
      </dgm:t>
    </dgm:pt>
    <dgm:pt modelId="{3B9C730F-1EB5-4E0E-868B-A40E2A880C2E}" type="pres">
      <dgm:prSet presAssocID="{ADF4B643-415A-4745-BFF3-B7ACF0B6BAD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70EC811-C37E-4C8B-A0E9-2011D7459509}" type="pres">
      <dgm:prSet presAssocID="{CB88C073-9A55-49D6-9717-42F1FFFA5B38}" presName="node" presStyleLbl="node1" presStyleIdx="2" presStyleCnt="4" custScaleX="104673" custScaleY="91538" custRadScaleRad="92438" custRadScaleInc="2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4FDB3-4BFC-4397-8727-C3F2253DFA13}" type="pres">
      <dgm:prSet presAssocID="{2333179A-ED87-4840-AC10-8EA76EA1D80C}" presName="parTrans" presStyleLbl="sibTrans2D1" presStyleIdx="3" presStyleCnt="4" custScaleX="171735"/>
      <dgm:spPr/>
      <dgm:t>
        <a:bodyPr/>
        <a:lstStyle/>
        <a:p>
          <a:endParaRPr lang="en-US"/>
        </a:p>
      </dgm:t>
    </dgm:pt>
    <dgm:pt modelId="{B3F89ADD-EA91-493F-962B-7053A3CBEC1F}" type="pres">
      <dgm:prSet presAssocID="{2333179A-ED87-4840-AC10-8EA76EA1D80C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01F86EF8-E658-459A-BF42-D961A33FC097}" type="pres">
      <dgm:prSet presAssocID="{A95BC300-0FA3-4949-804D-7B9B9C2FAA96}" presName="node" presStyleLbl="node1" presStyleIdx="3" presStyleCnt="4" custScaleX="100466" custScaleY="96049" custRadScaleRad="107228" custRadScaleInc="-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293374-34CA-4CC5-AF81-16D1217A77E0}" type="presOf" srcId="{A95BC300-0FA3-4949-804D-7B9B9C2FAA96}" destId="{01F86EF8-E658-459A-BF42-D961A33FC097}" srcOrd="0" destOrd="0" presId="urn:microsoft.com/office/officeart/2005/8/layout/radial5"/>
    <dgm:cxn modelId="{55633C6A-3960-4564-B708-BE767763EBAE}" type="presOf" srcId="{09105F45-897F-43B2-AC47-AA8B2F68C989}" destId="{0DF98E3A-85CD-4D3F-8432-26B44FFB2F59}" srcOrd="0" destOrd="0" presId="urn:microsoft.com/office/officeart/2005/8/layout/radial5"/>
    <dgm:cxn modelId="{1F18DC7A-8EE8-4736-AD4F-7560E0059C93}" type="presOf" srcId="{2333179A-ED87-4840-AC10-8EA76EA1D80C}" destId="{B3F89ADD-EA91-493F-962B-7053A3CBEC1F}" srcOrd="1" destOrd="0" presId="urn:microsoft.com/office/officeart/2005/8/layout/radial5"/>
    <dgm:cxn modelId="{A2508F69-915D-4070-A879-8273D601B107}" type="presOf" srcId="{DF7B7DB8-A44D-4DC0-AD12-715D8490E518}" destId="{553369E4-57E4-4B4F-8057-A8B9E14DBB71}" srcOrd="1" destOrd="0" presId="urn:microsoft.com/office/officeart/2005/8/layout/radial5"/>
    <dgm:cxn modelId="{34F8A43F-1278-4AFA-A50A-DB1DCA7C15C6}" type="presOf" srcId="{CB88C073-9A55-49D6-9717-42F1FFFA5B38}" destId="{B70EC811-C37E-4C8B-A0E9-2011D7459509}" srcOrd="0" destOrd="0" presId="urn:microsoft.com/office/officeart/2005/8/layout/radial5"/>
    <dgm:cxn modelId="{4747702E-3240-487E-953E-4F1991F6CA00}" srcId="{09105F45-897F-43B2-AC47-AA8B2F68C989}" destId="{41D74459-BBE6-425E-932B-DE0ABA7E88EA}" srcOrd="0" destOrd="0" parTransId="{65B26070-31CA-4F44-ADAB-1BFF09655356}" sibTransId="{8A85DF3E-2C7C-4EEE-8C8C-0E7BB11C4E6E}"/>
    <dgm:cxn modelId="{FE4DE300-2D06-433F-BCCD-7459AF9AF336}" type="presOf" srcId="{41D74459-BBE6-425E-932B-DE0ABA7E88EA}" destId="{4597A172-9205-4B69-B7F1-B5A6D55B1E46}" srcOrd="0" destOrd="0" presId="urn:microsoft.com/office/officeart/2005/8/layout/radial5"/>
    <dgm:cxn modelId="{D055B543-008F-419D-9358-F4DA0BB2BCA3}" type="presOf" srcId="{ADF4B643-415A-4745-BFF3-B7ACF0B6BAD0}" destId="{3B9C730F-1EB5-4E0E-868B-A40E2A880C2E}" srcOrd="1" destOrd="0" presId="urn:microsoft.com/office/officeart/2005/8/layout/radial5"/>
    <dgm:cxn modelId="{143C80C1-31A5-423A-8A0F-9243F3237098}" srcId="{09105F45-897F-43B2-AC47-AA8B2F68C989}" destId="{CB88C073-9A55-49D6-9717-42F1FFFA5B38}" srcOrd="2" destOrd="0" parTransId="{ADF4B643-415A-4745-BFF3-B7ACF0B6BAD0}" sibTransId="{63BE51FD-3837-4F65-9C10-7F1606FCE9A9}"/>
    <dgm:cxn modelId="{06CAC656-E585-41D4-B26C-53EF4A6FE3D9}" type="presOf" srcId="{65B26070-31CA-4F44-ADAB-1BFF09655356}" destId="{1664BDF8-BAD3-47C8-BCA3-D2808466D30E}" srcOrd="1" destOrd="0" presId="urn:microsoft.com/office/officeart/2005/8/layout/radial5"/>
    <dgm:cxn modelId="{DDABEF22-17DD-4B91-8F51-CFDE3046AB54}" srcId="{09105F45-897F-43B2-AC47-AA8B2F68C989}" destId="{B77C88F5-A79B-4FFF-AC31-E530403F1B9C}" srcOrd="1" destOrd="0" parTransId="{DF7B7DB8-A44D-4DC0-AD12-715D8490E518}" sibTransId="{7965F833-5AD9-4EE2-AF42-8B3E835B04F3}"/>
    <dgm:cxn modelId="{89FF2988-BD3E-44B1-B944-1ED5096DA235}" srcId="{09105F45-897F-43B2-AC47-AA8B2F68C989}" destId="{A95BC300-0FA3-4949-804D-7B9B9C2FAA96}" srcOrd="3" destOrd="0" parTransId="{2333179A-ED87-4840-AC10-8EA76EA1D80C}" sibTransId="{5B13D3EF-EB14-4BCA-8455-14CF41AA4B6F}"/>
    <dgm:cxn modelId="{06E74C73-B6AA-4FB0-B660-18F6E034D372}" type="presOf" srcId="{ADF4B643-415A-4745-BFF3-B7ACF0B6BAD0}" destId="{33E45093-D28B-4ADF-9FD0-81ECF6DF5374}" srcOrd="0" destOrd="0" presId="urn:microsoft.com/office/officeart/2005/8/layout/radial5"/>
    <dgm:cxn modelId="{836D8988-89DE-4EEB-BA60-ECA9AAB6008B}" srcId="{AB6A0453-98DC-4450-B678-82C31E0E5123}" destId="{09105F45-897F-43B2-AC47-AA8B2F68C989}" srcOrd="0" destOrd="0" parTransId="{C2A6AB68-E49F-40B7-AC3E-F640A1C1288C}" sibTransId="{924F9434-4C38-4B3F-9B4C-14D04C083769}"/>
    <dgm:cxn modelId="{57130334-1B5F-4DC2-849D-F0B4318CA7C7}" type="presOf" srcId="{DF7B7DB8-A44D-4DC0-AD12-715D8490E518}" destId="{17E539E7-0C49-497E-926E-D38337A5B1EA}" srcOrd="0" destOrd="0" presId="urn:microsoft.com/office/officeart/2005/8/layout/radial5"/>
    <dgm:cxn modelId="{F96ED41D-9A16-4C85-9FCB-ADE881BB76C7}" type="presOf" srcId="{65B26070-31CA-4F44-ADAB-1BFF09655356}" destId="{F98DE557-EEAC-4E18-9BFF-69D9ED455D90}" srcOrd="0" destOrd="0" presId="urn:microsoft.com/office/officeart/2005/8/layout/radial5"/>
    <dgm:cxn modelId="{284932A3-D25C-439E-8C75-76E10D2F6E17}" type="presOf" srcId="{AB6A0453-98DC-4450-B678-82C31E0E5123}" destId="{943A9A44-8CE2-45B8-BECE-716044CB5A2A}" srcOrd="0" destOrd="0" presId="urn:microsoft.com/office/officeart/2005/8/layout/radial5"/>
    <dgm:cxn modelId="{2D9D332C-234F-4E7A-A009-093CD89E4185}" type="presOf" srcId="{B77C88F5-A79B-4FFF-AC31-E530403F1B9C}" destId="{61ECA8B2-F123-4D50-808B-40053CD282B8}" srcOrd="0" destOrd="0" presId="urn:microsoft.com/office/officeart/2005/8/layout/radial5"/>
    <dgm:cxn modelId="{DED6DA41-EB5B-48A6-84FF-4DBF9F58ACCA}" type="presOf" srcId="{2333179A-ED87-4840-AC10-8EA76EA1D80C}" destId="{92E4FDB3-4BFC-4397-8727-C3F2253DFA13}" srcOrd="0" destOrd="0" presId="urn:microsoft.com/office/officeart/2005/8/layout/radial5"/>
    <dgm:cxn modelId="{1F561CD9-6762-4227-A0F3-B6A3A22E4E27}" type="presParOf" srcId="{943A9A44-8CE2-45B8-BECE-716044CB5A2A}" destId="{0DF98E3A-85CD-4D3F-8432-26B44FFB2F59}" srcOrd="0" destOrd="0" presId="urn:microsoft.com/office/officeart/2005/8/layout/radial5"/>
    <dgm:cxn modelId="{0A79BED5-037F-4690-A90C-39C68FE25499}" type="presParOf" srcId="{943A9A44-8CE2-45B8-BECE-716044CB5A2A}" destId="{F98DE557-EEAC-4E18-9BFF-69D9ED455D90}" srcOrd="1" destOrd="0" presId="urn:microsoft.com/office/officeart/2005/8/layout/radial5"/>
    <dgm:cxn modelId="{4DD6AE0F-FAA3-4B35-864F-0EB567A5D979}" type="presParOf" srcId="{F98DE557-EEAC-4E18-9BFF-69D9ED455D90}" destId="{1664BDF8-BAD3-47C8-BCA3-D2808466D30E}" srcOrd="0" destOrd="0" presId="urn:microsoft.com/office/officeart/2005/8/layout/radial5"/>
    <dgm:cxn modelId="{D1C98EE9-C499-42BB-82D1-4D3C3B7B4343}" type="presParOf" srcId="{943A9A44-8CE2-45B8-BECE-716044CB5A2A}" destId="{4597A172-9205-4B69-B7F1-B5A6D55B1E46}" srcOrd="2" destOrd="0" presId="urn:microsoft.com/office/officeart/2005/8/layout/radial5"/>
    <dgm:cxn modelId="{A562A6AA-903E-4ABB-AE9A-AC8571E236B1}" type="presParOf" srcId="{943A9A44-8CE2-45B8-BECE-716044CB5A2A}" destId="{17E539E7-0C49-497E-926E-D38337A5B1EA}" srcOrd="3" destOrd="0" presId="urn:microsoft.com/office/officeart/2005/8/layout/radial5"/>
    <dgm:cxn modelId="{3EF43E98-E6D6-4C87-B73E-578A6B0E001E}" type="presParOf" srcId="{17E539E7-0C49-497E-926E-D38337A5B1EA}" destId="{553369E4-57E4-4B4F-8057-A8B9E14DBB71}" srcOrd="0" destOrd="0" presId="urn:microsoft.com/office/officeart/2005/8/layout/radial5"/>
    <dgm:cxn modelId="{6C3A5B2E-FA61-4D32-A5CE-BE0DABA0E11B}" type="presParOf" srcId="{943A9A44-8CE2-45B8-BECE-716044CB5A2A}" destId="{61ECA8B2-F123-4D50-808B-40053CD282B8}" srcOrd="4" destOrd="0" presId="urn:microsoft.com/office/officeart/2005/8/layout/radial5"/>
    <dgm:cxn modelId="{DF37007C-7882-460D-9BAB-A6EFB543A2AC}" type="presParOf" srcId="{943A9A44-8CE2-45B8-BECE-716044CB5A2A}" destId="{33E45093-D28B-4ADF-9FD0-81ECF6DF5374}" srcOrd="5" destOrd="0" presId="urn:microsoft.com/office/officeart/2005/8/layout/radial5"/>
    <dgm:cxn modelId="{14A5C27C-20B9-4FB1-8953-D8AD95F73016}" type="presParOf" srcId="{33E45093-D28B-4ADF-9FD0-81ECF6DF5374}" destId="{3B9C730F-1EB5-4E0E-868B-A40E2A880C2E}" srcOrd="0" destOrd="0" presId="urn:microsoft.com/office/officeart/2005/8/layout/radial5"/>
    <dgm:cxn modelId="{F0ACB203-35D8-48CF-AAC8-2E15BDF384FA}" type="presParOf" srcId="{943A9A44-8CE2-45B8-BECE-716044CB5A2A}" destId="{B70EC811-C37E-4C8B-A0E9-2011D7459509}" srcOrd="6" destOrd="0" presId="urn:microsoft.com/office/officeart/2005/8/layout/radial5"/>
    <dgm:cxn modelId="{D39388E4-191F-4E2B-AF9D-B823BC7FB060}" type="presParOf" srcId="{943A9A44-8CE2-45B8-BECE-716044CB5A2A}" destId="{92E4FDB3-4BFC-4397-8727-C3F2253DFA13}" srcOrd="7" destOrd="0" presId="urn:microsoft.com/office/officeart/2005/8/layout/radial5"/>
    <dgm:cxn modelId="{E9B721BF-1191-4F84-BE2E-F857F9A9B1F2}" type="presParOf" srcId="{92E4FDB3-4BFC-4397-8727-C3F2253DFA13}" destId="{B3F89ADD-EA91-493F-962B-7053A3CBEC1F}" srcOrd="0" destOrd="0" presId="urn:microsoft.com/office/officeart/2005/8/layout/radial5"/>
    <dgm:cxn modelId="{102F35E8-CEF1-4F41-8475-58EA39CAB97B}" type="presParOf" srcId="{943A9A44-8CE2-45B8-BECE-716044CB5A2A}" destId="{01F86EF8-E658-459A-BF42-D961A33FC09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5309F-CB6C-489B-B53C-6745695621E5}" type="datetimeFigureOut">
              <a:rPr lang="en-US" smtClean="0"/>
              <a:t>12/05/2019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BFDBCF-5EA7-4419-9248-94AC0979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93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5309F-CB6C-489B-B53C-6745695621E5}" type="datetimeFigureOut">
              <a:rPr lang="en-US" smtClean="0"/>
              <a:t>12/05/2019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BFDBCF-5EA7-4419-9248-94AC0979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5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5309F-CB6C-489B-B53C-6745695621E5}" type="datetimeFigureOut">
              <a:rPr lang="en-US" smtClean="0"/>
              <a:t>12/05/2019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BFDBCF-5EA7-4419-9248-94AC0979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8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5309F-CB6C-489B-B53C-6745695621E5}" type="datetimeFigureOut">
              <a:rPr lang="en-US" smtClean="0"/>
              <a:t>12/05/2019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BFDBCF-5EA7-4419-9248-94AC0979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4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5309F-CB6C-489B-B53C-6745695621E5}" type="datetimeFigureOut">
              <a:rPr lang="en-US" smtClean="0"/>
              <a:t>12/05/2019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BFDBCF-5EA7-4419-9248-94AC0979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5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5309F-CB6C-489B-B53C-6745695621E5}" type="datetimeFigureOut">
              <a:rPr lang="en-US" smtClean="0"/>
              <a:t>12/05/2019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BFDBCF-5EA7-4419-9248-94AC0979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0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5309F-CB6C-489B-B53C-6745695621E5}" type="datetimeFigureOut">
              <a:rPr lang="en-US" smtClean="0"/>
              <a:t>12/05/2019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BFDBCF-5EA7-4419-9248-94AC0979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7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5309F-CB6C-489B-B53C-6745695621E5}" type="datetimeFigureOut">
              <a:rPr lang="en-US" smtClean="0"/>
              <a:t>12/05/2019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BFDBCF-5EA7-4419-9248-94AC0979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6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5309F-CB6C-489B-B53C-6745695621E5}" type="datetimeFigureOut">
              <a:rPr lang="en-US" smtClean="0"/>
              <a:t>12/05/2019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BFDBCF-5EA7-4419-9248-94AC0979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2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5309F-CB6C-489B-B53C-6745695621E5}" type="datetimeFigureOut">
              <a:rPr lang="en-US" smtClean="0"/>
              <a:t>12/05/2019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BFDBCF-5EA7-4419-9248-94AC0979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4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5309F-CB6C-489B-B53C-6745695621E5}" type="datetimeFigureOut">
              <a:rPr lang="en-US" smtClean="0"/>
              <a:t>12/05/2019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BFDBCF-5EA7-4419-9248-94AC0979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3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rgbClr val="DF97E5"/>
            </a:gs>
            <a:gs pos="98000">
              <a:srgbClr val="C00000"/>
            </a:gs>
            <a:gs pos="96000">
              <a:srgbClr val="7030A0"/>
            </a:gs>
            <a:gs pos="100000">
              <a:schemeClr val="bg1"/>
            </a:gs>
            <a:gs pos="98000">
              <a:schemeClr val="bg1"/>
            </a:gs>
            <a:gs pos="95000">
              <a:schemeClr val="bg1"/>
            </a:gs>
            <a:gs pos="93000">
              <a:srgbClr val="CBE0F2">
                <a:alpha val="0"/>
              </a:srgbClr>
            </a:gs>
            <a:gs pos="96000">
              <a:schemeClr val="bg1"/>
            </a:gs>
            <a:gs pos="91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6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rgbClr val="DF97E5"/>
            </a:gs>
            <a:gs pos="98000">
              <a:srgbClr val="C00000"/>
            </a:gs>
            <a:gs pos="96000">
              <a:srgbClr val="7030A0"/>
            </a:gs>
            <a:gs pos="100000">
              <a:schemeClr val="bg1"/>
            </a:gs>
            <a:gs pos="98000">
              <a:schemeClr val="bg1"/>
            </a:gs>
            <a:gs pos="95000">
              <a:schemeClr val="bg1"/>
            </a:gs>
            <a:gs pos="93000">
              <a:srgbClr val="CBE0F2">
                <a:alpha val="0"/>
              </a:srgbClr>
            </a:gs>
            <a:gs pos="96000">
              <a:schemeClr val="bg1"/>
            </a:gs>
            <a:gs pos="91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0" y="552719"/>
            <a:ext cx="7744178" cy="5646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151737" y="1635826"/>
            <a:ext cx="5088878" cy="625804"/>
          </a:xfrm>
          <a:prstGeom prst="rect">
            <a:avLst/>
          </a:prstGeom>
          <a:solidFill>
            <a:schemeClr val="bg1">
              <a:lumMod val="85000"/>
              <a:alpha val="31000"/>
            </a:schemeClr>
          </a:solidFill>
          <a:ln w="38100">
            <a:solidFill>
              <a:srgbClr val="7030A0">
                <a:alpha val="67000"/>
              </a:srgbClr>
            </a:solidFill>
          </a:ln>
        </p:spPr>
        <p:txBody>
          <a:bodyPr wrap="none" lIns="71113" tIns="35556" rIns="71113" bIns="35556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600" dirty="0">
                <a:ln/>
                <a:latin typeface="NikoshBAN" pitchFamily="2" charset="0"/>
                <a:cs typeface="NikoshBAN" pitchFamily="2" charset="0"/>
              </a:rPr>
              <a:t>মাল্টিমিডিয়া ক্লাসে সবাইকে স্বাগত </a:t>
            </a:r>
            <a:endParaRPr lang="en-US" sz="3600" dirty="0">
              <a:ln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3" y="157662"/>
            <a:ext cx="4425950" cy="65253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449" y="157662"/>
            <a:ext cx="4310341" cy="652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1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2857" y="485393"/>
            <a:ext cx="5894614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624503" y="1456835"/>
            <a:ext cx="5902968" cy="1655102"/>
            <a:chOff x="1632857" y="1312233"/>
            <a:chExt cx="5902968" cy="1655102"/>
          </a:xfrm>
        </p:grpSpPr>
        <p:sp>
          <p:nvSpPr>
            <p:cNvPr id="3" name="Rectangle 2"/>
            <p:cNvSpPr/>
            <p:nvPr/>
          </p:nvSpPr>
          <p:spPr>
            <a:xfrm>
              <a:off x="1632857" y="1824333"/>
              <a:ext cx="1340432" cy="584775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200" b="0" cap="none" spc="0" dirty="0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অবনী</a:t>
              </a:r>
              <a:endPara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486" y="1312233"/>
              <a:ext cx="1632857" cy="165510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389356" y="1824334"/>
              <a:ext cx="1146469" cy="584775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12700">
              <a:solidFill>
                <a:srgbClr val="C00000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200" b="0" cap="none" spc="0" dirty="0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পৃথিবী</a:t>
              </a:r>
              <a:endPara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32858" y="3348506"/>
            <a:ext cx="5902967" cy="988899"/>
            <a:chOff x="1632858" y="3348506"/>
            <a:chExt cx="5902967" cy="988899"/>
          </a:xfrm>
        </p:grpSpPr>
        <p:sp>
          <p:nvSpPr>
            <p:cNvPr id="7" name="Rectangle 6"/>
            <p:cNvSpPr/>
            <p:nvPr/>
          </p:nvSpPr>
          <p:spPr>
            <a:xfrm>
              <a:off x="1632858" y="3538835"/>
              <a:ext cx="1340431" cy="584775"/>
            </a:xfrm>
            <a:prstGeom prst="rect">
              <a:avLst/>
            </a:prstGeom>
            <a:blipFill dpi="0" rotWithShape="1">
              <a:blip r:embed="rId4">
                <a:alphaModFix amt="75000"/>
              </a:blip>
              <a:srcRect/>
              <a:tile tx="0" ty="0" sx="100000" sy="100000" flip="none" algn="tl"/>
            </a:blipFill>
            <a:ln>
              <a:solidFill>
                <a:srgbClr val="7030A0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3200" b="0" cap="none" spc="0" dirty="0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বিষাদময়</a:t>
              </a:r>
              <a:endPara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141" y="3348506"/>
              <a:ext cx="1758043" cy="9888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6389356" y="3550569"/>
              <a:ext cx="1146469" cy="584775"/>
            </a:xfrm>
            <a:prstGeom prst="rect">
              <a:avLst/>
            </a:prstGeom>
            <a:blipFill>
              <a:blip r:embed="rId4">
                <a:alphaModFix amt="75000"/>
              </a:blip>
              <a:tile tx="0" ty="0" sx="100000" sy="100000" flip="none" algn="tl"/>
            </a:blipFill>
            <a:ln>
              <a:solidFill>
                <a:srgbClr val="7030A0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দুঃখময়</a:t>
              </a:r>
              <a:endPara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32858" y="4696161"/>
            <a:ext cx="5894613" cy="1146374"/>
            <a:chOff x="1632858" y="4696161"/>
            <a:chExt cx="5894613" cy="1146374"/>
          </a:xfrm>
        </p:grpSpPr>
        <p:sp>
          <p:nvSpPr>
            <p:cNvPr id="10" name="Rectangle 9"/>
            <p:cNvSpPr/>
            <p:nvPr/>
          </p:nvSpPr>
          <p:spPr>
            <a:xfrm>
              <a:off x="1632858" y="4960949"/>
              <a:ext cx="1340431" cy="584775"/>
            </a:xfrm>
            <a:prstGeom prst="rect">
              <a:avLst/>
            </a:prstGeom>
            <a:blipFill>
              <a:blip r:embed="rId6">
                <a:alphaModFix amt="75000"/>
              </a:blip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রণ</a:t>
              </a:r>
              <a:endPara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140" y="4696161"/>
              <a:ext cx="1758043" cy="114637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389356" y="4989141"/>
              <a:ext cx="1138115" cy="584775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যুদ্ধ</a:t>
              </a:r>
              <a:endPara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32857" y="1780365"/>
            <a:ext cx="6396048" cy="961912"/>
            <a:chOff x="1632857" y="1780365"/>
            <a:chExt cx="6396048" cy="961912"/>
          </a:xfrm>
        </p:grpSpPr>
        <p:sp>
          <p:nvSpPr>
            <p:cNvPr id="16" name="Rectangle 15"/>
            <p:cNvSpPr/>
            <p:nvPr/>
          </p:nvSpPr>
          <p:spPr>
            <a:xfrm>
              <a:off x="1632857" y="1968934"/>
              <a:ext cx="1332078" cy="584775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  <a:ln w="28575">
              <a:solidFill>
                <a:srgbClr val="DF97E5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অঙ্গন</a:t>
              </a:r>
              <a:endPara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08186" y="1968934"/>
              <a:ext cx="1920719" cy="584775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  <a:ln w="25400">
              <a:solidFill>
                <a:srgbClr val="DF97E5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আঙ্গিনা/উঠান</a:t>
              </a:r>
              <a:endPara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7034" y="1780365"/>
              <a:ext cx="1739051" cy="96191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23" name="Group 22"/>
          <p:cNvGrpSpPr/>
          <p:nvPr/>
        </p:nvGrpSpPr>
        <p:grpSpPr>
          <a:xfrm>
            <a:off x="1634522" y="3329363"/>
            <a:ext cx="6167633" cy="1050095"/>
            <a:chOff x="1634522" y="3329363"/>
            <a:chExt cx="6167633" cy="1050095"/>
          </a:xfrm>
        </p:grpSpPr>
        <p:sp>
          <p:nvSpPr>
            <p:cNvPr id="20" name="Rectangle 19"/>
            <p:cNvSpPr/>
            <p:nvPr/>
          </p:nvSpPr>
          <p:spPr>
            <a:xfrm>
              <a:off x="1634522" y="3538835"/>
              <a:ext cx="1330413" cy="584775"/>
            </a:xfrm>
            <a:prstGeom prst="rect">
              <a:avLst/>
            </a:prstGeom>
            <a:blipFill>
              <a:blip r:embed="rId10"/>
              <a:tile tx="0" ty="0" sx="100000" sy="100000" flip="none" algn="tl"/>
            </a:blipFill>
            <a:ln w="38100">
              <a:solidFill>
                <a:srgbClr val="00B0F0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জিনিবে</a:t>
              </a:r>
              <a:endPara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0132" y="3329363"/>
              <a:ext cx="1776028" cy="10500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6343101" y="3561144"/>
              <a:ext cx="1459054" cy="584775"/>
            </a:xfrm>
            <a:prstGeom prst="rect">
              <a:avLst/>
            </a:prstGeom>
            <a:blipFill>
              <a:blip r:embed="rId10"/>
              <a:tile tx="0" ty="0" sx="100000" sy="100000" flip="none" algn="tl"/>
            </a:blipFill>
            <a:ln w="38100">
              <a:solidFill>
                <a:srgbClr val="00B0F0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জয় করবে</a:t>
              </a:r>
              <a:endPara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680443" y="4738214"/>
            <a:ext cx="5939997" cy="1104322"/>
            <a:chOff x="1680443" y="4738214"/>
            <a:chExt cx="5939997" cy="1104322"/>
          </a:xfrm>
        </p:grpSpPr>
        <p:sp>
          <p:nvSpPr>
            <p:cNvPr id="24" name="Rectangle 23"/>
            <p:cNvSpPr/>
            <p:nvPr/>
          </p:nvSpPr>
          <p:spPr>
            <a:xfrm>
              <a:off x="1680443" y="4981155"/>
              <a:ext cx="1277914" cy="584775"/>
            </a:xfrm>
            <a:prstGeom prst="rect">
              <a:avLst/>
            </a:prstGeom>
            <a:blipFill>
              <a:blip r:embed="rId12"/>
              <a:tile tx="0" ty="0" sx="100000" sy="100000" flip="none" algn="tl"/>
            </a:blipFill>
            <a:ln w="38100">
              <a:solidFill>
                <a:schemeClr val="accent2">
                  <a:lumMod val="75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হৃদয়ভার</a:t>
              </a:r>
              <a:endPara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87034" y="4989141"/>
              <a:ext cx="1433406" cy="584775"/>
            </a:xfrm>
            <a:prstGeom prst="rect">
              <a:avLst/>
            </a:prstGeom>
            <a:blipFill>
              <a:blip r:embed="rId12"/>
              <a:tile tx="0" ty="0" sx="100000" sy="100000" flip="none" algn="tl"/>
            </a:blipFill>
            <a:ln w="38100">
              <a:solidFill>
                <a:schemeClr val="accent2">
                  <a:lumMod val="75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মনের কষ্ট</a:t>
              </a:r>
              <a:endPara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072" y="4738214"/>
              <a:ext cx="1690013" cy="110432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88014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6287" y="436406"/>
            <a:ext cx="6433456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7146" y="1530420"/>
            <a:ext cx="56284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১. নিচের শব্দগুলির অর্থসহ বাক্য তৈরি করঃ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5526" y="2208935"/>
            <a:ext cx="483497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রণ, অঙ্গন, জিনিবে, অবনী, হৃদয়ভার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7147" y="2967335"/>
            <a:ext cx="562846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২. শুন্যস্থানের চরণদুটি লিখ।</a:t>
            </a:r>
          </a:p>
          <a:p>
            <a:pPr algn="ctr"/>
            <a:r>
              <a:rPr lang="bn-IN" sz="3200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 কিরে সুখ? নাই কিরে সুখ?-</a:t>
            </a:r>
          </a:p>
          <a:p>
            <a:pPr algn="ctr"/>
            <a:r>
              <a:rPr lang="bn-IN" sz="3200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---------------------------- </a:t>
            </a:r>
          </a:p>
          <a:p>
            <a:pPr algn="ctr"/>
            <a:r>
              <a:rPr lang="bn-IN" sz="3200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যাতনে জ্বলিয়া কাঁদিয়া মরিতে</a:t>
            </a:r>
          </a:p>
          <a:p>
            <a:pPr algn="ctr"/>
            <a:r>
              <a:rPr lang="bn-IN" sz="3200" b="0" cap="none" spc="0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----------------------------</a:t>
            </a:r>
            <a:endParaRPr lang="en-US" sz="3200" b="0" cap="none" spc="0" dirty="0">
              <a:ln w="0"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81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0" y="4980211"/>
            <a:ext cx="477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নাই কিরে সুখ?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নাই কিরে সুখ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ধরা কি শুধু বিষাদময়?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86" y="904136"/>
            <a:ext cx="2753803" cy="16358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993" y="909269"/>
            <a:ext cx="2745163" cy="16307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90" y="2848295"/>
            <a:ext cx="2744106" cy="17459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8966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4514" y="4824493"/>
            <a:ext cx="4627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যাতনে জ্বলিয়া কাঁদিয়া মরিতে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কেবলি কি নর জনম লয়?-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15" y="843642"/>
            <a:ext cx="4790056" cy="37773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842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1288" y="3856632"/>
            <a:ext cx="4357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 ছিন্ন বীণে,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 উচ্চৈঃস্বরে-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না-,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না-,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না-,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মানবের তরে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242" y="1458686"/>
            <a:ext cx="3167743" cy="2111829"/>
          </a:xfrm>
          <a:prstGeom prst="rect">
            <a:avLst/>
          </a:prstGeom>
          <a:ln w="222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98" y="1458686"/>
            <a:ext cx="3009899" cy="211182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869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2121" y="4871395"/>
            <a:ext cx="4278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আছে উচ্চ লক্ষ্য, সুখ উচ্চতর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 সৃজিলা বিধি কাঁদাতে নরে।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09" y="2642020"/>
            <a:ext cx="2163215" cy="213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316" y="614493"/>
            <a:ext cx="2324100" cy="213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237" y="2642020"/>
            <a:ext cx="2324100" cy="213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922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9023" y="4957322"/>
            <a:ext cx="4007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কার্যক্ষেত্র ঐ প্রশস্ত পড়িয়া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সমর-অঙ্গন সংসার এই,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03" y="1202121"/>
            <a:ext cx="2599550" cy="14463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25" y="2932817"/>
            <a:ext cx="2599549" cy="14557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47" y="1192691"/>
            <a:ext cx="2599549" cy="14557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2395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3420" y="4342432"/>
            <a:ext cx="4264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যাও বীরবেশে কর গিয়া রণ;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জিনিবে সুখ লভিবে সে-ই।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32" y="1779233"/>
            <a:ext cx="3532649" cy="2251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8" y="1779233"/>
            <a:ext cx="3532649" cy="2251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128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10" y="3460825"/>
            <a:ext cx="2215662" cy="16617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42" y="3460827"/>
            <a:ext cx="2215662" cy="16617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78" y="3460826"/>
            <a:ext cx="2215662" cy="16617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115113" y="646166"/>
            <a:ext cx="489589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পরের কারণে স্বার্থ দিয়া বলি </a:t>
            </a:r>
          </a:p>
          <a:p>
            <a:pPr algn="ctr"/>
            <a:r>
              <a:rPr lang="bn-IN" sz="36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জীবন মন সকলি দাও,</a:t>
            </a:r>
          </a:p>
          <a:p>
            <a:pPr algn="ctr"/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তার মতো সুখ কোথাও কি আছে?</a:t>
            </a:r>
          </a:p>
          <a:p>
            <a:pPr algn="ctr"/>
            <a:r>
              <a:rPr lang="bn-IN" sz="36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আপনার কথা ভুলিয়া যাও।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9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900"/>
                            </p:stCondLst>
                            <p:childTnLst>
                              <p:par>
                                <p:cTn id="4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4360" y="558242"/>
            <a:ext cx="452078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পরের কারণে মরণেও সুখ;</a:t>
            </a:r>
          </a:p>
          <a:p>
            <a:pPr algn="ctr"/>
            <a:r>
              <a:rPr lang="bn-IN" sz="36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‘সুখ’ ‘সুখ’ করি কেঁদো না আর,</a:t>
            </a:r>
          </a:p>
          <a:p>
            <a:pPr algn="ctr"/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যতই কাঁদিবে, যতই ভাবিবে</a:t>
            </a:r>
          </a:p>
          <a:p>
            <a:pPr algn="ctr"/>
            <a:r>
              <a:rPr lang="bn-IN" sz="36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ততই বাড়িবে হৃদয় ভার।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09" y="3024828"/>
            <a:ext cx="6513689" cy="30994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548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00"/>
                            </p:stCondLst>
                            <p:childTnLst>
                              <p:par>
                                <p:cTn id="2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86215" y="600893"/>
            <a:ext cx="2806701" cy="923676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anchor="ctr">
            <a:noAutofit/>
          </a:bodyPr>
          <a:lstStyle>
            <a:lvl1pPr algn="ctr" defTabSz="1071128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3400" y="1793874"/>
            <a:ext cx="8153400" cy="4797425"/>
            <a:chOff x="1219200" y="2152650"/>
            <a:chExt cx="10401300" cy="5143500"/>
          </a:xfrm>
        </p:grpSpPr>
        <p:sp>
          <p:nvSpPr>
            <p:cNvPr id="8" name="Rectangle 7"/>
            <p:cNvSpPr/>
            <p:nvPr/>
          </p:nvSpPr>
          <p:spPr>
            <a:xfrm>
              <a:off x="1219200" y="2152650"/>
              <a:ext cx="5181600" cy="1504950"/>
            </a:xfrm>
            <a:prstGeom prst="rect">
              <a:avLst/>
            </a:prstGeom>
            <a:gradFill>
              <a:gsLst>
                <a:gs pos="94750">
                  <a:srgbClr val="E0E0E0"/>
                </a:gs>
                <a:gs pos="94500">
                  <a:srgbClr val="E9E9E9"/>
                </a:gs>
                <a:gs pos="94000">
                  <a:schemeClr val="accent3">
                    <a:lumMod val="5000"/>
                    <a:lumOff val="95000"/>
                  </a:schemeClr>
                </a:gs>
                <a:gs pos="95000">
                  <a:srgbClr val="7030A0"/>
                </a:gs>
                <a:gs pos="100000">
                  <a:schemeClr val="bg1"/>
                </a:gs>
                <a:gs pos="58000">
                  <a:schemeClr val="bg1">
                    <a:lumMod val="85000"/>
                  </a:schemeClr>
                </a:gs>
                <a:gs pos="46912">
                  <a:schemeClr val="bg1"/>
                </a:gs>
                <a:gs pos="31000">
                  <a:schemeClr val="bg1"/>
                </a:gs>
                <a:gs pos="93000">
                  <a:srgbClr val="00FFFF"/>
                </a:gs>
                <a:gs pos="58000">
                  <a:srgbClr val="C00000"/>
                </a:gs>
              </a:gsLst>
              <a:path path="shap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  <a:endPara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438900" y="2152650"/>
              <a:ext cx="5181600" cy="1504950"/>
            </a:xfrm>
            <a:prstGeom prst="rect">
              <a:avLst/>
            </a:prstGeom>
            <a:gradFill>
              <a:gsLst>
                <a:gs pos="94750">
                  <a:srgbClr val="E0E0E0"/>
                </a:gs>
                <a:gs pos="94500">
                  <a:srgbClr val="E9E9E9"/>
                </a:gs>
                <a:gs pos="94000">
                  <a:schemeClr val="accent3">
                    <a:lumMod val="5000"/>
                    <a:lumOff val="95000"/>
                  </a:schemeClr>
                </a:gs>
                <a:gs pos="95000">
                  <a:srgbClr val="7030A0"/>
                </a:gs>
                <a:gs pos="100000">
                  <a:schemeClr val="bg1"/>
                </a:gs>
                <a:gs pos="58000">
                  <a:schemeClr val="bg1">
                    <a:lumMod val="85000"/>
                  </a:schemeClr>
                </a:gs>
                <a:gs pos="46912">
                  <a:schemeClr val="bg1"/>
                </a:gs>
                <a:gs pos="31000">
                  <a:schemeClr val="bg1"/>
                </a:gs>
                <a:gs pos="93000">
                  <a:srgbClr val="00FFFF"/>
                </a:gs>
                <a:gs pos="58000">
                  <a:srgbClr val="C00000"/>
                </a:gs>
              </a:gsLst>
              <a:path path="shap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19200" y="3695700"/>
              <a:ext cx="5181600" cy="360045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24000"/>
              </a:schemeClr>
            </a:solidFill>
            <a:ln w="444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err="1" smtClean="0">
                  <a:ln w="0"/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আবুল</a:t>
              </a:r>
              <a:r>
                <a:rPr lang="en-US" sz="3200" b="1" dirty="0" smtClean="0">
                  <a:ln w="0"/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0"/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কালাম</a:t>
              </a:r>
              <a:endParaRPr lang="en-US" sz="3200" b="1" dirty="0">
                <a:ln w="0"/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dirty="0" err="1" smtClean="0">
                  <a:ln w="0"/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3200" b="1" dirty="0" smtClean="0">
                  <a:ln w="0"/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0"/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200" b="1" dirty="0" smtClean="0">
                  <a:ln w="0"/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endParaRPr lang="bn-IN" sz="3200" b="1" dirty="0">
                <a:ln w="0"/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b="1" dirty="0" err="1" smtClean="0">
                  <a:ln w="0"/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শহীদ</a:t>
              </a:r>
              <a:r>
                <a:rPr lang="en-US" sz="2800" b="1" dirty="0" smtClean="0">
                  <a:ln w="0"/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0"/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আলাউদ্দিন</a:t>
              </a:r>
              <a:r>
                <a:rPr lang="bn-IN" sz="2800" b="1" dirty="0" smtClean="0">
                  <a:ln w="0"/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b="1" dirty="0">
                  <a:ln w="0"/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উচ্চ বিদ্যালয়</a:t>
              </a:r>
            </a:p>
            <a:p>
              <a:pPr algn="ctr"/>
              <a:r>
                <a:rPr lang="en-US" sz="3200" b="1" dirty="0" err="1" smtClean="0">
                  <a:ln w="0"/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মির্জাপুর,পাকুন্দিয়া</a:t>
              </a:r>
              <a:r>
                <a:rPr lang="bn-IN" sz="3200" b="1" dirty="0" smtClean="0">
                  <a:ln w="0"/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sz="3200" b="1" dirty="0">
                  <a:ln w="0"/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0"/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কিশরগাঞ্জ</a:t>
              </a:r>
              <a:r>
                <a:rPr lang="bn-IN" sz="3200" b="1" dirty="0" smtClean="0">
                  <a:ln w="0"/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en-US" sz="3200" b="1" dirty="0" smtClean="0">
                <a:ln w="0"/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dirty="0" smtClean="0">
                  <a:ln w="0"/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০১৭১২২৭৬৮৭২</a:t>
              </a:r>
              <a:endParaRPr lang="bn-IN" sz="3200" b="1" dirty="0">
                <a:ln w="0"/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b="1" smtClean="0">
                  <a:ln w="0"/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royratan80@gmail.com</a:t>
              </a:r>
              <a:endParaRPr lang="en-US" sz="2800" b="1" dirty="0">
                <a:ln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38900" y="3695700"/>
              <a:ext cx="5181600" cy="360045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24000"/>
              </a:schemeClr>
            </a:solidFill>
            <a:ln w="444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bn-IN" sz="3200" b="1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শ্রেণিঃ ষষ্ঠ</a:t>
              </a:r>
            </a:p>
            <a:p>
              <a:pPr algn="ctr"/>
              <a:r>
                <a:rPr lang="bn-IN" sz="3200" b="1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বিষয়ঃ </a:t>
              </a:r>
              <a:r>
                <a:rPr lang="bn-IN" sz="3200" b="1" dirty="0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বাংলা </a:t>
              </a:r>
              <a:endParaRPr lang="bn-IN" sz="32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200" b="1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তারিখঃ </a:t>
              </a:r>
              <a:r>
                <a:rPr lang="en-US" sz="3200" b="1" dirty="0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05</a:t>
              </a:r>
              <a:r>
                <a:rPr lang="bn-IN" sz="3200" b="1" dirty="0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3200" b="1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12</a:t>
              </a:r>
              <a:r>
                <a:rPr lang="bn-IN" sz="3200" b="1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/২০১</a:t>
              </a:r>
              <a:r>
                <a:rPr lang="en-US" sz="3200" b="1" dirty="0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9</a:t>
              </a:r>
              <a:r>
                <a:rPr lang="bn-IN" sz="3200" b="1" dirty="0" smtClean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খ্রিঃ</a:t>
              </a:r>
              <a:endParaRPr lang="bn-IN" sz="3200" b="1" dirty="0">
                <a:ln w="0"/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49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023" y="540658"/>
            <a:ext cx="409278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আপনারে লয়ে বিব্রত রহিতে</a:t>
            </a:r>
          </a:p>
          <a:p>
            <a:pPr algn="ctr"/>
            <a:r>
              <a:rPr lang="bn-IN" sz="36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 নাই কেহ অবনী ’পরে,</a:t>
            </a:r>
          </a:p>
          <a:p>
            <a:pPr algn="ctr"/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সকলের তরে সকলে আমরা,</a:t>
            </a:r>
          </a:p>
          <a:p>
            <a:pPr algn="ctr"/>
            <a:r>
              <a:rPr lang="bn-IN" sz="36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মোরা পরের তরে।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496" y="2673136"/>
            <a:ext cx="3899843" cy="353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9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600"/>
                            </p:stCondLst>
                            <p:childTnLst>
                              <p:par>
                                <p:cTn id="3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rgbClr val="DF97E5"/>
            </a:gs>
            <a:gs pos="98000">
              <a:srgbClr val="C00000"/>
            </a:gs>
            <a:gs pos="96000">
              <a:srgbClr val="7030A0"/>
            </a:gs>
            <a:gs pos="100000">
              <a:schemeClr val="bg1"/>
            </a:gs>
            <a:gs pos="98000">
              <a:schemeClr val="bg1"/>
            </a:gs>
            <a:gs pos="95000">
              <a:schemeClr val="bg1"/>
            </a:gs>
            <a:gs pos="93000">
              <a:srgbClr val="CBE0F2">
                <a:alpha val="0"/>
              </a:srgbClr>
            </a:gs>
            <a:gs pos="96000">
              <a:schemeClr val="bg1"/>
            </a:gs>
            <a:gs pos="93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446" y="663751"/>
            <a:ext cx="6172199" cy="830997"/>
          </a:xfrm>
          <a:prstGeom prst="rect">
            <a:avLst/>
          </a:prstGeom>
          <a:gradFill>
            <a:gsLst>
              <a:gs pos="97000">
                <a:srgbClr val="DF97E5"/>
              </a:gs>
              <a:gs pos="98000">
                <a:srgbClr val="C00000"/>
              </a:gs>
              <a:gs pos="96000">
                <a:srgbClr val="7030A0"/>
              </a:gs>
              <a:gs pos="100000">
                <a:schemeClr val="bg1"/>
              </a:gs>
              <a:gs pos="98000">
                <a:schemeClr val="bg1"/>
              </a:gs>
              <a:gs pos="95000">
                <a:schemeClr val="bg1"/>
              </a:gs>
              <a:gs pos="93000">
                <a:srgbClr val="CBE0F2">
                  <a:alpha val="0"/>
                </a:srgbClr>
              </a:gs>
              <a:gs pos="96000">
                <a:schemeClr val="bg1"/>
              </a:gs>
              <a:gs pos="91000">
                <a:schemeClr val="bg1"/>
              </a:gs>
            </a:gsLst>
            <a:path path="shape">
              <a:fillToRect l="50000" t="50000" r="50000" b="50000"/>
            </a:path>
          </a:gradFill>
          <a:ln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8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5363" y="2105689"/>
            <a:ext cx="82589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প্রীতি, ভালোবাসা, সেবা, পরোপকার ও কল্যানের</a:t>
            </a:r>
          </a:p>
          <a:p>
            <a:pPr algn="ctr"/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মাধ্যমে অর্জিত হয় প্রকৃত সুখ- উক্তিটি বিশ্লেষণ কর।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334108" y="2105689"/>
            <a:ext cx="657973" cy="496834"/>
          </a:xfrm>
          <a:prstGeom prst="star7">
            <a:avLst>
              <a:gd name="adj" fmla="val 18760"/>
              <a:gd name="hf" fmla="val 102572"/>
              <a:gd name="vf" fmla="val 10521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9331" y="1982597"/>
            <a:ext cx="60842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কামিনী রায়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কত সালে?</a:t>
            </a:r>
            <a:endParaRPr lang="bn-IN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সুখ কবিতাটি কোন কাব্যগ্রন্থের অন্তর্গত?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সংসারকে কবি কী বলেছেন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অবনী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8847" y="681335"/>
            <a:ext cx="6805245" cy="830997"/>
          </a:xfrm>
          <a:prstGeom prst="rect">
            <a:avLst/>
          </a:prstGeom>
          <a:pattFill prst="pct5">
            <a:fgClr>
              <a:schemeClr val="accent2"/>
            </a:fgClr>
            <a:bgClr>
              <a:schemeClr val="bg1"/>
            </a:bgClr>
          </a:pattFill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9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0359" y="1305870"/>
            <a:ext cx="40527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সুখ কবিতাটি কে লিখেছেন?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7860" y="1952200"/>
            <a:ext cx="25442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ক) কবি রবীন্দ্রনাথ ঠাকুর</a:t>
            </a:r>
            <a:endParaRPr lang="en-US" sz="2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1116" y="1952200"/>
            <a:ext cx="2454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খ) কাজী নজরুল ইসলাম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8172" y="2413865"/>
            <a:ext cx="1590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গ) কামিনী রায়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9891" y="2413865"/>
            <a:ext cx="1750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ঘ) জসীম উদ্দিন 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922532" y="1059199"/>
            <a:ext cx="1478845" cy="1354666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DF97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79149" y="2432442"/>
            <a:ext cx="471862" cy="443088"/>
          </a:xfrm>
          <a:prstGeom prst="ellipse">
            <a:avLst/>
          </a:prstGeom>
          <a:solidFill>
            <a:srgbClr val="7030A0">
              <a:alpha val="7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40966" y="3743054"/>
            <a:ext cx="471862" cy="443088"/>
          </a:xfrm>
          <a:prstGeom prst="ellipse">
            <a:avLst/>
          </a:prstGeom>
          <a:solidFill>
            <a:srgbClr val="7030A0">
              <a:alpha val="7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10361" y="3219834"/>
            <a:ext cx="3118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কে সুখ লাভ করবে?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7860" y="3753961"/>
            <a:ext cx="21499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ক) যে উপকার করবে</a:t>
            </a:r>
            <a:endParaRPr lang="en-US" sz="2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11384" y="3800251"/>
            <a:ext cx="2959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খ) যে জীবনসংগ্রামে জয়ী হবে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1384" y="4338736"/>
            <a:ext cx="3137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ঘ) যে বীরত্বের সঙ্গে যুদ্ধ করবে 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81774" y="4338736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) যে আত্মসচেতন হয়ে উঠবে 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17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4985" y="698919"/>
            <a:ext cx="5081953" cy="830997"/>
          </a:xfrm>
          <a:prstGeom prst="rect">
            <a:avLst/>
          </a:prstGeom>
          <a:solidFill>
            <a:schemeClr val="tx2">
              <a:lumMod val="40000"/>
              <a:lumOff val="60000"/>
              <a:alpha val="59000"/>
            </a:schemeClr>
          </a:solidFill>
          <a:ln w="25400"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457200" y="2303585"/>
            <a:ext cx="650631" cy="545123"/>
          </a:xfrm>
          <a:prstGeom prst="star7">
            <a:avLst>
              <a:gd name="adj" fmla="val 19271"/>
              <a:gd name="hf" fmla="val 102572"/>
              <a:gd name="vf" fmla="val 105210"/>
            </a:avLst>
          </a:prstGeom>
          <a:solidFill>
            <a:srgbClr val="C0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5902" y="2286000"/>
            <a:ext cx="77524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তুমি জীবনে কিভাবে সুখী হতে পার ‘সুখ’ কবিতা </a:t>
            </a:r>
          </a:p>
          <a:p>
            <a:pPr algn="ctr"/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অবলম্বনে তোমার মতামত ব্যক্ত কর।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8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2220" y="200542"/>
            <a:ext cx="8698881" cy="6527069"/>
            <a:chOff x="213698" y="146754"/>
            <a:chExt cx="8698881" cy="65270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89031" y="171421"/>
              <a:ext cx="1031523" cy="98219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833" y="5677372"/>
              <a:ext cx="1031523" cy="98219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903636" y="5666967"/>
              <a:ext cx="1031523" cy="98219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881056" y="171421"/>
              <a:ext cx="1031523" cy="98219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833" y="214489"/>
              <a:ext cx="8677659" cy="6333067"/>
            </a:xfrm>
            <a:prstGeom prst="roundRect">
              <a:avLst>
                <a:gd name="adj" fmla="val 33864"/>
              </a:avLst>
            </a:prstGeom>
            <a:solidFill>
              <a:srgbClr val="FFFFFF"/>
            </a:solidFill>
            <a:ln w="76200" cap="sq">
              <a:noFill/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  <p:sp>
        <p:nvSpPr>
          <p:cNvPr id="11" name="Rectangle 10"/>
          <p:cNvSpPr/>
          <p:nvPr/>
        </p:nvSpPr>
        <p:spPr>
          <a:xfrm>
            <a:off x="2109589" y="5177162"/>
            <a:ext cx="4427815" cy="110799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6600" b="0" cap="none" spc="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85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45" y="1512296"/>
            <a:ext cx="2664178" cy="1665111"/>
          </a:xfrm>
          <a:prstGeom prst="roundRect">
            <a:avLst>
              <a:gd name="adj" fmla="val 15014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731" y="1426823"/>
            <a:ext cx="2664178" cy="1665111"/>
          </a:xfrm>
          <a:prstGeom prst="roundRect">
            <a:avLst>
              <a:gd name="adj" fmla="val 12981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622" y="3433824"/>
            <a:ext cx="2664178" cy="1665111"/>
          </a:xfrm>
          <a:prstGeom prst="roundRect">
            <a:avLst>
              <a:gd name="adj" fmla="val 13659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580444" y="5547267"/>
            <a:ext cx="5847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গুলিতে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কিসের অনুভূতি প্রকাশ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চ্ছে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1825" y="585631"/>
            <a:ext cx="3337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ছবিগুলি লক্ষ্য করি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20462" y="4069950"/>
            <a:ext cx="1396536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সুখানুভূতি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007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6269" y="1740414"/>
            <a:ext cx="1828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</a:p>
        </p:txBody>
      </p:sp>
      <p:sp>
        <p:nvSpPr>
          <p:cNvPr id="3" name="Rectangle 2"/>
          <p:cNvSpPr/>
          <p:nvPr/>
        </p:nvSpPr>
        <p:spPr>
          <a:xfrm>
            <a:off x="4316792" y="3017687"/>
            <a:ext cx="1644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কামিনী </a:t>
            </a:r>
            <a:r>
              <a:rPr lang="bn-BD" sz="3200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 </a:t>
            </a:r>
            <a:endParaRPr lang="en-US" sz="3200" dirty="0">
              <a:ln w="0"/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14" y="4033781"/>
            <a:ext cx="2569580" cy="2291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unded Rectangular Callout 4"/>
          <p:cNvSpPr/>
          <p:nvPr/>
        </p:nvSpPr>
        <p:spPr>
          <a:xfrm>
            <a:off x="2211672" y="809353"/>
            <a:ext cx="5205665" cy="499742"/>
          </a:xfrm>
          <a:prstGeom prst="wedgeRoundRectCallout">
            <a:avLst>
              <a:gd name="adj1" fmla="val -21884"/>
              <a:gd name="adj2" fmla="val 9584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326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50747"/>
            <a:ext cx="7364186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cap="none" spc="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5856" y="2738397"/>
            <a:ext cx="787347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1"/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বিতাটি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শুদ্ধ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উচ্চারণে পড়তে 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৩. গুরুত্বপূর্ণ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কিছু শব্দের অর্থ বলতে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আত্মকেন্দ্রিকতা ও স্বার্থপরতা ত্যাগ করে কিভাবে সুখী হওয়া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যায়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 ব্যাখ্যা করতে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5856" y="1920013"/>
            <a:ext cx="57647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..................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838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3191" y="280579"/>
            <a:ext cx="2997615" cy="707886"/>
          </a:xfrm>
          <a:prstGeom prst="rect">
            <a:avLst/>
          </a:prstGeom>
          <a:gradFill flip="none" rotWithShape="1">
            <a:gsLst>
              <a:gs pos="77000">
                <a:schemeClr val="accent1">
                  <a:lumMod val="5000"/>
                  <a:lumOff val="95000"/>
                </a:schemeClr>
              </a:gs>
              <a:gs pos="81000">
                <a:schemeClr val="accent1">
                  <a:lumMod val="45000"/>
                  <a:lumOff val="55000"/>
                </a:schemeClr>
              </a:gs>
              <a:gs pos="83000">
                <a:srgbClr val="C00000"/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87" y="2647950"/>
            <a:ext cx="1724025" cy="1562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073191" y="1218043"/>
            <a:ext cx="2997615" cy="1200329"/>
          </a:xfrm>
          <a:prstGeom prst="rect">
            <a:avLst/>
          </a:prstGeom>
          <a:ln w="38100">
            <a:solidFill>
              <a:srgbClr val="DF97E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জন্মঃ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অক্টোবর ১৮৬৪ খ্রিঃ </a:t>
            </a:r>
          </a:p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বাখরগঞ্জ(বরিশাল),</a:t>
            </a:r>
          </a:p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বাসন্ডা গ্রাম। </a:t>
            </a:r>
            <a:endParaRPr lang="en-US" sz="2400" dirty="0">
              <a:ln w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3190" y="4531332"/>
            <a:ext cx="2997615" cy="1200329"/>
          </a:xfrm>
          <a:prstGeom prst="rect">
            <a:avLst/>
          </a:prstGeom>
          <a:ln w="38100">
            <a:solidFill>
              <a:srgbClr val="DF97E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মৃত্যুঃ ২৭ সেপ্টেম্বর </a:t>
            </a:r>
          </a:p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১৯৩৩ খ্রিঃ</a:t>
            </a:r>
          </a:p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কলকাতায়।  </a:t>
            </a:r>
            <a:endParaRPr lang="en-US" sz="2400" dirty="0">
              <a:ln w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7894" y="3009721"/>
            <a:ext cx="2766350" cy="1200329"/>
          </a:xfrm>
          <a:prstGeom prst="rect">
            <a:avLst/>
          </a:prstGeom>
          <a:solidFill>
            <a:schemeClr val="accent3"/>
          </a:solidFill>
          <a:ln w="38100">
            <a:solidFill>
              <a:srgbClr val="DF97E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মাত্র পনের বছর বয়সে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“আলো ছায়া”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 রচনা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করেন।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180" y="3009720"/>
            <a:ext cx="3098925" cy="1200329"/>
          </a:xfrm>
          <a:prstGeom prst="rect">
            <a:avLst/>
          </a:prstGeom>
          <a:solidFill>
            <a:schemeClr val="accent3"/>
          </a:solidFill>
          <a:ln w="38100">
            <a:solidFill>
              <a:srgbClr val="DF97E5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সাহিত্যসাধনার স্বীকৃতি হিসেবে </a:t>
            </a:r>
          </a:p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কলকাতা বিশ্ববিদ্যালয়ের</a:t>
            </a:r>
          </a:p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‘জগত্তারিণী পদক’ লাভ।</a:t>
            </a:r>
            <a:endParaRPr lang="en-US" sz="2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0" y="280579"/>
            <a:ext cx="1831097" cy="21377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100733506"/>
              </p:ext>
            </p:extLst>
          </p:nvPr>
        </p:nvGraphicFramePr>
        <p:xfrm>
          <a:off x="345122" y="1218043"/>
          <a:ext cx="8453749" cy="5384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angle 12"/>
          <p:cNvSpPr/>
          <p:nvPr/>
        </p:nvSpPr>
        <p:spPr>
          <a:xfrm>
            <a:off x="6070805" y="1156933"/>
            <a:ext cx="2648481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ছদ্মনামঃ</a:t>
            </a:r>
          </a:p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‘জনৈক বঙ্গমহিলা’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495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DF98E3A-85CD-4D3F-8432-26B44FFB2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2">
                                            <p:graphicEl>
                                              <a:dgm id="{0DF98E3A-85CD-4D3F-8432-26B44FFB2F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98DE557-EEAC-4E18-9BFF-69D9ED455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12">
                                            <p:graphicEl>
                                              <a:dgm id="{F98DE557-EEAC-4E18-9BFF-69D9ED455D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597A172-9205-4B69-B7F1-B5A6D55B1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12">
                                            <p:graphicEl>
                                              <a:dgm id="{4597A172-9205-4B69-B7F1-B5A6D55B1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7E539E7-0C49-497E-926E-D38337A5B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12">
                                            <p:graphicEl>
                                              <a:dgm id="{17E539E7-0C49-497E-926E-D38337A5B1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1ECA8B2-F123-4D50-808B-40053CD28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12">
                                            <p:graphicEl>
                                              <a:dgm id="{61ECA8B2-F123-4D50-808B-40053CD28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3E45093-D28B-4ADF-9FD0-81ECF6DF5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12">
                                            <p:graphicEl>
                                              <a:dgm id="{33E45093-D28B-4ADF-9FD0-81ECF6DF53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70EC811-C37E-4C8B-A0E9-2011D7459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12">
                                            <p:graphicEl>
                                              <a:dgm id="{B70EC811-C37E-4C8B-A0E9-2011D7459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2E4FDB3-4BFC-4397-8727-C3F2253DF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000"/>
                                        <p:tgtEl>
                                          <p:spTgt spid="12">
                                            <p:graphicEl>
                                              <a:dgm id="{92E4FDB3-4BFC-4397-8727-C3F2253DFA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1F86EF8-E658-459A-BF42-D961A33FC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12">
                                            <p:graphicEl>
                                              <a:dgm id="{01F86EF8-E658-459A-BF42-D961A33FC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Graphic spid="12" grpId="0">
        <p:bldSub>
          <a:bldDgm bld="lvlOne"/>
        </p:bldSub>
      </p:bldGraphic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9121" y="713992"/>
            <a:ext cx="540244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9121" y="1954961"/>
            <a:ext cx="54024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কবি কত সালে জন্ম গ্রহন করেন?</a:t>
            </a:r>
          </a:p>
          <a:p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২. কবি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কামিনী রায়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 ছদ্মনাম কি ছিল?</a:t>
            </a:r>
          </a:p>
          <a:p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কবি রচিত তিনটি গ্রন্থের নাম লিখ।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98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8558" y="583363"/>
            <a:ext cx="610688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201484"/>
              </p:ext>
            </p:extLst>
          </p:nvPr>
        </p:nvGraphicFramePr>
        <p:xfrm>
          <a:off x="3702050" y="3086100"/>
          <a:ext cx="1739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3" imgW="1740240" imgH="685800" progId="Package">
                  <p:embed/>
                </p:oleObj>
              </mc:Choice>
              <mc:Fallback>
                <p:oleObj name="Packager Shell Object" showAsIcon="1" r:id="rId3" imgW="17402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2050" y="3086100"/>
                        <a:ext cx="17399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48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9186" y="1905506"/>
            <a:ext cx="5780314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আবৃত্তি 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1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703</TotalTime>
  <Words>522</Words>
  <Application>Microsoft Office PowerPoint</Application>
  <PresentationFormat>On-screen Show (4:3)</PresentationFormat>
  <Paragraphs>120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Ratan</dc:creator>
  <cp:lastModifiedBy>SRDL ABUL KALAM</cp:lastModifiedBy>
  <cp:revision>98</cp:revision>
  <dcterms:created xsi:type="dcterms:W3CDTF">2018-04-25T18:52:43Z</dcterms:created>
  <dcterms:modified xsi:type="dcterms:W3CDTF">2019-12-05T12:18:38Z</dcterms:modified>
</cp:coreProperties>
</file>