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5" r:id="rId7"/>
    <p:sldId id="273" r:id="rId8"/>
    <p:sldId id="266" r:id="rId9"/>
    <p:sldId id="268" r:id="rId10"/>
    <p:sldId id="271" r:id="rId11"/>
    <p:sldId id="269" r:id="rId12"/>
    <p:sldId id="261" r:id="rId13"/>
    <p:sldId id="272" r:id="rId14"/>
    <p:sldId id="262" r:id="rId15"/>
    <p:sldId id="260" r:id="rId16"/>
    <p:sldId id="263"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958D8D-C8D4-4542-9D4C-5B41ED12ED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79701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58D8D-C8D4-4542-9D4C-5B41ED12ED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67258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58D8D-C8D4-4542-9D4C-5B41ED12ED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15462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958D8D-C8D4-4542-9D4C-5B41ED12ED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953748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58D8D-C8D4-4542-9D4C-5B41ED12ED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4278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958D8D-C8D4-4542-9D4C-5B41ED12ED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5206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958D8D-C8D4-4542-9D4C-5B41ED12ED84}"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41243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958D8D-C8D4-4542-9D4C-5B41ED12ED84}"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65010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58D8D-C8D4-4542-9D4C-5B41ED12ED84}"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0935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58D8D-C8D4-4542-9D4C-5B41ED12ED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173219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58D8D-C8D4-4542-9D4C-5B41ED12ED84}"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B3DFA-3224-4BBA-B054-B65968657634}" type="slidenum">
              <a:rPr lang="en-US" smtClean="0"/>
              <a:t>‹#›</a:t>
            </a:fld>
            <a:endParaRPr lang="en-US"/>
          </a:p>
        </p:txBody>
      </p:sp>
    </p:spTree>
    <p:extLst>
      <p:ext uri="{BB962C8B-B14F-4D97-AF65-F5344CB8AC3E}">
        <p14:creationId xmlns:p14="http://schemas.microsoft.com/office/powerpoint/2010/main" val="219345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58D8D-C8D4-4542-9D4C-5B41ED12ED84}"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B3DFA-3224-4BBA-B054-B65968657634}" type="slidenum">
              <a:rPr lang="en-US" smtClean="0"/>
              <a:t>‹#›</a:t>
            </a:fld>
            <a:endParaRPr lang="en-US"/>
          </a:p>
        </p:txBody>
      </p:sp>
    </p:spTree>
    <p:extLst>
      <p:ext uri="{BB962C8B-B14F-4D97-AF65-F5344CB8AC3E}">
        <p14:creationId xmlns:p14="http://schemas.microsoft.com/office/powerpoint/2010/main" val="324581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735" y="136477"/>
            <a:ext cx="6892119" cy="646331"/>
          </a:xfrm>
          <a:prstGeom prst="rect">
            <a:avLst/>
          </a:prstGeom>
          <a:noFill/>
        </p:spPr>
        <p:txBody>
          <a:bodyPr wrap="square" rtlCol="0">
            <a:spAutoFit/>
          </a:bodyPr>
          <a:lstStyle/>
          <a:p>
            <a:r>
              <a:rPr lang="en-US" sz="3600" dirty="0"/>
              <a:t>Dear Students, welcome to my class</a:t>
            </a:r>
          </a:p>
        </p:txBody>
      </p:sp>
      <p:pic>
        <p:nvPicPr>
          <p:cNvPr id="5" name="Picture 4">
            <a:extLst>
              <a:ext uri="{FF2B5EF4-FFF2-40B4-BE49-F238E27FC236}">
                <a16:creationId xmlns:a16="http://schemas.microsoft.com/office/drawing/2014/main" id="{D2CE6870-99C1-4CC2-942D-A75219E21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952500"/>
            <a:ext cx="11226800" cy="5261748"/>
          </a:xfrm>
          <a:prstGeom prst="rect">
            <a:avLst/>
          </a:prstGeom>
        </p:spPr>
      </p:pic>
    </p:spTree>
    <p:extLst>
      <p:ext uri="{BB962C8B-B14F-4D97-AF65-F5344CB8AC3E}">
        <p14:creationId xmlns:p14="http://schemas.microsoft.com/office/powerpoint/2010/main" val="29912102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BDE0-0281-4D62-9A13-8B3CA49F1DC1}"/>
              </a:ext>
            </a:extLst>
          </p:cNvPr>
          <p:cNvSpPr>
            <a:spLocks noGrp="1"/>
          </p:cNvSpPr>
          <p:nvPr>
            <p:ph type="title"/>
          </p:nvPr>
        </p:nvSpPr>
        <p:spPr>
          <a:solidFill>
            <a:srgbClr val="FFFF00"/>
          </a:solidFill>
        </p:spPr>
        <p:txBody>
          <a:bodyPr>
            <a:normAutofit/>
          </a:bodyPr>
          <a:lstStyle/>
          <a:p>
            <a:r>
              <a:rPr lang="en-US" sz="5400" dirty="0"/>
              <a:t>Teacher’s loud reading</a:t>
            </a:r>
          </a:p>
        </p:txBody>
      </p:sp>
      <p:pic>
        <p:nvPicPr>
          <p:cNvPr id="5" name="Content Placeholder 4">
            <a:extLst>
              <a:ext uri="{FF2B5EF4-FFF2-40B4-BE49-F238E27FC236}">
                <a16:creationId xmlns:a16="http://schemas.microsoft.com/office/drawing/2014/main" id="{B8A3A38B-A2D0-467C-9A85-4E7E5D71C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900" y="1562099"/>
            <a:ext cx="11023600" cy="5384801"/>
          </a:xfrm>
        </p:spPr>
      </p:pic>
    </p:spTree>
    <p:extLst>
      <p:ext uri="{BB962C8B-B14F-4D97-AF65-F5344CB8AC3E}">
        <p14:creationId xmlns:p14="http://schemas.microsoft.com/office/powerpoint/2010/main" val="409391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731" y="856357"/>
            <a:ext cx="11159319" cy="6001643"/>
          </a:xfrm>
          <a:prstGeom prst="rect">
            <a:avLst/>
          </a:prstGeom>
        </p:spPr>
        <p:txBody>
          <a:bodyPr wrap="square">
            <a:spAutoFit/>
          </a:bodyPr>
          <a:lstStyle/>
          <a:p>
            <a:pPr algn="just"/>
            <a:r>
              <a:rPr lang="en-US" sz="2400" b="1" dirty="0"/>
              <a:t>Shat </a:t>
            </a:r>
            <a:r>
              <a:rPr lang="en-US" sz="2400" b="1" dirty="0" err="1"/>
              <a:t>Gambuj</a:t>
            </a:r>
            <a:r>
              <a:rPr lang="en-US" sz="2400" b="1" dirty="0"/>
              <a:t> Mosque is the largest of the Sultanate mosques in Bangladesh and one of      the most impressive Muslim monuments in the whole of the Indian subcontinent. It is    ascribed to one Khan Al-</a:t>
            </a:r>
            <a:r>
              <a:rPr lang="en-US" sz="2400" b="1" dirty="0" err="1"/>
              <a:t>Azam</a:t>
            </a:r>
            <a:r>
              <a:rPr lang="en-US" sz="2400" b="1" dirty="0"/>
              <a:t> Ulugh Khan </a:t>
            </a:r>
            <a:r>
              <a:rPr lang="en-US" sz="2400" b="1" dirty="0" err="1"/>
              <a:t>Jahan</a:t>
            </a:r>
            <a:r>
              <a:rPr lang="en-US" sz="2400" b="1" dirty="0"/>
              <a:t>, who conquered the greater part of southern Bengal and named the area </a:t>
            </a:r>
            <a:r>
              <a:rPr lang="en-US" sz="2400" b="1" dirty="0" err="1"/>
              <a:t>khalifatabad</a:t>
            </a:r>
            <a:r>
              <a:rPr lang="en-US" sz="2400" b="1" dirty="0"/>
              <a:t> in </a:t>
            </a:r>
            <a:r>
              <a:rPr lang="en-US" sz="2400" b="1" dirty="0" err="1"/>
              <a:t>honour</a:t>
            </a:r>
            <a:r>
              <a:rPr lang="en-US" sz="2400" b="1" dirty="0"/>
              <a:t> of the reigning Sultan </a:t>
            </a:r>
            <a:r>
              <a:rPr lang="en-US" sz="2400" b="1" dirty="0" err="1"/>
              <a:t>Nasiruddin</a:t>
            </a:r>
            <a:r>
              <a:rPr lang="en-US" sz="2400" b="1" dirty="0"/>
              <a:t> Mahmud shah (1435-59). The mosque is unique in the sense that it has 60 pillars that support the roof, with 77 low height domes. The 4 towers at 4 corners have smaller domes on the roof as well. The vast prayer hall has 11 arched doorways on the east and 7 each on the north and south for light and ventilation. It has 7 aisles running along the length of the mosque and 11 deep curves between the slender stone columns. These columns support the curving arches created by the domes. The thickness of the arches is 6 feet and have slightly narrowing hollow and round wall. The west wall in the interior has 11 ‘</a:t>
            </a:r>
            <a:r>
              <a:rPr lang="en-US" sz="2400" b="1" dirty="0" err="1"/>
              <a:t>mihrabs</a:t>
            </a:r>
            <a:r>
              <a:rPr lang="en-US" sz="2400" b="1" dirty="0"/>
              <a:t>’ The interior and the exterior of the mosque give a view of rather plain architecture but the interior western wall of the mosque is’ beautifully decorated with terracotta flowers and foliage. Besides being used as a prayer hall the mosque was also used as the court of Khan </a:t>
            </a:r>
            <a:r>
              <a:rPr lang="en-US" sz="2400" b="1" dirty="0" err="1"/>
              <a:t>Jahan</a:t>
            </a:r>
            <a:r>
              <a:rPr lang="en-US" sz="2400" b="1" dirty="0"/>
              <a:t> Ali.   Now it is one of the greatest tourist attractions and best architectural beauties of Bangladesh.</a:t>
            </a:r>
            <a:endParaRPr lang="en-US" sz="2400" dirty="0"/>
          </a:p>
        </p:txBody>
      </p:sp>
      <p:sp>
        <p:nvSpPr>
          <p:cNvPr id="5" name="TextBox 4"/>
          <p:cNvSpPr txBox="1"/>
          <p:nvPr/>
        </p:nvSpPr>
        <p:spPr>
          <a:xfrm>
            <a:off x="113731" y="327546"/>
            <a:ext cx="6519081" cy="400110"/>
          </a:xfrm>
          <a:prstGeom prst="rect">
            <a:avLst/>
          </a:prstGeom>
          <a:solidFill>
            <a:schemeClr val="tx2">
              <a:lumMod val="20000"/>
              <a:lumOff val="80000"/>
            </a:schemeClr>
          </a:solidFill>
        </p:spPr>
        <p:txBody>
          <a:bodyPr wrap="square" rtlCol="0">
            <a:spAutoFit/>
          </a:bodyPr>
          <a:lstStyle/>
          <a:p>
            <a:r>
              <a:rPr lang="en-US" sz="2000" dirty="0"/>
              <a:t>Read the following text and answer the following questions-</a:t>
            </a:r>
          </a:p>
        </p:txBody>
      </p:sp>
    </p:spTree>
    <p:extLst>
      <p:ext uri="{BB962C8B-B14F-4D97-AF65-F5344CB8AC3E}">
        <p14:creationId xmlns:p14="http://schemas.microsoft.com/office/powerpoint/2010/main" val="40460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4083" y="1978927"/>
            <a:ext cx="7847463" cy="2554545"/>
          </a:xfrm>
          <a:prstGeom prst="rect">
            <a:avLst/>
          </a:prstGeom>
          <a:solidFill>
            <a:srgbClr val="FFFF00"/>
          </a:solidFill>
        </p:spPr>
        <p:txBody>
          <a:bodyPr wrap="square" rtlCol="0">
            <a:spAutoFit/>
          </a:bodyPr>
          <a:lstStyle/>
          <a:p>
            <a:r>
              <a:rPr lang="en-US" sz="3200" dirty="0"/>
              <a:t>Shat </a:t>
            </a:r>
            <a:r>
              <a:rPr lang="en-US" sz="3200" dirty="0" err="1"/>
              <a:t>Gombuj</a:t>
            </a:r>
            <a:r>
              <a:rPr lang="en-US" sz="3200" dirty="0"/>
              <a:t> Masque a)_ a world heritage site in 1985 b)_ UNESCO. The historic Mosque city c)_ as </a:t>
            </a:r>
            <a:r>
              <a:rPr lang="en-US" sz="3200" dirty="0" err="1"/>
              <a:t>Kholifatabad</a:t>
            </a:r>
            <a:r>
              <a:rPr lang="en-US" sz="3200" dirty="0"/>
              <a:t>. It was d)_ by the Turkish, Ulugh Khan </a:t>
            </a:r>
            <a:r>
              <a:rPr lang="en-US" sz="3200" dirty="0" err="1"/>
              <a:t>Jahan</a:t>
            </a:r>
            <a:r>
              <a:rPr lang="en-US" sz="3200" dirty="0"/>
              <a:t> in the 15</a:t>
            </a:r>
            <a:r>
              <a:rPr lang="en-US" sz="3200" baseline="30000" dirty="0"/>
              <a:t>th</a:t>
            </a:r>
            <a:r>
              <a:rPr lang="en-US" sz="3200" dirty="0"/>
              <a:t> century. Backed bricks e)_used for the construction. </a:t>
            </a:r>
          </a:p>
        </p:txBody>
      </p:sp>
      <p:sp>
        <p:nvSpPr>
          <p:cNvPr id="5" name="TextBox 4"/>
          <p:cNvSpPr txBox="1"/>
          <p:nvPr/>
        </p:nvSpPr>
        <p:spPr>
          <a:xfrm>
            <a:off x="2438400" y="1055373"/>
            <a:ext cx="5715000" cy="830997"/>
          </a:xfrm>
          <a:prstGeom prst="rect">
            <a:avLst/>
          </a:prstGeom>
          <a:solidFill>
            <a:srgbClr val="92D050"/>
          </a:solidFill>
        </p:spPr>
        <p:txBody>
          <a:bodyPr wrap="square" rtlCol="0">
            <a:spAutoFit/>
          </a:bodyPr>
          <a:lstStyle/>
          <a:p>
            <a:r>
              <a:rPr lang="en-US" sz="4800" u="sng" dirty="0" err="1"/>
              <a:t>Individualwork</a:t>
            </a:r>
            <a:endParaRPr lang="en-US" sz="4800" u="sng" dirty="0"/>
          </a:p>
        </p:txBody>
      </p:sp>
      <p:sp>
        <p:nvSpPr>
          <p:cNvPr id="2" name="TextBox 1"/>
          <p:cNvSpPr txBox="1"/>
          <p:nvPr/>
        </p:nvSpPr>
        <p:spPr>
          <a:xfrm>
            <a:off x="1624083" y="4872251"/>
            <a:ext cx="8270544" cy="464024"/>
          </a:xfrm>
          <a:prstGeom prst="rect">
            <a:avLst/>
          </a:prstGeom>
          <a:solidFill>
            <a:srgbClr val="00B050"/>
          </a:solidFill>
        </p:spPr>
        <p:txBody>
          <a:bodyPr wrap="square" rtlCol="0">
            <a:spAutoFit/>
          </a:bodyPr>
          <a:lstStyle/>
          <a:p>
            <a:r>
              <a:rPr lang="en-US" sz="2400" dirty="0"/>
              <a:t>Answer- a) Has been declared b) by c) is known d) founded e) are </a:t>
            </a:r>
          </a:p>
        </p:txBody>
      </p:sp>
    </p:spTree>
    <p:extLst>
      <p:ext uri="{BB962C8B-B14F-4D97-AF65-F5344CB8AC3E}">
        <p14:creationId xmlns:p14="http://schemas.microsoft.com/office/powerpoint/2010/main" val="33782565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F7A2-23AB-4D84-8EB9-105C713B6D5E}"/>
              </a:ext>
            </a:extLst>
          </p:cNvPr>
          <p:cNvSpPr>
            <a:spLocks noGrp="1"/>
          </p:cNvSpPr>
          <p:nvPr>
            <p:ph type="title"/>
          </p:nvPr>
        </p:nvSpPr>
        <p:spPr>
          <a:solidFill>
            <a:schemeClr val="accent1">
              <a:lumMod val="75000"/>
            </a:schemeClr>
          </a:solidFill>
        </p:spPr>
        <p:txBody>
          <a:bodyPr>
            <a:normAutofit/>
          </a:bodyPr>
          <a:lstStyle/>
          <a:p>
            <a:pPr algn="ctr"/>
            <a:r>
              <a:rPr lang="en-US" sz="8800" b="1" dirty="0" err="1">
                <a:solidFill>
                  <a:srgbClr val="FF0000"/>
                </a:solidFill>
              </a:rPr>
              <a:t>Pairwork</a:t>
            </a:r>
            <a:endParaRPr lang="en-US" sz="8800" b="1" dirty="0">
              <a:solidFill>
                <a:srgbClr val="FF0000"/>
              </a:solidFill>
            </a:endParaRPr>
          </a:p>
        </p:txBody>
      </p:sp>
      <p:sp>
        <p:nvSpPr>
          <p:cNvPr id="3" name="Content Placeholder 2">
            <a:extLst>
              <a:ext uri="{FF2B5EF4-FFF2-40B4-BE49-F238E27FC236}">
                <a16:creationId xmlns:a16="http://schemas.microsoft.com/office/drawing/2014/main" id="{85BE9302-0063-4B8C-9CE1-4F6B131797F6}"/>
              </a:ext>
            </a:extLst>
          </p:cNvPr>
          <p:cNvSpPr>
            <a:spLocks noGrp="1"/>
          </p:cNvSpPr>
          <p:nvPr>
            <p:ph idx="1"/>
          </p:nvPr>
        </p:nvSpPr>
        <p:spPr>
          <a:solidFill>
            <a:srgbClr val="FFC000"/>
          </a:solidFill>
        </p:spPr>
        <p:txBody>
          <a:bodyPr/>
          <a:lstStyle/>
          <a:p>
            <a:r>
              <a:rPr lang="en-US" sz="7200" dirty="0"/>
              <a:t>What is heritage?</a:t>
            </a:r>
          </a:p>
          <a:p>
            <a:r>
              <a:rPr lang="en-US" sz="7200" dirty="0"/>
              <a:t>What is world heritage?</a:t>
            </a:r>
          </a:p>
          <a:p>
            <a:endParaRPr lang="en-US" dirty="0"/>
          </a:p>
        </p:txBody>
      </p:sp>
    </p:spTree>
    <p:extLst>
      <p:ext uri="{BB962C8B-B14F-4D97-AF65-F5344CB8AC3E}">
        <p14:creationId xmlns:p14="http://schemas.microsoft.com/office/powerpoint/2010/main" val="28869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2255936"/>
              </p:ext>
            </p:extLst>
          </p:nvPr>
        </p:nvGraphicFramePr>
        <p:xfrm>
          <a:off x="1257300" y="1105466"/>
          <a:ext cx="9025530" cy="4228536"/>
        </p:xfrm>
        <a:graphic>
          <a:graphicData uri="http://schemas.openxmlformats.org/drawingml/2006/table">
            <a:tbl>
              <a:tblPr firstRow="1" bandRow="1">
                <a:tableStyleId>{5C22544A-7EE6-4342-B048-85BDC9FD1C3A}</a:tableStyleId>
              </a:tblPr>
              <a:tblGrid>
                <a:gridCol w="4489173">
                  <a:extLst>
                    <a:ext uri="{9D8B030D-6E8A-4147-A177-3AD203B41FA5}">
                      <a16:colId xmlns:a16="http://schemas.microsoft.com/office/drawing/2014/main" val="20000"/>
                    </a:ext>
                  </a:extLst>
                </a:gridCol>
                <a:gridCol w="4536357">
                  <a:extLst>
                    <a:ext uri="{9D8B030D-6E8A-4147-A177-3AD203B41FA5}">
                      <a16:colId xmlns:a16="http://schemas.microsoft.com/office/drawing/2014/main" val="20001"/>
                    </a:ext>
                  </a:extLst>
                </a:gridCol>
              </a:tblGrid>
              <a:tr h="704756">
                <a:tc>
                  <a:txBody>
                    <a:bodyPr/>
                    <a:lstStyle/>
                    <a:p>
                      <a:r>
                        <a:rPr lang="en-US" sz="2400" dirty="0"/>
                        <a:t>             Shat </a:t>
                      </a:r>
                      <a:r>
                        <a:rPr lang="en-US" sz="2400" dirty="0" err="1"/>
                        <a:t>Gombuj</a:t>
                      </a:r>
                      <a:r>
                        <a:rPr lang="en-US" sz="2400" baseline="0" dirty="0"/>
                        <a:t> Mosque</a:t>
                      </a:r>
                      <a:endParaRPr lang="en-US" sz="2400" dirty="0"/>
                    </a:p>
                  </a:txBody>
                  <a:tcPr/>
                </a:tc>
                <a:tc>
                  <a:txBody>
                    <a:bodyPr/>
                    <a:lstStyle/>
                    <a:p>
                      <a:r>
                        <a:rPr lang="en-US" sz="2400" dirty="0"/>
                        <a:t>                          Information</a:t>
                      </a:r>
                    </a:p>
                  </a:txBody>
                  <a:tcPr/>
                </a:tc>
                <a:extLst>
                  <a:ext uri="{0D108BD9-81ED-4DB2-BD59-A6C34878D82A}">
                    <a16:rowId xmlns:a16="http://schemas.microsoft.com/office/drawing/2014/main" val="10000"/>
                  </a:ext>
                </a:extLst>
              </a:tr>
              <a:tr h="704756">
                <a:tc>
                  <a:txBody>
                    <a:bodyPr/>
                    <a:lstStyle/>
                    <a:p>
                      <a:r>
                        <a:rPr lang="en-US" sz="2400" dirty="0"/>
                        <a:t>Founded by</a:t>
                      </a:r>
                    </a:p>
                  </a:txBody>
                  <a:tcPr/>
                </a:tc>
                <a:tc>
                  <a:txBody>
                    <a:bodyPr/>
                    <a:lstStyle/>
                    <a:p>
                      <a:endParaRPr lang="en-US" sz="2400" dirty="0"/>
                    </a:p>
                  </a:txBody>
                  <a:tcPr/>
                </a:tc>
                <a:extLst>
                  <a:ext uri="{0D108BD9-81ED-4DB2-BD59-A6C34878D82A}">
                    <a16:rowId xmlns:a16="http://schemas.microsoft.com/office/drawing/2014/main" val="10001"/>
                  </a:ext>
                </a:extLst>
              </a:tr>
              <a:tr h="704756">
                <a:tc>
                  <a:txBody>
                    <a:bodyPr/>
                    <a:lstStyle/>
                    <a:p>
                      <a:r>
                        <a:rPr lang="en-US" sz="2400" dirty="0"/>
                        <a:t>Situated</a:t>
                      </a:r>
                    </a:p>
                  </a:txBody>
                  <a:tcPr/>
                </a:tc>
                <a:tc>
                  <a:txBody>
                    <a:bodyPr/>
                    <a:lstStyle/>
                    <a:p>
                      <a:endParaRPr lang="en-US" sz="2400" dirty="0"/>
                    </a:p>
                  </a:txBody>
                  <a:tcPr/>
                </a:tc>
                <a:extLst>
                  <a:ext uri="{0D108BD9-81ED-4DB2-BD59-A6C34878D82A}">
                    <a16:rowId xmlns:a16="http://schemas.microsoft.com/office/drawing/2014/main" val="10002"/>
                  </a:ext>
                </a:extLst>
              </a:tr>
              <a:tr h="704756">
                <a:tc>
                  <a:txBody>
                    <a:bodyPr/>
                    <a:lstStyle/>
                    <a:p>
                      <a:r>
                        <a:rPr lang="en-US" sz="2400" dirty="0"/>
                        <a:t>Number</a:t>
                      </a:r>
                      <a:r>
                        <a:rPr lang="en-US" sz="2400" baseline="0" dirty="0"/>
                        <a:t> of domes</a:t>
                      </a:r>
                      <a:endParaRPr lang="en-US" sz="2400" dirty="0"/>
                    </a:p>
                  </a:txBody>
                  <a:tcPr/>
                </a:tc>
                <a:tc>
                  <a:txBody>
                    <a:bodyPr/>
                    <a:lstStyle/>
                    <a:p>
                      <a:endParaRPr lang="en-US" sz="2400" b="1" dirty="0"/>
                    </a:p>
                  </a:txBody>
                  <a:tcPr/>
                </a:tc>
                <a:extLst>
                  <a:ext uri="{0D108BD9-81ED-4DB2-BD59-A6C34878D82A}">
                    <a16:rowId xmlns:a16="http://schemas.microsoft.com/office/drawing/2014/main" val="10003"/>
                  </a:ext>
                </a:extLst>
              </a:tr>
              <a:tr h="704756">
                <a:tc>
                  <a:txBody>
                    <a:bodyPr/>
                    <a:lstStyle/>
                    <a:p>
                      <a:r>
                        <a:rPr lang="en-US" sz="2400" dirty="0"/>
                        <a:t>Number of pillars</a:t>
                      </a:r>
                    </a:p>
                  </a:txBody>
                  <a:tcPr/>
                </a:tc>
                <a:tc>
                  <a:txBody>
                    <a:bodyPr/>
                    <a:lstStyle/>
                    <a:p>
                      <a:endParaRPr lang="en-US" sz="2400" dirty="0"/>
                    </a:p>
                  </a:txBody>
                  <a:tcPr/>
                </a:tc>
                <a:extLst>
                  <a:ext uri="{0D108BD9-81ED-4DB2-BD59-A6C34878D82A}">
                    <a16:rowId xmlns:a16="http://schemas.microsoft.com/office/drawing/2014/main" val="10004"/>
                  </a:ext>
                </a:extLst>
              </a:tr>
              <a:tr h="704756">
                <a:tc>
                  <a:txBody>
                    <a:bodyPr/>
                    <a:lstStyle/>
                    <a:p>
                      <a:r>
                        <a:rPr lang="en-US" sz="2400" dirty="0"/>
                        <a:t>Used for</a:t>
                      </a:r>
                    </a:p>
                  </a:txBody>
                  <a:tcPr/>
                </a:tc>
                <a:tc>
                  <a:txBody>
                    <a:bodyPr/>
                    <a:lstStyle/>
                    <a:p>
                      <a:endParaRPr lang="en-US" sz="2400" dirty="0"/>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6905766" y="1650536"/>
            <a:ext cx="2210937" cy="369332"/>
          </a:xfrm>
          <a:prstGeom prst="rect">
            <a:avLst/>
          </a:prstGeom>
          <a:noFill/>
        </p:spPr>
        <p:txBody>
          <a:bodyPr wrap="square" rtlCol="0">
            <a:spAutoFit/>
          </a:bodyPr>
          <a:lstStyle/>
          <a:p>
            <a:r>
              <a:rPr lang="en-US" dirty="0"/>
              <a:t>Ulugh Khan </a:t>
            </a:r>
            <a:r>
              <a:rPr lang="en-US" dirty="0" err="1"/>
              <a:t>Jahan</a:t>
            </a:r>
            <a:r>
              <a:rPr lang="en-US" dirty="0"/>
              <a:t> Ali</a:t>
            </a:r>
          </a:p>
        </p:txBody>
      </p:sp>
      <p:sp>
        <p:nvSpPr>
          <p:cNvPr id="7" name="TextBox 6"/>
          <p:cNvSpPr txBox="1"/>
          <p:nvPr/>
        </p:nvSpPr>
        <p:spPr>
          <a:xfrm>
            <a:off x="6905766" y="2224247"/>
            <a:ext cx="2552133" cy="646331"/>
          </a:xfrm>
          <a:prstGeom prst="rect">
            <a:avLst/>
          </a:prstGeom>
          <a:noFill/>
        </p:spPr>
        <p:txBody>
          <a:bodyPr wrap="square" rtlCol="0">
            <a:spAutoFit/>
          </a:bodyPr>
          <a:lstStyle/>
          <a:p>
            <a:r>
              <a:rPr lang="en-US" dirty="0" err="1"/>
              <a:t>Bagerhat</a:t>
            </a:r>
            <a:r>
              <a:rPr lang="en-US" dirty="0"/>
              <a:t>, not very far from Mangrove forest.</a:t>
            </a:r>
          </a:p>
        </p:txBody>
      </p:sp>
      <p:sp>
        <p:nvSpPr>
          <p:cNvPr id="8" name="TextBox 7"/>
          <p:cNvSpPr txBox="1"/>
          <p:nvPr/>
        </p:nvSpPr>
        <p:spPr>
          <a:xfrm>
            <a:off x="6946707" y="2949517"/>
            <a:ext cx="2251881" cy="369332"/>
          </a:xfrm>
          <a:prstGeom prst="rect">
            <a:avLst/>
          </a:prstGeom>
          <a:noFill/>
        </p:spPr>
        <p:txBody>
          <a:bodyPr wrap="square" rtlCol="0">
            <a:spAutoFit/>
          </a:bodyPr>
          <a:lstStyle/>
          <a:p>
            <a:r>
              <a:rPr lang="en-US" dirty="0"/>
              <a:t>77 low heights domes</a:t>
            </a:r>
          </a:p>
        </p:txBody>
      </p:sp>
      <p:sp>
        <p:nvSpPr>
          <p:cNvPr id="9" name="TextBox 8"/>
          <p:cNvSpPr txBox="1"/>
          <p:nvPr/>
        </p:nvSpPr>
        <p:spPr>
          <a:xfrm>
            <a:off x="7008123" y="3519900"/>
            <a:ext cx="2347415" cy="369332"/>
          </a:xfrm>
          <a:prstGeom prst="rect">
            <a:avLst/>
          </a:prstGeom>
          <a:noFill/>
        </p:spPr>
        <p:txBody>
          <a:bodyPr wrap="square" rtlCol="0">
            <a:spAutoFit/>
          </a:bodyPr>
          <a:lstStyle/>
          <a:p>
            <a:r>
              <a:rPr lang="en-US" dirty="0"/>
              <a:t>60 pillars</a:t>
            </a:r>
          </a:p>
        </p:txBody>
      </p:sp>
      <p:sp>
        <p:nvSpPr>
          <p:cNvPr id="10" name="TextBox 9"/>
          <p:cNvSpPr txBox="1"/>
          <p:nvPr/>
        </p:nvSpPr>
        <p:spPr>
          <a:xfrm>
            <a:off x="6905767" y="4169222"/>
            <a:ext cx="2674962" cy="369332"/>
          </a:xfrm>
          <a:prstGeom prst="rect">
            <a:avLst/>
          </a:prstGeom>
          <a:noFill/>
        </p:spPr>
        <p:txBody>
          <a:bodyPr wrap="square" rtlCol="0">
            <a:spAutoFit/>
          </a:bodyPr>
          <a:lstStyle/>
          <a:p>
            <a:r>
              <a:rPr lang="en-US" dirty="0"/>
              <a:t>Prayer hall as well as court</a:t>
            </a:r>
          </a:p>
        </p:txBody>
      </p:sp>
      <p:sp>
        <p:nvSpPr>
          <p:cNvPr id="11" name="TextBox 10"/>
          <p:cNvSpPr txBox="1"/>
          <p:nvPr/>
        </p:nvSpPr>
        <p:spPr>
          <a:xfrm>
            <a:off x="2438400" y="0"/>
            <a:ext cx="7378699" cy="1107996"/>
          </a:xfrm>
          <a:prstGeom prst="rect">
            <a:avLst/>
          </a:prstGeom>
          <a:noFill/>
        </p:spPr>
        <p:txBody>
          <a:bodyPr wrap="square" rtlCol="0">
            <a:spAutoFit/>
          </a:bodyPr>
          <a:lstStyle/>
          <a:p>
            <a:pPr algn="ctr"/>
            <a:r>
              <a:rPr lang="en-US" sz="6600" dirty="0"/>
              <a:t>Groupwork</a:t>
            </a:r>
          </a:p>
        </p:txBody>
      </p:sp>
    </p:spTree>
    <p:extLst>
      <p:ext uri="{BB962C8B-B14F-4D97-AF65-F5344CB8AC3E}">
        <p14:creationId xmlns:p14="http://schemas.microsoft.com/office/powerpoint/2010/main" val="746367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4860" y="992627"/>
            <a:ext cx="9608025" cy="2677656"/>
          </a:xfrm>
          <a:prstGeom prst="rect">
            <a:avLst/>
          </a:prstGeom>
          <a:noFill/>
        </p:spPr>
        <p:txBody>
          <a:bodyPr wrap="square" rtlCol="0">
            <a:spAutoFit/>
          </a:bodyPr>
          <a:lstStyle/>
          <a:p>
            <a:pPr marL="342900" indent="-342900">
              <a:buAutoNum type="alphaLcParenR"/>
            </a:pPr>
            <a:r>
              <a:rPr lang="en-US" sz="2800" dirty="0"/>
              <a:t>What do you mean by heritage?</a:t>
            </a:r>
          </a:p>
          <a:p>
            <a:pPr marL="342900" indent="-342900">
              <a:buAutoNum type="alphaLcParenR"/>
            </a:pPr>
            <a:r>
              <a:rPr lang="en-US" sz="2800" dirty="0"/>
              <a:t>When did Shat </a:t>
            </a:r>
            <a:r>
              <a:rPr lang="en-US" sz="2800" dirty="0" err="1"/>
              <a:t>Gombuj</a:t>
            </a:r>
            <a:r>
              <a:rPr lang="en-US" sz="2800" dirty="0"/>
              <a:t> Mosque become a world heritage site?</a:t>
            </a:r>
          </a:p>
          <a:p>
            <a:pPr marL="342900" indent="-342900">
              <a:buAutoNum type="alphaLcParenR"/>
            </a:pPr>
            <a:r>
              <a:rPr lang="en-US" sz="2800" dirty="0"/>
              <a:t>Where is it situated?</a:t>
            </a:r>
          </a:p>
          <a:p>
            <a:pPr marL="342900" indent="-342900">
              <a:buAutoNum type="alphaLcParenR"/>
            </a:pPr>
            <a:r>
              <a:rPr lang="en-US" sz="2800" dirty="0"/>
              <a:t>What did Khan </a:t>
            </a:r>
            <a:r>
              <a:rPr lang="en-US" sz="2800" dirty="0" err="1"/>
              <a:t>Jahan</a:t>
            </a:r>
            <a:r>
              <a:rPr lang="en-US" sz="2800" dirty="0"/>
              <a:t> Ali build in the city?</a:t>
            </a:r>
          </a:p>
          <a:p>
            <a:pPr marL="342900" indent="-342900">
              <a:buAutoNum type="alphaLcParenR"/>
            </a:pPr>
            <a:r>
              <a:rPr lang="en-US" sz="2800" dirty="0"/>
              <a:t>What is the most remarkable work of Khan </a:t>
            </a:r>
            <a:r>
              <a:rPr lang="en-US" sz="2800" dirty="0" err="1"/>
              <a:t>Jahan</a:t>
            </a:r>
            <a:r>
              <a:rPr lang="en-US" sz="2800" dirty="0"/>
              <a:t> Ali?</a:t>
            </a:r>
          </a:p>
          <a:p>
            <a:endParaRPr lang="en-US" sz="2800" dirty="0"/>
          </a:p>
        </p:txBody>
      </p:sp>
      <p:sp>
        <p:nvSpPr>
          <p:cNvPr id="5" name="TextBox 4"/>
          <p:cNvSpPr txBox="1"/>
          <p:nvPr/>
        </p:nvSpPr>
        <p:spPr>
          <a:xfrm>
            <a:off x="3136900" y="32856"/>
            <a:ext cx="4851400" cy="1015663"/>
          </a:xfrm>
          <a:prstGeom prst="rect">
            <a:avLst/>
          </a:prstGeom>
          <a:solidFill>
            <a:schemeClr val="accent1">
              <a:lumMod val="60000"/>
              <a:lumOff val="40000"/>
            </a:schemeClr>
          </a:solidFill>
        </p:spPr>
        <p:txBody>
          <a:bodyPr wrap="square" rtlCol="0">
            <a:spAutoFit/>
          </a:bodyPr>
          <a:lstStyle/>
          <a:p>
            <a:r>
              <a:rPr lang="en-US" sz="6000" u="sng" dirty="0"/>
              <a:t>Evaluation</a:t>
            </a:r>
          </a:p>
        </p:txBody>
      </p:sp>
      <p:sp>
        <p:nvSpPr>
          <p:cNvPr id="2" name="TextBox 1"/>
          <p:cNvSpPr txBox="1"/>
          <p:nvPr/>
        </p:nvSpPr>
        <p:spPr>
          <a:xfrm>
            <a:off x="1119115" y="3449176"/>
            <a:ext cx="968991" cy="369332"/>
          </a:xfrm>
          <a:prstGeom prst="rect">
            <a:avLst/>
          </a:prstGeom>
          <a:noFill/>
        </p:spPr>
        <p:txBody>
          <a:bodyPr wrap="square" rtlCol="0">
            <a:spAutoFit/>
          </a:bodyPr>
          <a:lstStyle/>
          <a:p>
            <a:r>
              <a:rPr lang="en-US" dirty="0"/>
              <a:t>Answer-</a:t>
            </a:r>
          </a:p>
        </p:txBody>
      </p:sp>
      <p:sp>
        <p:nvSpPr>
          <p:cNvPr id="3" name="TextBox 2"/>
          <p:cNvSpPr txBox="1"/>
          <p:nvPr/>
        </p:nvSpPr>
        <p:spPr>
          <a:xfrm>
            <a:off x="2088106" y="3462649"/>
            <a:ext cx="8488909" cy="707886"/>
          </a:xfrm>
          <a:prstGeom prst="rect">
            <a:avLst/>
          </a:prstGeom>
          <a:noFill/>
        </p:spPr>
        <p:txBody>
          <a:bodyPr wrap="square" rtlCol="0">
            <a:spAutoFit/>
          </a:bodyPr>
          <a:lstStyle/>
          <a:p>
            <a:r>
              <a:rPr lang="en-US" sz="2000" dirty="0"/>
              <a:t>a) Heritage means what we inherit from the past, live with in the present    and then pass on to our children or future generation.</a:t>
            </a:r>
          </a:p>
        </p:txBody>
      </p:sp>
      <p:sp>
        <p:nvSpPr>
          <p:cNvPr id="7" name="TextBox 6"/>
          <p:cNvSpPr txBox="1"/>
          <p:nvPr/>
        </p:nvSpPr>
        <p:spPr>
          <a:xfrm>
            <a:off x="2088106" y="4292446"/>
            <a:ext cx="6045959" cy="400110"/>
          </a:xfrm>
          <a:prstGeom prst="rect">
            <a:avLst/>
          </a:prstGeom>
          <a:noFill/>
        </p:spPr>
        <p:txBody>
          <a:bodyPr wrap="square" rtlCol="0">
            <a:spAutoFit/>
          </a:bodyPr>
          <a:lstStyle/>
          <a:p>
            <a:r>
              <a:rPr lang="en-US" sz="2000" dirty="0"/>
              <a:t>b</a:t>
            </a:r>
            <a:r>
              <a:rPr lang="en-US" dirty="0"/>
              <a:t>) Shat </a:t>
            </a:r>
            <a:r>
              <a:rPr lang="en-US" dirty="0" err="1"/>
              <a:t>Gombuj</a:t>
            </a:r>
            <a:r>
              <a:rPr lang="en-US" dirty="0"/>
              <a:t> Mosque became a world heritage site in 1985.</a:t>
            </a:r>
          </a:p>
        </p:txBody>
      </p:sp>
      <p:sp>
        <p:nvSpPr>
          <p:cNvPr id="8" name="TextBox 7"/>
          <p:cNvSpPr txBox="1"/>
          <p:nvPr/>
        </p:nvSpPr>
        <p:spPr>
          <a:xfrm>
            <a:off x="2088106" y="4802748"/>
            <a:ext cx="4749422" cy="369332"/>
          </a:xfrm>
          <a:prstGeom prst="rect">
            <a:avLst/>
          </a:prstGeom>
          <a:noFill/>
        </p:spPr>
        <p:txBody>
          <a:bodyPr wrap="square" rtlCol="0">
            <a:spAutoFit/>
          </a:bodyPr>
          <a:lstStyle/>
          <a:p>
            <a:r>
              <a:rPr lang="en-US" dirty="0"/>
              <a:t>c) It is situated at the outskirts of </a:t>
            </a:r>
            <a:r>
              <a:rPr lang="en-US" dirty="0" err="1"/>
              <a:t>Bagerhat</a:t>
            </a:r>
            <a:r>
              <a:rPr lang="en-US" dirty="0"/>
              <a:t> town.</a:t>
            </a:r>
          </a:p>
        </p:txBody>
      </p:sp>
      <p:sp>
        <p:nvSpPr>
          <p:cNvPr id="9" name="TextBox 8"/>
          <p:cNvSpPr txBox="1"/>
          <p:nvPr/>
        </p:nvSpPr>
        <p:spPr>
          <a:xfrm>
            <a:off x="2088106" y="5361098"/>
            <a:ext cx="7792873" cy="646331"/>
          </a:xfrm>
          <a:prstGeom prst="rect">
            <a:avLst/>
          </a:prstGeom>
          <a:noFill/>
        </p:spPr>
        <p:txBody>
          <a:bodyPr wrap="square" rtlCol="0">
            <a:spAutoFit/>
          </a:bodyPr>
          <a:lstStyle/>
          <a:p>
            <a:r>
              <a:rPr lang="en-US" dirty="0"/>
              <a:t>d) Khan </a:t>
            </a:r>
            <a:r>
              <a:rPr lang="en-US" dirty="0" err="1"/>
              <a:t>Jahan</a:t>
            </a:r>
            <a:r>
              <a:rPr lang="en-US" dirty="0"/>
              <a:t> Ali Built a network of roads, bridges, public buildings and reservoirs to make the city habitable.</a:t>
            </a:r>
          </a:p>
        </p:txBody>
      </p:sp>
      <p:sp>
        <p:nvSpPr>
          <p:cNvPr id="10" name="TextBox 9"/>
          <p:cNvSpPr txBox="1"/>
          <p:nvPr/>
        </p:nvSpPr>
        <p:spPr>
          <a:xfrm>
            <a:off x="2088106" y="6142219"/>
            <a:ext cx="6987654" cy="369332"/>
          </a:xfrm>
          <a:prstGeom prst="rect">
            <a:avLst/>
          </a:prstGeom>
          <a:noFill/>
        </p:spPr>
        <p:txBody>
          <a:bodyPr wrap="square" rtlCol="0">
            <a:spAutoFit/>
          </a:bodyPr>
          <a:lstStyle/>
          <a:p>
            <a:r>
              <a:rPr lang="en-US" dirty="0"/>
              <a:t>e) The most remarkable work of Khan </a:t>
            </a:r>
            <a:r>
              <a:rPr lang="en-US" dirty="0" err="1"/>
              <a:t>Jahan</a:t>
            </a:r>
            <a:r>
              <a:rPr lang="en-US" dirty="0"/>
              <a:t> Ali is Shat </a:t>
            </a:r>
            <a:r>
              <a:rPr lang="en-US" dirty="0" err="1"/>
              <a:t>Gombuj</a:t>
            </a:r>
            <a:r>
              <a:rPr lang="en-US" dirty="0"/>
              <a:t> Mosque?  </a:t>
            </a:r>
          </a:p>
        </p:txBody>
      </p:sp>
    </p:spTree>
    <p:extLst>
      <p:ext uri="{BB962C8B-B14F-4D97-AF65-F5344CB8AC3E}">
        <p14:creationId xmlns:p14="http://schemas.microsoft.com/office/powerpoint/2010/main" val="2586323482"/>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5402" y="1801672"/>
            <a:ext cx="7342496" cy="1200329"/>
          </a:xfrm>
          <a:prstGeom prst="rect">
            <a:avLst/>
          </a:prstGeom>
          <a:solidFill>
            <a:schemeClr val="accent1">
              <a:lumMod val="60000"/>
              <a:lumOff val="40000"/>
            </a:schemeClr>
          </a:solidFill>
        </p:spPr>
        <p:txBody>
          <a:bodyPr wrap="square" rtlCol="0">
            <a:spAutoFit/>
          </a:bodyPr>
          <a:lstStyle/>
          <a:p>
            <a:r>
              <a:rPr lang="en-US" sz="3600" dirty="0"/>
              <a:t>Write a paragraph on the Shat </a:t>
            </a:r>
            <a:r>
              <a:rPr lang="en-US" sz="3600" dirty="0" err="1"/>
              <a:t>Gambuj</a:t>
            </a:r>
            <a:r>
              <a:rPr lang="en-US" sz="3600" dirty="0"/>
              <a:t> Mosque within 100 words. </a:t>
            </a:r>
          </a:p>
        </p:txBody>
      </p:sp>
      <p:sp>
        <p:nvSpPr>
          <p:cNvPr id="6" name="TextBox 5"/>
          <p:cNvSpPr txBox="1"/>
          <p:nvPr/>
        </p:nvSpPr>
        <p:spPr>
          <a:xfrm>
            <a:off x="825500" y="89245"/>
            <a:ext cx="10236200" cy="1569660"/>
          </a:xfrm>
          <a:prstGeom prst="rect">
            <a:avLst/>
          </a:prstGeom>
          <a:solidFill>
            <a:schemeClr val="accent2">
              <a:lumMod val="60000"/>
              <a:lumOff val="40000"/>
            </a:schemeClr>
          </a:solidFill>
        </p:spPr>
        <p:txBody>
          <a:bodyPr wrap="square" rtlCol="0">
            <a:spAutoFit/>
          </a:bodyPr>
          <a:lstStyle/>
          <a:p>
            <a:pPr algn="ctr"/>
            <a:r>
              <a:rPr lang="en-US" sz="9600" u="sng" dirty="0"/>
              <a:t>Homework</a:t>
            </a:r>
          </a:p>
        </p:txBody>
      </p:sp>
    </p:spTree>
    <p:extLst>
      <p:ext uri="{BB962C8B-B14F-4D97-AF65-F5344CB8AC3E}">
        <p14:creationId xmlns:p14="http://schemas.microsoft.com/office/powerpoint/2010/main" val="34062758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0" nodeType="clickEffect">
                                  <p:stCondLst>
                                    <p:cond delay="0"/>
                                  </p:stCondLst>
                                  <p:childTnLst>
                                    <p:animEffect transition="out" filter="wipe(down)">
                                      <p:cBhvr>
                                        <p:cTn id="13" dur="180" accel="50000">
                                          <p:stCondLst>
                                            <p:cond delay="1820"/>
                                          </p:stCondLst>
                                        </p:cTn>
                                        <p:tgtEl>
                                          <p:spTgt spid="5"/>
                                        </p:tgtEl>
                                      </p:cBhvr>
                                    </p:animEffect>
                                    <p:anim calcmode="lin" valueType="num">
                                      <p:cBhvr>
                                        <p:cTn id="14"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21" dur="26">
                                          <p:stCondLst>
                                            <p:cond delay="620"/>
                                          </p:stCondLst>
                                        </p:cTn>
                                        <p:tgtEl>
                                          <p:spTgt spid="5"/>
                                        </p:tgtEl>
                                      </p:cBhvr>
                                      <p:to x="100000" y="60000"/>
                                    </p:animScale>
                                    <p:animScale>
                                      <p:cBhvr>
                                        <p:cTn id="22" dur="166" decel="50000">
                                          <p:stCondLst>
                                            <p:cond delay="64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set>
                                      <p:cBhvr>
                                        <p:cTn id="2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4400" y="109182"/>
            <a:ext cx="5663062" cy="769441"/>
          </a:xfrm>
          <a:prstGeom prst="rect">
            <a:avLst/>
          </a:prstGeom>
          <a:noFill/>
        </p:spPr>
        <p:txBody>
          <a:bodyPr wrap="square" rtlCol="0">
            <a:spAutoFit/>
          </a:bodyPr>
          <a:lstStyle/>
          <a:p>
            <a:r>
              <a:rPr lang="en-US" sz="4400" dirty="0">
                <a:solidFill>
                  <a:srgbClr val="FF0000"/>
                </a:solidFill>
              </a:rPr>
              <a:t>Thank you everyone </a:t>
            </a:r>
          </a:p>
        </p:txBody>
      </p:sp>
      <p:pic>
        <p:nvPicPr>
          <p:cNvPr id="5" name="Picture 4">
            <a:extLst>
              <a:ext uri="{FF2B5EF4-FFF2-40B4-BE49-F238E27FC236}">
                <a16:creationId xmlns:a16="http://schemas.microsoft.com/office/drawing/2014/main" id="{AF74F808-2583-4AAA-A0BC-A329C691C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983018"/>
            <a:ext cx="11760200" cy="6858000"/>
          </a:xfrm>
          <a:prstGeom prst="rect">
            <a:avLst/>
          </a:prstGeom>
        </p:spPr>
      </p:pic>
    </p:spTree>
    <p:extLst>
      <p:ext uri="{BB962C8B-B14F-4D97-AF65-F5344CB8AC3E}">
        <p14:creationId xmlns:p14="http://schemas.microsoft.com/office/powerpoint/2010/main" val="38102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53888" y="136477"/>
            <a:ext cx="3248166" cy="584775"/>
          </a:xfrm>
          <a:prstGeom prst="rect">
            <a:avLst/>
          </a:prstGeom>
          <a:noFill/>
        </p:spPr>
        <p:txBody>
          <a:bodyPr wrap="square" rtlCol="0">
            <a:spAutoFit/>
          </a:bodyPr>
          <a:lstStyle/>
          <a:p>
            <a:r>
              <a:rPr lang="en-US" sz="3200" dirty="0"/>
              <a:t>Teachers’ identity</a:t>
            </a:r>
          </a:p>
        </p:txBody>
      </p:sp>
      <p:sp>
        <p:nvSpPr>
          <p:cNvPr id="3" name="TextBox 2"/>
          <p:cNvSpPr txBox="1"/>
          <p:nvPr/>
        </p:nvSpPr>
        <p:spPr>
          <a:xfrm>
            <a:off x="0" y="702269"/>
            <a:ext cx="9592632" cy="3293209"/>
          </a:xfrm>
          <a:prstGeom prst="rect">
            <a:avLst/>
          </a:prstGeom>
          <a:solidFill>
            <a:schemeClr val="accent1"/>
          </a:solidFill>
        </p:spPr>
        <p:txBody>
          <a:bodyPr wrap="square" rtlCol="0">
            <a:spAutoFit/>
          </a:bodyPr>
          <a:lstStyle/>
          <a:p>
            <a:endParaRPr lang="en-US" dirty="0"/>
          </a:p>
          <a:p>
            <a:r>
              <a:rPr lang="en-US" sz="3600" dirty="0"/>
              <a:t>MD Farid Uddin </a:t>
            </a:r>
            <a:r>
              <a:rPr lang="en-US" sz="3600" dirty="0" err="1"/>
              <a:t>gazi</a:t>
            </a:r>
            <a:endParaRPr lang="en-US" sz="3600" dirty="0"/>
          </a:p>
          <a:p>
            <a:r>
              <a:rPr lang="en-US" sz="3600" dirty="0"/>
              <a:t>Headteacher</a:t>
            </a:r>
          </a:p>
          <a:p>
            <a:r>
              <a:rPr lang="en-US" sz="3600" dirty="0"/>
              <a:t>Dhaka Match Industries Secondary </a:t>
            </a:r>
            <a:r>
              <a:rPr lang="en-US" sz="3600" dirty="0" err="1"/>
              <a:t>School,Khulna</a:t>
            </a:r>
            <a:endParaRPr lang="en-US" sz="3600" dirty="0"/>
          </a:p>
          <a:p>
            <a:endParaRPr lang="en-US" sz="3200" dirty="0"/>
          </a:p>
          <a:p>
            <a:endParaRPr lang="en-US" sz="3200" dirty="0"/>
          </a:p>
          <a:p>
            <a:endParaRPr lang="en-US" dirty="0"/>
          </a:p>
        </p:txBody>
      </p:sp>
      <p:sp>
        <p:nvSpPr>
          <p:cNvPr id="2" name="Rectangle 1"/>
          <p:cNvSpPr/>
          <p:nvPr/>
        </p:nvSpPr>
        <p:spPr>
          <a:xfrm>
            <a:off x="6359236" y="4250802"/>
            <a:ext cx="4382438" cy="1858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Class-10</a:t>
            </a:r>
          </a:p>
          <a:p>
            <a:pPr algn="ctr"/>
            <a:r>
              <a:rPr lang="en-US" sz="3200" dirty="0">
                <a:solidFill>
                  <a:schemeClr val="tx1"/>
                </a:solidFill>
              </a:rPr>
              <a:t>Unit-8</a:t>
            </a:r>
          </a:p>
          <a:p>
            <a:pPr algn="ctr"/>
            <a:r>
              <a:rPr lang="en-US" sz="3200" dirty="0">
                <a:solidFill>
                  <a:schemeClr val="tx1"/>
                </a:solidFill>
              </a:rPr>
              <a:t>Lesson-1</a:t>
            </a:r>
          </a:p>
          <a:p>
            <a:pPr algn="ctr"/>
            <a:r>
              <a:rPr lang="en-US" sz="3200" dirty="0">
                <a:solidFill>
                  <a:schemeClr val="tx1"/>
                </a:solidFill>
              </a:rPr>
              <a:t>Time-50 minutes</a:t>
            </a:r>
          </a:p>
        </p:txBody>
      </p:sp>
      <p:pic>
        <p:nvPicPr>
          <p:cNvPr id="7" name="Picture 6">
            <a:extLst>
              <a:ext uri="{FF2B5EF4-FFF2-40B4-BE49-F238E27FC236}">
                <a16:creationId xmlns:a16="http://schemas.microsoft.com/office/drawing/2014/main" id="{AC429120-85C1-4378-B703-EC7A7337E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001" y="721252"/>
            <a:ext cx="2479999" cy="3293208"/>
          </a:xfrm>
          <a:prstGeom prst="rect">
            <a:avLst/>
          </a:prstGeom>
        </p:spPr>
      </p:pic>
    </p:spTree>
    <p:extLst>
      <p:ext uri="{BB962C8B-B14F-4D97-AF65-F5344CB8AC3E}">
        <p14:creationId xmlns:p14="http://schemas.microsoft.com/office/powerpoint/2010/main" val="13000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25839" y="136479"/>
            <a:ext cx="5827594" cy="600500"/>
          </a:xfrm>
          <a:prstGeom prst="rect">
            <a:avLst/>
          </a:prstGeom>
          <a:noFill/>
        </p:spPr>
        <p:txBody>
          <a:bodyPr wrap="square" rtlCol="0">
            <a:spAutoFit/>
          </a:bodyPr>
          <a:lstStyle/>
          <a:p>
            <a:r>
              <a:rPr lang="en-US" sz="3200" dirty="0"/>
              <a:t>What do you see in the picture?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46161"/>
            <a:ext cx="11455400" cy="4399545"/>
          </a:xfrm>
          <a:prstGeom prst="rect">
            <a:avLst/>
          </a:prstGeom>
        </p:spPr>
      </p:pic>
      <p:sp>
        <p:nvSpPr>
          <p:cNvPr id="3" name="TextBox 2"/>
          <p:cNvSpPr txBox="1"/>
          <p:nvPr/>
        </p:nvSpPr>
        <p:spPr>
          <a:xfrm>
            <a:off x="5076966" y="5245706"/>
            <a:ext cx="3630305" cy="523220"/>
          </a:xfrm>
          <a:prstGeom prst="rect">
            <a:avLst/>
          </a:prstGeom>
          <a:noFill/>
        </p:spPr>
        <p:txBody>
          <a:bodyPr wrap="square" rtlCol="0">
            <a:spAutoFit/>
          </a:bodyPr>
          <a:lstStyle/>
          <a:p>
            <a:r>
              <a:rPr lang="en-US" sz="2800" dirty="0"/>
              <a:t>Shat </a:t>
            </a:r>
            <a:r>
              <a:rPr lang="en-US" sz="2800" dirty="0" err="1"/>
              <a:t>Gambuj</a:t>
            </a:r>
            <a:r>
              <a:rPr lang="en-US" sz="2800" dirty="0"/>
              <a:t> Mosque</a:t>
            </a:r>
          </a:p>
        </p:txBody>
      </p:sp>
    </p:spTree>
    <p:extLst>
      <p:ext uri="{BB962C8B-B14F-4D97-AF65-F5344CB8AC3E}">
        <p14:creationId xmlns:p14="http://schemas.microsoft.com/office/powerpoint/2010/main" val="3838796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700" y="530177"/>
            <a:ext cx="8331200" cy="923330"/>
          </a:xfrm>
          <a:prstGeom prst="rect">
            <a:avLst/>
          </a:prstGeom>
          <a:solidFill>
            <a:srgbClr val="FFC000"/>
          </a:solidFill>
        </p:spPr>
        <p:txBody>
          <a:bodyPr wrap="square" rtlCol="0">
            <a:spAutoFit/>
          </a:bodyPr>
          <a:lstStyle/>
          <a:p>
            <a:r>
              <a:rPr lang="en-US" sz="5400" dirty="0"/>
              <a:t>Our today’s lesson is-</a:t>
            </a:r>
          </a:p>
        </p:txBody>
      </p:sp>
      <p:sp>
        <p:nvSpPr>
          <p:cNvPr id="5" name="Oval 4"/>
          <p:cNvSpPr/>
          <p:nvPr/>
        </p:nvSpPr>
        <p:spPr>
          <a:xfrm>
            <a:off x="878576" y="1892300"/>
            <a:ext cx="10033000" cy="472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0000"/>
                </a:solidFill>
              </a:rPr>
              <a:t>The Shat </a:t>
            </a:r>
            <a:r>
              <a:rPr lang="en-US" sz="8000" dirty="0" err="1">
                <a:solidFill>
                  <a:srgbClr val="FF0000"/>
                </a:solidFill>
              </a:rPr>
              <a:t>Gombuj</a:t>
            </a:r>
            <a:r>
              <a:rPr lang="en-US" sz="8000" dirty="0">
                <a:solidFill>
                  <a:srgbClr val="FF0000"/>
                </a:solidFill>
              </a:rPr>
              <a:t> Mosque</a:t>
            </a:r>
          </a:p>
        </p:txBody>
      </p:sp>
    </p:spTree>
    <p:extLst>
      <p:ext uri="{BB962C8B-B14F-4D97-AF65-F5344CB8AC3E}">
        <p14:creationId xmlns:p14="http://schemas.microsoft.com/office/powerpoint/2010/main" val="303666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6300" y="120934"/>
            <a:ext cx="6367818" cy="923330"/>
          </a:xfrm>
          <a:prstGeom prst="rect">
            <a:avLst/>
          </a:prstGeom>
          <a:solidFill>
            <a:srgbClr val="FFC000"/>
          </a:solidFill>
        </p:spPr>
        <p:txBody>
          <a:bodyPr wrap="square" rtlCol="0">
            <a:spAutoFit/>
          </a:bodyPr>
          <a:lstStyle/>
          <a:p>
            <a:r>
              <a:rPr lang="en-US" sz="5400" u="sng" dirty="0"/>
              <a:t>Learning outcomes</a:t>
            </a:r>
          </a:p>
        </p:txBody>
      </p:sp>
      <p:sp>
        <p:nvSpPr>
          <p:cNvPr id="5" name="TextBox 4"/>
          <p:cNvSpPr txBox="1"/>
          <p:nvPr/>
        </p:nvSpPr>
        <p:spPr>
          <a:xfrm>
            <a:off x="977900" y="1951630"/>
            <a:ext cx="10431629" cy="2185214"/>
          </a:xfrm>
          <a:prstGeom prst="rect">
            <a:avLst/>
          </a:prstGeom>
          <a:solidFill>
            <a:schemeClr val="accent1"/>
          </a:solidFill>
        </p:spPr>
        <p:txBody>
          <a:bodyPr wrap="square" rtlCol="0">
            <a:spAutoFit/>
          </a:bodyPr>
          <a:lstStyle/>
          <a:p>
            <a:r>
              <a:rPr lang="en-US" sz="3600" dirty="0"/>
              <a:t>After we have studied this lesson, we will be able to-</a:t>
            </a:r>
          </a:p>
          <a:p>
            <a:r>
              <a:rPr lang="en-US" sz="3600" dirty="0"/>
              <a:t>Read and understand text</a:t>
            </a:r>
          </a:p>
          <a:p>
            <a:r>
              <a:rPr lang="en-US" sz="3200" dirty="0"/>
              <a:t>1. Ask and answer questions</a:t>
            </a:r>
          </a:p>
          <a:p>
            <a:r>
              <a:rPr lang="en-US" sz="3200" dirty="0"/>
              <a:t>2. Describe a place.</a:t>
            </a:r>
          </a:p>
        </p:txBody>
      </p:sp>
    </p:spTree>
    <p:extLst>
      <p:ext uri="{BB962C8B-B14F-4D97-AF65-F5344CB8AC3E}">
        <p14:creationId xmlns:p14="http://schemas.microsoft.com/office/powerpoint/2010/main" val="196460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9153" y="776640"/>
            <a:ext cx="3831592" cy="2552132"/>
          </a:xfrm>
          <a:prstGeom prst="rect">
            <a:avLst/>
          </a:prstGeom>
        </p:spPr>
      </p:pic>
      <p:sp>
        <p:nvSpPr>
          <p:cNvPr id="6" name="Right Arrow 5"/>
          <p:cNvSpPr/>
          <p:nvPr/>
        </p:nvSpPr>
        <p:spPr>
          <a:xfrm>
            <a:off x="286605" y="1443249"/>
            <a:ext cx="2265528" cy="1204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Heritage</a:t>
            </a:r>
          </a:p>
        </p:txBody>
      </p:sp>
      <p:sp>
        <p:nvSpPr>
          <p:cNvPr id="8" name="Left Arrow 7"/>
          <p:cNvSpPr/>
          <p:nvPr/>
        </p:nvSpPr>
        <p:spPr>
          <a:xfrm>
            <a:off x="6728585" y="1111008"/>
            <a:ext cx="3466294" cy="1823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Inheritance, patrimony, legacy </a:t>
            </a:r>
          </a:p>
        </p:txBody>
      </p:sp>
      <p:sp>
        <p:nvSpPr>
          <p:cNvPr id="9" name="Right Arrow 8"/>
          <p:cNvSpPr/>
          <p:nvPr/>
        </p:nvSpPr>
        <p:spPr>
          <a:xfrm>
            <a:off x="286605" y="3807726"/>
            <a:ext cx="2265528" cy="1091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Dense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153" y="3432412"/>
            <a:ext cx="3916710" cy="2477070"/>
          </a:xfrm>
          <a:prstGeom prst="rect">
            <a:avLst/>
          </a:prstGeom>
        </p:spPr>
      </p:pic>
      <p:sp>
        <p:nvSpPr>
          <p:cNvPr id="11" name="Left Arrow 10"/>
          <p:cNvSpPr/>
          <p:nvPr/>
        </p:nvSpPr>
        <p:spPr>
          <a:xfrm>
            <a:off x="6922883" y="3542584"/>
            <a:ext cx="3466294" cy="18232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Thick, heavy, condensed</a:t>
            </a:r>
          </a:p>
        </p:txBody>
      </p:sp>
    </p:spTree>
    <p:extLst>
      <p:ext uri="{BB962C8B-B14F-4D97-AF65-F5344CB8AC3E}">
        <p14:creationId xmlns:p14="http://schemas.microsoft.com/office/powerpoint/2010/main" val="35800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ABCE-1993-41DE-933B-2F9E9D1FA794}"/>
              </a:ext>
            </a:extLst>
          </p:cNvPr>
          <p:cNvSpPr>
            <a:spLocks noGrp="1"/>
          </p:cNvSpPr>
          <p:nvPr>
            <p:ph type="title"/>
          </p:nvPr>
        </p:nvSpPr>
        <p:spPr>
          <a:xfrm>
            <a:off x="838200" y="365125"/>
            <a:ext cx="10515600" cy="1971675"/>
          </a:xfrm>
        </p:spPr>
        <p:txBody>
          <a:bodyPr>
            <a:normAutofit/>
          </a:bodyPr>
          <a:lstStyle/>
          <a:p>
            <a:endParaRPr lang="en-US" dirty="0"/>
          </a:p>
        </p:txBody>
      </p:sp>
      <p:sp>
        <p:nvSpPr>
          <p:cNvPr id="3" name="Content Placeholder 2">
            <a:extLst>
              <a:ext uri="{FF2B5EF4-FFF2-40B4-BE49-F238E27FC236}">
                <a16:creationId xmlns:a16="http://schemas.microsoft.com/office/drawing/2014/main" id="{8F8389E8-61FC-4D24-9708-D471D0AFDDCB}"/>
              </a:ext>
            </a:extLst>
          </p:cNvPr>
          <p:cNvSpPr>
            <a:spLocks noGrp="1"/>
          </p:cNvSpPr>
          <p:nvPr>
            <p:ph idx="1"/>
          </p:nvPr>
        </p:nvSpPr>
        <p:spPr>
          <a:xfrm>
            <a:off x="196850" y="2565401"/>
            <a:ext cx="11798300" cy="3128962"/>
          </a:xfrm>
          <a:solidFill>
            <a:schemeClr val="accent6">
              <a:lumMod val="75000"/>
            </a:schemeClr>
          </a:solidFill>
        </p:spPr>
        <p:txBody>
          <a:bodyPr>
            <a:normAutofit/>
          </a:bodyPr>
          <a:lstStyle/>
          <a:p>
            <a:r>
              <a:rPr lang="en-US" sz="3600" dirty="0">
                <a:solidFill>
                  <a:srgbClr val="FF0000"/>
                </a:solidFill>
              </a:rPr>
              <a:t>Dome ---</a:t>
            </a:r>
            <a:r>
              <a:rPr lang="en-US" sz="3600" dirty="0" err="1">
                <a:solidFill>
                  <a:srgbClr val="FF0000"/>
                </a:solidFill>
              </a:rPr>
              <a:t>গম্বুজ</a:t>
            </a:r>
            <a:r>
              <a:rPr lang="en-US" sz="3600" dirty="0">
                <a:solidFill>
                  <a:srgbClr val="FF0000"/>
                </a:solidFill>
              </a:rPr>
              <a:t>, </a:t>
            </a:r>
            <a:r>
              <a:rPr lang="en-US" sz="3600" dirty="0" err="1">
                <a:solidFill>
                  <a:srgbClr val="FF0000"/>
                </a:solidFill>
              </a:rPr>
              <a:t>দালান,ভবন,অট্টালিকা</a:t>
            </a:r>
            <a:r>
              <a:rPr lang="en-US" sz="3600" dirty="0">
                <a:solidFill>
                  <a:srgbClr val="FF0000"/>
                </a:solidFill>
              </a:rPr>
              <a:t>।</a:t>
            </a:r>
            <a:br>
              <a:rPr lang="en-US" sz="3600" dirty="0">
                <a:solidFill>
                  <a:srgbClr val="FF0000"/>
                </a:solidFill>
              </a:rPr>
            </a:br>
            <a:r>
              <a:rPr lang="en-US" sz="3600" dirty="0">
                <a:solidFill>
                  <a:srgbClr val="00B050"/>
                </a:solidFill>
              </a:rPr>
              <a:t>Mihrab--- </a:t>
            </a:r>
            <a:r>
              <a:rPr lang="as-IN" sz="3600" dirty="0">
                <a:solidFill>
                  <a:srgbClr val="00B050"/>
                </a:solidFill>
              </a:rPr>
              <a:t>ম</a:t>
            </a:r>
            <a:r>
              <a:rPr lang="en-US" sz="3600" dirty="0" err="1">
                <a:solidFill>
                  <a:srgbClr val="00B050"/>
                </a:solidFill>
              </a:rPr>
              <a:t>সজিদের</a:t>
            </a:r>
            <a:r>
              <a:rPr lang="en-US" sz="3600" dirty="0">
                <a:solidFill>
                  <a:srgbClr val="00B050"/>
                </a:solidFill>
              </a:rPr>
              <a:t> </a:t>
            </a:r>
            <a:r>
              <a:rPr lang="en-US" sz="3600" dirty="0" err="1">
                <a:solidFill>
                  <a:srgbClr val="00B050"/>
                </a:solidFill>
              </a:rPr>
              <a:t>পশ্চিম</a:t>
            </a:r>
            <a:r>
              <a:rPr lang="en-US" sz="3600" dirty="0">
                <a:solidFill>
                  <a:srgbClr val="00B050"/>
                </a:solidFill>
              </a:rPr>
              <a:t> </a:t>
            </a:r>
            <a:r>
              <a:rPr lang="en-US" sz="3600" dirty="0" err="1">
                <a:solidFill>
                  <a:srgbClr val="00B050"/>
                </a:solidFill>
              </a:rPr>
              <a:t>পাশে</a:t>
            </a:r>
            <a:r>
              <a:rPr lang="en-US" sz="3600" dirty="0">
                <a:solidFill>
                  <a:srgbClr val="00B050"/>
                </a:solidFill>
              </a:rPr>
              <a:t> </a:t>
            </a:r>
            <a:r>
              <a:rPr lang="en-US" sz="3600" dirty="0" err="1">
                <a:solidFill>
                  <a:srgbClr val="00B050"/>
                </a:solidFill>
              </a:rPr>
              <a:t>কাবা</a:t>
            </a:r>
            <a:r>
              <a:rPr lang="en-US" sz="3600" dirty="0">
                <a:solidFill>
                  <a:srgbClr val="00B050"/>
                </a:solidFill>
              </a:rPr>
              <a:t> </a:t>
            </a:r>
            <a:r>
              <a:rPr lang="en-US" sz="3600" dirty="0" err="1">
                <a:solidFill>
                  <a:srgbClr val="00B050"/>
                </a:solidFill>
              </a:rPr>
              <a:t>নির্দেশকারি</a:t>
            </a:r>
            <a:r>
              <a:rPr lang="en-US" sz="3600" dirty="0">
                <a:solidFill>
                  <a:srgbClr val="00B050"/>
                </a:solidFill>
              </a:rPr>
              <a:t> </a:t>
            </a:r>
            <a:r>
              <a:rPr lang="en-US" sz="3600" dirty="0" err="1">
                <a:solidFill>
                  <a:srgbClr val="00B050"/>
                </a:solidFill>
              </a:rPr>
              <a:t>জায়গা</a:t>
            </a:r>
            <a:r>
              <a:rPr lang="en-US" sz="3600" dirty="0">
                <a:solidFill>
                  <a:srgbClr val="00B050"/>
                </a:solidFill>
              </a:rPr>
              <a:t>।</a:t>
            </a:r>
            <a:br>
              <a:rPr lang="en-US" sz="3600" dirty="0">
                <a:solidFill>
                  <a:srgbClr val="00B050"/>
                </a:solidFill>
              </a:rPr>
            </a:br>
            <a:r>
              <a:rPr lang="en-US" sz="3600" dirty="0">
                <a:solidFill>
                  <a:srgbClr val="00B0F0"/>
                </a:solidFill>
              </a:rPr>
              <a:t>Colony--- </a:t>
            </a:r>
            <a:r>
              <a:rPr lang="en-US" sz="3600" dirty="0" err="1">
                <a:solidFill>
                  <a:srgbClr val="00B0F0"/>
                </a:solidFill>
              </a:rPr>
              <a:t>জায়গা</a:t>
            </a:r>
            <a:r>
              <a:rPr lang="en-US" sz="3600" dirty="0">
                <a:solidFill>
                  <a:srgbClr val="00B0F0"/>
                </a:solidFill>
              </a:rPr>
              <a:t>, </a:t>
            </a:r>
            <a:r>
              <a:rPr lang="as-IN" sz="3600" dirty="0">
                <a:solidFill>
                  <a:srgbClr val="00B0F0"/>
                </a:solidFill>
              </a:rPr>
              <a:t>অ</a:t>
            </a:r>
            <a:r>
              <a:rPr lang="en-US" sz="3600" dirty="0" err="1">
                <a:solidFill>
                  <a:srgbClr val="00B0F0"/>
                </a:solidFill>
              </a:rPr>
              <a:t>ঞ্চল,আবা</a:t>
            </a:r>
            <a:r>
              <a:rPr lang="as-IN" sz="3600" dirty="0">
                <a:solidFill>
                  <a:srgbClr val="00B0F0"/>
                </a:solidFill>
              </a:rPr>
              <a:t>স</a:t>
            </a:r>
            <a:r>
              <a:rPr lang="en-US" sz="3600" dirty="0" err="1">
                <a:solidFill>
                  <a:srgbClr val="00B0F0"/>
                </a:solidFill>
              </a:rPr>
              <a:t>স্থল</a:t>
            </a:r>
            <a:r>
              <a:rPr lang="en-US" sz="3600" dirty="0">
                <a:solidFill>
                  <a:srgbClr val="00B0F0"/>
                </a:solidFill>
              </a:rPr>
              <a:t>।</a:t>
            </a:r>
          </a:p>
        </p:txBody>
      </p:sp>
    </p:spTree>
    <p:extLst>
      <p:ext uri="{BB962C8B-B14F-4D97-AF65-F5344CB8AC3E}">
        <p14:creationId xmlns:p14="http://schemas.microsoft.com/office/powerpoint/2010/main" val="18526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600502" y="1119116"/>
            <a:ext cx="2784143" cy="1351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Mangrove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8418" y="535909"/>
            <a:ext cx="3848669" cy="2517541"/>
          </a:xfrm>
          <a:prstGeom prst="rect">
            <a:avLst/>
          </a:prstGeom>
        </p:spPr>
      </p:pic>
      <p:sp>
        <p:nvSpPr>
          <p:cNvPr id="6" name="Left Arrow 5"/>
          <p:cNvSpPr/>
          <p:nvPr/>
        </p:nvSpPr>
        <p:spPr>
          <a:xfrm>
            <a:off x="7590430" y="1025286"/>
            <a:ext cx="3289110" cy="15387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A tree found in tropical or sub-tropical tidal area</a:t>
            </a:r>
          </a:p>
        </p:txBody>
      </p:sp>
      <p:sp>
        <p:nvSpPr>
          <p:cNvPr id="7" name="Right Arrow 6"/>
          <p:cNvSpPr/>
          <p:nvPr/>
        </p:nvSpPr>
        <p:spPr>
          <a:xfrm>
            <a:off x="518615" y="3591634"/>
            <a:ext cx="2947916" cy="1512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Islamic architecture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548417" y="3179928"/>
            <a:ext cx="3848669" cy="2527568"/>
          </a:xfrm>
          <a:prstGeom prst="rect">
            <a:avLst/>
          </a:prstGeom>
        </p:spPr>
      </p:pic>
      <p:sp>
        <p:nvSpPr>
          <p:cNvPr id="9" name="Left Arrow 8"/>
          <p:cNvSpPr/>
          <p:nvPr/>
        </p:nvSpPr>
        <p:spPr>
          <a:xfrm>
            <a:off x="7590430" y="3674319"/>
            <a:ext cx="3289110" cy="15387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A piece of work done by Muslim architect.</a:t>
            </a:r>
          </a:p>
        </p:txBody>
      </p:sp>
      <p:sp>
        <p:nvSpPr>
          <p:cNvPr id="10" name="Right Arrow 6">
            <a:extLst>
              <a:ext uri="{FF2B5EF4-FFF2-40B4-BE49-F238E27FC236}">
                <a16:creationId xmlns:a16="http://schemas.microsoft.com/office/drawing/2014/main" id="{326E3538-15F9-4DBF-ABE9-3AC48A10D739}"/>
              </a:ext>
            </a:extLst>
          </p:cNvPr>
          <p:cNvSpPr/>
          <p:nvPr/>
        </p:nvSpPr>
        <p:spPr>
          <a:xfrm>
            <a:off x="503829" y="5213105"/>
            <a:ext cx="2947916" cy="1512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Monuments</a:t>
            </a:r>
          </a:p>
        </p:txBody>
      </p:sp>
    </p:spTree>
    <p:extLst>
      <p:ext uri="{BB962C8B-B14F-4D97-AF65-F5344CB8AC3E}">
        <p14:creationId xmlns:p14="http://schemas.microsoft.com/office/powerpoint/2010/main" val="3869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xit" presetSubtype="0" fill="hold" nodeType="clickEffect">
                                  <p:stCondLst>
                                    <p:cond delay="0"/>
                                  </p:stCondLst>
                                  <p:childTnLst>
                                    <p:animEffect transition="out" filter="fade">
                                      <p:cBhvr>
                                        <p:cTn id="11" dur="2000"/>
                                        <p:tgtEl>
                                          <p:spTgt spid="5"/>
                                        </p:tgtEl>
                                      </p:cBhvr>
                                    </p:animEffect>
                                    <p:anim calcmode="lin" valueType="num">
                                      <p:cBhvr>
                                        <p:cTn id="12"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5"/>
                                        </p:tgtEl>
                                        <p:attrNameLst>
                                          <p:attrName>ppt_h</p:attrName>
                                        </p:attrNameLst>
                                      </p:cBhvr>
                                      <p:tavLst>
                                        <p:tav tm="0">
                                          <p:val>
                                            <p:strVal val="ppt_h"/>
                                          </p:val>
                                        </p:tav>
                                        <p:tav tm="100000">
                                          <p:val>
                                            <p:strVal val="ppt_h"/>
                                          </p:val>
                                        </p:tav>
                                      </p:tavLst>
                                    </p:anim>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mph" presetSubtype="0" fill="hold" grpId="0" nodeType="clickEffect">
                                  <p:stCondLst>
                                    <p:cond delay="0"/>
                                  </p:stCondLst>
                                  <p:childTnLst>
                                    <p:animClr clrSpc="hsl" dir="cw">
                                      <p:cBhvr override="childStyle">
                                        <p:cTn id="40" dur="500" fill="hold"/>
                                        <p:tgtEl>
                                          <p:spTgt spid="10"/>
                                        </p:tgtEl>
                                        <p:attrNameLst>
                                          <p:attrName>style.color</p:attrName>
                                        </p:attrNameLst>
                                      </p:cBhvr>
                                      <p:by>
                                        <p:hsl h="0" s="-70588" l="0"/>
                                      </p:by>
                                    </p:animClr>
                                    <p:animClr clrSpc="hsl" dir="cw">
                                      <p:cBhvr>
                                        <p:cTn id="41" dur="500" fill="hold"/>
                                        <p:tgtEl>
                                          <p:spTgt spid="10"/>
                                        </p:tgtEl>
                                        <p:attrNameLst>
                                          <p:attrName>fillcolor</p:attrName>
                                        </p:attrNameLst>
                                      </p:cBhvr>
                                      <p:by>
                                        <p:hsl h="0" s="-70588" l="0"/>
                                      </p:by>
                                    </p:animClr>
                                    <p:animClr clrSpc="hsl" dir="cw">
                                      <p:cBhvr>
                                        <p:cTn id="42" dur="500" fill="hold"/>
                                        <p:tgtEl>
                                          <p:spTgt spid="10"/>
                                        </p:tgtEl>
                                        <p:attrNameLst>
                                          <p:attrName>stroke.color</p:attrName>
                                        </p:attrNameLst>
                                      </p:cBhvr>
                                      <p:by>
                                        <p:hsl h="0" s="-70588" l="0"/>
                                      </p:by>
                                    </p:animClr>
                                    <p:set>
                                      <p:cBhvr>
                                        <p:cTn id="43"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532264" y="999698"/>
            <a:ext cx="2893325" cy="1480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Reservoir</a:t>
            </a:r>
          </a:p>
        </p:txBody>
      </p:sp>
      <p:sp>
        <p:nvSpPr>
          <p:cNvPr id="5" name="Left Arrow 4"/>
          <p:cNvSpPr/>
          <p:nvPr/>
        </p:nvSpPr>
        <p:spPr>
          <a:xfrm>
            <a:off x="7615450" y="999698"/>
            <a:ext cx="3138986" cy="15967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Pool, lake , pond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63" y="676132"/>
            <a:ext cx="3775313" cy="2516875"/>
          </a:xfrm>
          <a:prstGeom prst="rect">
            <a:avLst/>
          </a:prstGeom>
        </p:spPr>
      </p:pic>
      <p:sp>
        <p:nvSpPr>
          <p:cNvPr id="2" name="Right Arrow 1"/>
          <p:cNvSpPr/>
          <p:nvPr/>
        </p:nvSpPr>
        <p:spPr>
          <a:xfrm>
            <a:off x="488762" y="3302190"/>
            <a:ext cx="2936827" cy="15421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Columns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862" y="3302190"/>
            <a:ext cx="3775313" cy="2307040"/>
          </a:xfrm>
          <a:prstGeom prst="rect">
            <a:avLst/>
          </a:prstGeom>
        </p:spPr>
      </p:pic>
      <p:sp>
        <p:nvSpPr>
          <p:cNvPr id="7" name="Left Arrow 6"/>
          <p:cNvSpPr/>
          <p:nvPr/>
        </p:nvSpPr>
        <p:spPr>
          <a:xfrm>
            <a:off x="7615448" y="3621206"/>
            <a:ext cx="3029803" cy="1669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Pillar, post, poll</a:t>
            </a:r>
          </a:p>
        </p:txBody>
      </p:sp>
    </p:spTree>
    <p:extLst>
      <p:ext uri="{BB962C8B-B14F-4D97-AF65-F5344CB8AC3E}">
        <p14:creationId xmlns:p14="http://schemas.microsoft.com/office/powerpoint/2010/main" val="3851923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696</Words>
  <Application>Microsoft Office PowerPoint</Application>
  <PresentationFormat>Widescreen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Teacher’s loud reading</vt:lpstr>
      <vt:lpstr>PowerPoint Presentation</vt:lpstr>
      <vt:lpstr>PowerPoint Presentation</vt:lpstr>
      <vt:lpstr>Pairwork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Windows10-SLC</dc:creator>
  <cp:lastModifiedBy>DELL</cp:lastModifiedBy>
  <cp:revision>51</cp:revision>
  <dcterms:created xsi:type="dcterms:W3CDTF">2019-09-25T15:21:46Z</dcterms:created>
  <dcterms:modified xsi:type="dcterms:W3CDTF">2019-12-05T06:41:21Z</dcterms:modified>
</cp:coreProperties>
</file>