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5"/>
  </p:notesMasterIdLst>
  <p:sldIdLst>
    <p:sldId id="256" r:id="rId2"/>
    <p:sldId id="257" r:id="rId3"/>
    <p:sldId id="285" r:id="rId4"/>
    <p:sldId id="321" r:id="rId5"/>
    <p:sldId id="289" r:id="rId6"/>
    <p:sldId id="290" r:id="rId7"/>
    <p:sldId id="263" r:id="rId8"/>
    <p:sldId id="291" r:id="rId9"/>
    <p:sldId id="294" r:id="rId10"/>
    <p:sldId id="295" r:id="rId11"/>
    <p:sldId id="293" r:id="rId12"/>
    <p:sldId id="264" r:id="rId13"/>
    <p:sldId id="268" r:id="rId14"/>
    <p:sldId id="265" r:id="rId15"/>
    <p:sldId id="296" r:id="rId16"/>
    <p:sldId id="328" r:id="rId17"/>
    <p:sldId id="319" r:id="rId18"/>
    <p:sldId id="320" r:id="rId19"/>
    <p:sldId id="329" r:id="rId20"/>
    <p:sldId id="330" r:id="rId21"/>
    <p:sldId id="331" r:id="rId22"/>
    <p:sldId id="332" r:id="rId23"/>
    <p:sldId id="298" r:id="rId24"/>
    <p:sldId id="316" r:id="rId25"/>
    <p:sldId id="324" r:id="rId26"/>
    <p:sldId id="315" r:id="rId27"/>
    <p:sldId id="314" r:id="rId28"/>
    <p:sldId id="273" r:id="rId29"/>
    <p:sldId id="325" r:id="rId30"/>
    <p:sldId id="322" r:id="rId31"/>
    <p:sldId id="333" r:id="rId32"/>
    <p:sldId id="302" r:id="rId33"/>
    <p:sldId id="274" r:id="rId34"/>
    <p:sldId id="280" r:id="rId35"/>
    <p:sldId id="327" r:id="rId36"/>
    <p:sldId id="279" r:id="rId37"/>
    <p:sldId id="276" r:id="rId38"/>
    <p:sldId id="307" r:id="rId39"/>
    <p:sldId id="326" r:id="rId40"/>
    <p:sldId id="313" r:id="rId41"/>
    <p:sldId id="261" r:id="rId42"/>
    <p:sldId id="275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A07DCC-8795-4077-9811-0EB2C2CC6E6D}">
          <p14:sldIdLst>
            <p14:sldId id="256"/>
            <p14:sldId id="257"/>
            <p14:sldId id="285"/>
            <p14:sldId id="321"/>
            <p14:sldId id="289"/>
            <p14:sldId id="290"/>
            <p14:sldId id="263"/>
            <p14:sldId id="291"/>
            <p14:sldId id="294"/>
            <p14:sldId id="295"/>
            <p14:sldId id="293"/>
            <p14:sldId id="264"/>
            <p14:sldId id="268"/>
            <p14:sldId id="265"/>
            <p14:sldId id="296"/>
            <p14:sldId id="328"/>
            <p14:sldId id="319"/>
            <p14:sldId id="320"/>
            <p14:sldId id="329"/>
            <p14:sldId id="330"/>
            <p14:sldId id="331"/>
            <p14:sldId id="332"/>
            <p14:sldId id="298"/>
            <p14:sldId id="316"/>
            <p14:sldId id="324"/>
            <p14:sldId id="315"/>
            <p14:sldId id="314"/>
            <p14:sldId id="273"/>
            <p14:sldId id="325"/>
            <p14:sldId id="322"/>
            <p14:sldId id="333"/>
            <p14:sldId id="302"/>
            <p14:sldId id="274"/>
            <p14:sldId id="280"/>
            <p14:sldId id="327"/>
            <p14:sldId id="279"/>
            <p14:sldId id="276"/>
            <p14:sldId id="307"/>
            <p14:sldId id="326"/>
            <p14:sldId id="313"/>
            <p14:sldId id="261"/>
            <p14:sldId id="275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81E4B-CF55-46EC-AB17-323E4D19888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0E90-65EF-4A25-B0BF-37B05F6EA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0E90-65EF-4A25-B0BF-37B05F6EA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1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0E90-65EF-4A25-B0BF-37B05F6EA3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7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9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5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233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6000" b="1" dirty="0">
              <a:solidFill>
                <a:srgbClr val="00B05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4263"/>
            <a:ext cx="8260144" cy="53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0"/>
    </mc:Choice>
    <mc:Fallback xmlns="">
      <p:transition spd="slow" advTm="129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6858000" cy="698652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, তোমার জন্যে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মোল্লাবাড়ির এক বিধবা দাঁডিয়ে আছে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নড়বড়ে খুঁটি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ধরে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দগ্ধ ঘরের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স্বাধীনতা, তোমার জন্যে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হাড্ডিসার এক অনাথ কিশোরী শূন্য থালা হাতে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বসে আছে পথের ধারে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তোমার জন্যে,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সগীর আলী, শাহবাজপুরের সেই জোয়ান কৃষক,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কেষ্ট দাস, জেলেপাডার সবচেয়ে সাহসী লোকটা,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মতলব মিয়া, মেঘনা নদীর দক্ষ মাঝি,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গাজী গাজী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বলে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নৌকা চালায়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উদ্দাম ঝড়ে,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রুস্তম শেখ, ঢাকার রিকশাওয়ালা, যার ফুসফুস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এখন পোকার দখলে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bn-BD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59108"/>
            <a:ext cx="7239000" cy="48320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আর রাইফেল কাঁধে বনে জঙ্গলে ঘুড়ে বেড়ানো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সেই তেজী তরুণ যার পদভারে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 নতুন পৃথিবীর জন্ম হ’তে চলেছে –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সবাই অধীর প্রতীক্ষা করছে তোমার জন্যে, হে স্বাধীনতা।</a:t>
            </a:r>
          </a:p>
          <a:p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পৃথিবীর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এক প্রান্ত থেকে অন্য প্রান্তে জ্বলন্ত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ঘোষণার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ধ্বনি-প্রতিধ্বনি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তুলে,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নতুন নিশান উড়িয়ে, দামামা বাজিয়ে দিগ্বিদিক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এই বাংলায়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তোমাকেই আসতে হবে, হে স্বাধীনতা।</a:t>
            </a:r>
          </a:p>
          <a:p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39588"/>
            <a:ext cx="3628030" cy="4278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তোমাকে পাওয়ার জন্যে, হে স্বাধীনতা,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তোমাকে পাওয়ার জন্যে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আর কতবার ভাসতে হবে রক্তগঙ্গায় ?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আর কতবার দেখতে হবে খাণ্ডবদাহন ?</a:t>
            </a:r>
            <a:r>
              <a:rPr lang="bn-BD" sz="2000" b="1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sz="20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bn-BD" sz="2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57400"/>
            <a:ext cx="4630003" cy="31393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বলে,হে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স্বাধীনতা,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সাকিনা বিবির কপাল ভাঙলো,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সিঁথির সিঁদুর গেল হরিদাসীর।</a:t>
            </a:r>
          </a:p>
          <a:p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</a:p>
          <a:p>
            <a:r>
              <a:rPr lang="bn-BD" sz="1400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sz="14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1"/>
            <a:ext cx="47596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2445" y="381000"/>
            <a:ext cx="49552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হে স্বাধীনতা,</a:t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শহরের বুকে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জলপাই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রঙের ট্যাঙ্ক এলো</a:t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দানবের মত চিৎকার করতে করতে</a:t>
            </a:r>
            <a:b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599"/>
            <a:ext cx="3276600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endParaRPr lang="bn-BD" sz="32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হে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স্বাধীনতা,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ছাত্রাবাস,বস্তি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উজাড় হলো।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bn-BD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79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55" y="-1"/>
            <a:ext cx="4546745" cy="5562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626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7759" y="5615152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রিকয়েললেস রাইফেল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আর মেশিনগান খই ফোটালো যত্রতত্র।</a:t>
            </a:r>
          </a:p>
        </p:txBody>
      </p:sp>
    </p:spTree>
    <p:extLst>
      <p:ext uri="{BB962C8B-B14F-4D97-AF65-F5344CB8AC3E}">
        <p14:creationId xmlns:p14="http://schemas.microsoft.com/office/powerpoint/2010/main" val="21690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6"/>
            <a:ext cx="4724400" cy="2949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94" y="3357349"/>
            <a:ext cx="4572000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" y="3009900"/>
            <a:ext cx="4191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277"/>
            <a:ext cx="4242558" cy="31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466" y="5705564"/>
            <a:ext cx="65532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ব’লে, ছাই হলো গ্রামের পর গ্রাম।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6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7527" y="29029"/>
            <a:ext cx="3662473" cy="3354765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kwn`yj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wkক্ষK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Mvox`n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ivmv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kicyi,e¸ov</a:t>
            </a:r>
            <a:endParaRPr lang="bn-BD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3600" dirty="0">
              <a:solidFill>
                <a:schemeClr val="accent6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2854" y="5410200"/>
            <a:ext cx="5429692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নবম শ্রেণীঃ </a:t>
            </a:r>
            <a:r>
              <a:rPr lang="bn-BD" sz="36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 প্রথম পত্র </a:t>
            </a:r>
            <a:endParaRPr lang="en-US" sz="3600" b="1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†n ¯^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sobuj\Desktop\aaaaaa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440"/>
            <a:ext cx="3009900" cy="34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"/>
    </mc:Choice>
    <mc:Fallback xmlns=""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2"/>
            <a:ext cx="9143999" cy="71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444171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</a:t>
            </a:r>
            <a:r>
              <a:rPr lang="bn-BD" sz="3200" b="1" dirty="0" smtClean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বিধ্বস্ত পাড়ায় প্রভূর বাস্তুভিটার</a:t>
            </a:r>
            <a:b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ভগ্নস্তূপে দাঁডিয়ে একটানা আর্তনাদ</a:t>
            </a:r>
            <a:b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করলো একটা কুকুর</a:t>
            </a:r>
            <a:r>
              <a:rPr lang="bn-BD" sz="3200" b="1" dirty="0" smtClean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sz="3200" b="1" dirty="0">
                <a:solidFill>
                  <a:schemeClr val="bg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বলে, হে স্বাধীনতা,</a:t>
            </a:r>
            <a:br>
              <a:rPr lang="bn-BD" sz="32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অবুঝ শিশু হামাগুডি দিলো পিতামাতার লাশের উপর।</a:t>
            </a:r>
          </a:p>
        </p:txBody>
      </p:sp>
    </p:spTree>
    <p:extLst>
      <p:ext uri="{BB962C8B-B14F-4D97-AF65-F5344CB8AC3E}">
        <p14:creationId xmlns:p14="http://schemas.microsoft.com/office/powerpoint/2010/main" val="1272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641" y="1447800"/>
            <a:ext cx="3310759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স্বাধীনতা, তোমার জন্যে এক থুত্থুরে বুড়ো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উদাস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দাওয়ায় বসে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আছেন – তাঁর চোখের নিচে অপরাহ্ণের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দুর্বল আলোর ঝিলিক, বাতাসে নড়ছে চুল।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55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96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800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স্বাধীনতা, তোমার জন্যে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মোল্লাবাড়ির এক বিধবা দাঁডিয়ে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আছে নড়বড়ে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খুঁটি ধ’রে দগ্ধ ঘরের।</a:t>
            </a:r>
          </a:p>
        </p:txBody>
      </p:sp>
    </p:spTree>
    <p:extLst>
      <p:ext uri="{BB962C8B-B14F-4D97-AF65-F5344CB8AC3E}">
        <p14:creationId xmlns:p14="http://schemas.microsoft.com/office/powerpoint/2010/main" val="17894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5058930" cy="678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4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-152400"/>
            <a:ext cx="9157138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2230" y="5105400"/>
            <a:ext cx="7626570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তোমার জন্যে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......</a:t>
            </a: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রুস্তম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শেখ, ঢাকার রিকশাওয়ালা, যার ফুসফুস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এখন পোকার দখলে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4" y="0"/>
            <a:ext cx="9175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0"/>
            <a:ext cx="9205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257800"/>
            <a:ext cx="6248400" cy="2062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আর রাইফেল কাঁধে বনে জঙ্গলে ঘুড়ে বেড়ানো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সেই তেজী তরুণ যার পদভারে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একটি নতুন পৃথিবীর জন্ম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হতে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চলেছে –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73387"/>
            <a:ext cx="701185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সবাই অধীর প্রতীক্ষা করছে তোমার জন্যে, হে স্বাধীনতা।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0" y="1269093"/>
            <a:ext cx="7784060" cy="52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0" y="76200"/>
            <a:ext cx="3886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পৃথিবীর এক প্রান্ত থেকে অন্য প্রান্তে জ্বলন্ত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ঘোষণার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ধ্বনি-প্রতিধ্বনি </a:t>
            </a:r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তুলে,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429616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নতুন নিশান উড়িয়ে, দামামা বাজিয়ে দিগ্বিদিক</a:t>
            </a:r>
            <a:br>
              <a:rPr lang="bn-BD" sz="3200" b="1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এই বাংলায়</a:t>
            </a:r>
            <a:br>
              <a:rPr lang="bn-BD" sz="3200" b="1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তোমাকে আসতেই হবে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endParaRPr lang="bn-BD" sz="3200" b="1" dirty="0" smtClean="0">
              <a:solidFill>
                <a:schemeClr val="accent6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 </a:t>
            </a:r>
            <a:r>
              <a:rPr lang="bn-BD" sz="32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স্বাধীনতা।</a:t>
            </a:r>
          </a:p>
        </p:txBody>
      </p:sp>
    </p:spTree>
    <p:extLst>
      <p:ext uri="{BB962C8B-B14F-4D97-AF65-F5344CB8AC3E}">
        <p14:creationId xmlns:p14="http://schemas.microsoft.com/office/powerpoint/2010/main" val="12576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3"/>
            <a:ext cx="9144000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"/>
            <a:ext cx="9372600" cy="70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" y="-31531"/>
            <a:ext cx="9151883" cy="68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304800" y="1676400"/>
            <a:ext cx="3810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যে অন্যায় ভাবে 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হানা দেয়/ আক্রমণ করে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3962400" cy="3418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914400" y="144959"/>
            <a:ext cx="3200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11156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শব্দের অর্থ        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2500" y="90648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হানাদার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39624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953000"/>
            <a:ext cx="3009466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অসুর, দৈত্য </a:t>
            </a:r>
            <a:r>
              <a:rPr lang="bn-BD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98" y="4088317"/>
            <a:ext cx="2338702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দানব</a:t>
            </a:r>
            <a:r>
              <a:rPr lang="bn-BD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bn-BD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685800" y="208606"/>
            <a:ext cx="4267200" cy="1261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11156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শব্দের অর্থ         </a:t>
            </a:r>
          </a:p>
          <a:p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133600"/>
            <a:ext cx="34290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যার মা বাবা কেউ নেই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3505200" cy="3522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78" y="1363798"/>
            <a:ext cx="222192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অনাথ শিশু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8100"/>
            <a:ext cx="3505200" cy="33356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4848" y="4108101"/>
            <a:ext cx="1753152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ভগ্নস্তু প 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281" y="4845955"/>
            <a:ext cx="4219319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রাশিকৃত বিধ্বস্ত ঘরবাড়ি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531" cy="6857999"/>
          </a:xfrm>
          <a:prstGeom prst="rect">
            <a:avLst/>
          </a:prstGeom>
        </p:spPr>
      </p:pic>
      <p:pic>
        <p:nvPicPr>
          <p:cNvPr id="3" name="[DoriDrO.CoM]  Sheikh Mujibur Rahman Er Bhashon 7th Mar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114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4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396" y="911170"/>
            <a:ext cx="8052404" cy="2769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  কাজ</a:t>
            </a:r>
            <a:r>
              <a:rPr lang="en-US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</a:p>
          <a:p>
            <a:endParaRPr lang="en-US" sz="4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1971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সনে এ দেশে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পাক হানাদার বাহিনীর বর্বর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নির্যাতনের ইতিহাস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লেখ।  (অনধিক ২০০ শব্দ)</a:t>
            </a:r>
          </a:p>
          <a:p>
            <a:pPr algn="ctr"/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18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09297"/>
            <a:ext cx="8382000" cy="41549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মূল্যায়নঃ</a:t>
            </a:r>
          </a:p>
          <a:p>
            <a:endParaRPr lang="bn-BD" sz="4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১। দানবের মত চিৎকার করতে করতে কী এলো ?           </a:t>
            </a:r>
            <a:endParaRPr lang="bn-BD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২। কেন সিথিঁর সিদুঁর মুছে গেল হরি দাসীর ?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৩। কোন কোন শ্রেণি পেশার মানুষ স্বাধীনতা  যুদ্ধে অবদান রেখেছে? 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৪। অর্থ লেখঃ হানাদার, অনাথ শিশু , দানব, দাওয়া।</a:t>
            </a:r>
            <a:endParaRPr lang="bn-BD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848600" cy="532453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কাজঃ</a:t>
            </a:r>
          </a:p>
          <a:p>
            <a:endParaRPr lang="bn-BD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তোমাদের গ্রামের  বা পাশের গ্রামের  ১৯৭১ সনের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মুক্তিযু্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দ্ধে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শোনা ঘটনা লিখে আনবে।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(২০০ শব্দ)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অথবা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কবি শামসুর রাহমান তাঁর </a:t>
            </a:r>
            <a:r>
              <a:rPr lang="bn-BD" sz="36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তোমাকে পাওয়ার </a:t>
            </a:r>
            <a:r>
              <a:rPr lang="bn-BD" sz="3600" b="1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জন্যে </a:t>
            </a:r>
            <a:r>
              <a:rPr lang="bn-BD" sz="36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 </a:t>
            </a:r>
            <a:r>
              <a:rPr lang="bn-BD" sz="3600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কবিতায় যে উপমা ও চিত্রকল্পের ব্যবহার করেছেন তা বাস্তব-নির্ভর আলোচনা কর। </a:t>
            </a:r>
            <a:endParaRPr lang="bn-BD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094" y="649456"/>
            <a:ext cx="3143809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ধন্যবাদ সকলকে</a:t>
            </a:r>
            <a:endParaRPr lang="en-US" sz="4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8897"/>
            <a:ext cx="8229600" cy="51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তোমাকে </a:t>
            </a:r>
            <a:r>
              <a:rPr lang="bn-BD" sz="48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পাওয়ার </a:t>
            </a:r>
            <a:r>
              <a:rPr lang="bn-BD" sz="4800" b="1" dirty="0" smtClean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জন্যে, </a:t>
            </a:r>
            <a:r>
              <a:rPr lang="bn-BD" sz="48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হে </a:t>
            </a:r>
            <a:r>
              <a:rPr lang="bn-BD" sz="48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</a:t>
            </a:r>
            <a:r>
              <a:rPr lang="bn-BD" sz="4800" b="1" dirty="0">
                <a:solidFill>
                  <a:schemeClr val="accent1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3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"/>
    </mc:Choice>
    <mc:Fallback xmlns="">
      <p:transition spd="slow" advTm="39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799"/>
            <a:ext cx="7467600" cy="48320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শিখন ফল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পাঠ শেষে শিক্ষার্থীরা</a:t>
            </a:r>
          </a:p>
          <a:p>
            <a:endParaRPr lang="bn-BD" sz="3600" dirty="0" smtClean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কবিতাটি  আবৃত্তি করতে পারবে 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BD" sz="3600" dirty="0" smtClean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মুক্তিযু্</a:t>
            </a:r>
            <a:r>
              <a:rPr lang="en-US" sz="36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দ্ধে</a:t>
            </a:r>
            <a:r>
              <a:rPr lang="bn-BD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ইতিহাস বলতে পারবে। 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কঠিনশব্দের অর্থ বলতে পারবে 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৪। নিজের ভাষায়  কবিতার মর্মার্থ লিখতে পারবে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3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0"/>
    </mc:Choice>
    <mc:Fallback xmlns="">
      <p:transition spd="slow" advTm="4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9257"/>
            <a:ext cx="4310742" cy="507831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কবি শামসুর রাহমান</a:t>
            </a:r>
          </a:p>
          <a:p>
            <a:endParaRPr lang="bn-BD" sz="32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জন্মঃ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১৯২৯ সালের ২৪ অক্টোবর </a:t>
            </a: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মৃত্যুঃ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২০০৬ সালের ১৭ আগষ্ট</a:t>
            </a: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পেশা 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সাংবাদিকতা</a:t>
            </a:r>
            <a:endParaRPr lang="bn-BD" sz="32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পুরস্কার 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 একাডেমি 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সাহিত্য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পুরস্কার, একুশে পদক ও অন্যান্য। </a:t>
            </a:r>
            <a:endParaRPr lang="bn-BD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কাব্যঃ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প্রথম গান দ্বিতী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য় 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মৃত্যুর</a:t>
            </a:r>
            <a:endParaRPr lang="bn-BD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আগে, বন্দি শিবির থেকে,  এক 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ধরনের অহংকার ও অন্যান্য।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2" y="-26158"/>
            <a:ext cx="4833258" cy="68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28446"/>
            <a:ext cx="5541902" cy="61247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তোমাকে পাওয়ার জন্যে,হে স্বাধীনতা,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তোমাকে পাওয়ার জন্যে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আর কতবার ভাসতে হবে রক্তগঙ্গায় ?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আর কতবার দেখতে হবে খাণ্ডবদাহন ?</a:t>
            </a:r>
          </a:p>
          <a:p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ব’লে, হে স্বাধীনতা,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সাকিনা বিবির কপাল ভাঙলো,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সিঁথির সিঁদুর মুছে গেল হরিদাসীর।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বলে, হে স্বাধীনতা,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শহরের বুকে জলপাই রঙের ট্যাঙ্ক এলো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দানবের মত চিৎকার করতে করতে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বলে, হে স্বাধীনতা,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ছাত্রাবাস, বস্তি উজাড় হলো।রিকয়েললেস রাইফেল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আর মেশিনগান খই ফোটালো যত্রতত্র।</a:t>
            </a:r>
          </a:p>
        </p:txBody>
      </p:sp>
    </p:spTree>
    <p:extLst>
      <p:ext uri="{BB962C8B-B14F-4D97-AF65-F5344CB8AC3E}">
        <p14:creationId xmlns:p14="http://schemas.microsoft.com/office/powerpoint/2010/main" val="8053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699" y="554534"/>
            <a:ext cx="6502101" cy="569386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বলে, ছাই হলো গ্রামের পর গ্রাম।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ব’লে, বিধ্বস্ত পাড়ায় প্রভূর বাস্তুভিটার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ভগ্নস্তূপে দাঁডিয়ে একটানা আর্তনাদ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করলো একটা কুকুর।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 আসবে বলে, হে স্বাধীনতা,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অবুঝ শিশু হামাগুডি দিলো পিতামাতার লাশের উপর।</a:t>
            </a: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তোমাকে পাওয়ার জন্যে,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হে স্বাধীনতা, তোমাকে পাওয়ার জন্যে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আর কতবার ভাসতে হবে রক্তগঙ্গায় ?</a:t>
            </a:r>
            <a:b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আর কতবার দেখতে হবে খাণ্ডবদাহন ?</a:t>
            </a: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, তোমার জন্যে এক থুত্থুরে বুড়ো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উদাস দাওয়ায়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বসে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আছেন – তাঁর চোখের নিচে অপরাহ্ণের</a:t>
            </a:r>
            <a:b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দুর্বল আলোর ঝিলিক, বাতাসে নড়ছে চুল।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400</Words>
  <Application>Microsoft Office PowerPoint</Application>
  <PresentationFormat>On-screen Show (4:3)</PresentationFormat>
  <Paragraphs>90</Paragraphs>
  <Slides>43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Aloka Ghosh</dc:creator>
  <cp:lastModifiedBy>SHAHIDUL ISLAM</cp:lastModifiedBy>
  <cp:revision>144</cp:revision>
  <dcterms:created xsi:type="dcterms:W3CDTF">2006-08-16T00:00:00Z</dcterms:created>
  <dcterms:modified xsi:type="dcterms:W3CDTF">2019-12-04T15:28:37Z</dcterms:modified>
</cp:coreProperties>
</file>