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DB944-D1CD-4ABD-BFA1-8A0FB774E6F8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8635-C936-4185-B2C0-36FE8E64E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81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EDBB4-FCCB-4729-8053-CB95B0EB2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3045E-9F98-4A42-BAF5-B69542DB2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AC0C9-8D4B-4D8C-82EA-FC2C6CDF9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96169-9021-4ADD-BBB8-73931859ECCC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9AACC-78F6-431B-AFFC-E7526E94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7332F-2514-4744-9809-55906579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2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1752-81E4-4522-A747-05A99C072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142FF2-977D-47AD-B04F-AF68C2AD4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FBBCE-B487-4B89-B0DF-B4FCE21F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9A2C-FA5C-4ADC-8420-0FF29BE21890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FEE1F-D32A-4A9A-BCF6-EAFA3F429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FCF75-6977-4405-8C87-7B50D7E0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0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C3768-1650-4EDE-AAB5-2E2CDFF3C2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E7797-B146-4533-A487-10B36CEED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6D9F6-8AEA-4D49-A85A-EE2DE34E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C317-4F82-47CF-B870-B4C13BA48DCE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5A6D1-259B-4980-BD82-ABDE5E2A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DE371-5752-4E94-A9E6-54D82FEF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1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B3F59-9D70-4450-8CC4-4DCFCE0A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881C9-4E61-4DC9-B6EC-0EFCDB3B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95786-9862-4F11-9966-8AC789788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E6C3-45AC-4C5D-BEFB-D60F49987DD4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96D85-04DB-47A3-8DD9-6A945EBA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408EF-5093-40B2-98A0-860361C8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4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189D9-3119-4A12-AEA8-D4447D8EE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5219F-5FAE-4CBA-9489-C839087BF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59B6B-147D-4B81-87CD-254FCF20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52522-F294-4498-84F0-A708DB1341FE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B1DC0-FDC0-4483-AAC0-086CFBA90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253B3-0887-494B-A5C1-D01A1EA23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8DAA-58E5-4E76-94FA-292A05EE2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A90D6-9A90-4BD4-8AAA-74AEE7672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A51F4-8E75-4835-AA58-9C1EEAC82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F2F3E-AB57-43C5-8D90-C9E743711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CFB3A-454B-4854-913C-5AE2062D5EE4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59240-E688-4567-A3B5-F7413C6B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CE70A-A62C-44CC-859E-7D56F244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8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BA81A-7748-41E5-BB9D-4021F5CE3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617F4-4FAB-42E1-909F-5417FACEB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2D6F1-CBC0-4C07-BB48-A2C2F5688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915E2-A966-436D-8D3D-56D18AA27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0DA7BB-5B13-4B62-8830-1F462DFD9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07463-D55C-45D7-90B1-6D494D2F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F349-D6CE-4FE0-9608-08E6938323AA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942F9-6AD2-42A1-A755-69FD16EA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2DEB95-3AAF-4585-9DF0-06F675BC4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E3FF-7DE0-49F4-95D5-FD41F183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FC6D11-660A-4A0D-9E23-E65CB5CD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1DFAD-7FC2-4AE4-AB51-E691CEBE514C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15130-7238-48AD-A3D3-82064E489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79243-FCB8-4ECF-BF53-534CB38E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2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F69A9B-2834-4621-9D84-4D7FF4F13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1B-0D67-490D-96C3-78815E726E94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2834B5-BADB-49A0-943C-203E4A1DC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4614-3882-4366-AB05-BF84DA62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8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FA47-EFDC-4A19-9691-E3175F37B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0FDE4-B83E-45FC-95CB-F00A916ED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559F4-B5F4-47B8-B09F-F1FCB7D52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B2A83-43DF-415F-8517-205C8754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69BB-7D6B-420B-8A3D-069E4F12E246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FFA12-3F1E-43E2-AA97-5587B3242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220A4-C885-4140-ABAB-1032A4C1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3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90814-A676-4581-9028-69F00C43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4F3CD6-4ACF-43FB-8846-9057850CA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B9400-82DA-44B7-93B4-6C52A043C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7A51A-9D48-48E2-AC2C-4963610D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F175D-64F1-4C91-8687-52ACD6D4DE94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D52C7-9600-413C-AE5F-9B20116B1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71522-C4EE-4F51-97FE-3BE63E20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1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E94B5-D2B8-4044-B6AA-567E9AD6F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F899A-FA02-4408-9B2D-D1953A8B9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23D27-3F50-4F52-B5E5-EC54C1DE5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16AD-25D4-467F-9873-3831642964AF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913FF-2DBF-47A7-A5F4-AAC6A14B4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DF58C-DB5B-441F-AF2A-F8FEA19E0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68F8C-2532-4C3C-AF2E-BBDBD8BD5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3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DF39C7-6FCB-4129-9630-0C2A3BE92A61}"/>
              </a:ext>
            </a:extLst>
          </p:cNvPr>
          <p:cNvSpPr txBox="1"/>
          <p:nvPr/>
        </p:nvSpPr>
        <p:spPr>
          <a:xfrm>
            <a:off x="609600" y="416461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BD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219376B-6265-4395-AEBC-4697B244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BE21-A118-495A-AD5E-29A5BE5B4D28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284A543-1A11-4E0B-B8B6-F6054B9F4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516691-2D70-46F0-88EB-A20EE4DD6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50CBA1-14EE-48FC-BDFE-36744046D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450" y="1123950"/>
            <a:ext cx="4787900" cy="4375150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589996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64B2D24-0C80-4832-8DF8-5FB44CCB6987}"/>
                  </a:ext>
                </a:extLst>
              </p:cNvPr>
              <p:cNvSpPr txBox="1"/>
              <p:nvPr/>
            </p:nvSpPr>
            <p:spPr>
              <a:xfrm>
                <a:off x="161469" y="279400"/>
                <a:ext cx="11687629" cy="830997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যদি </a:t>
                </a:r>
                <a:r>
                  <a:rPr lang="en-US" sz="2400" dirty="0"/>
                  <a:t>A</a:t>
                </a:r>
                <a:r>
                  <a:rPr lang="bn-BD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2400" b="0" i="1" smtClean="0">
                            <a:latin typeface="Cambria Math"/>
                          </a:rPr>
                          <m:t> </m:t>
                        </m:r>
                        <m:r>
                          <a:rPr lang="bn-BD" sz="2400" b="0" i="1" smtClean="0">
                            <a:latin typeface="Cambria Math"/>
                          </a:rPr>
                          <m:t>3</m:t>
                        </m:r>
                        <m:r>
                          <a:rPr lang="bn-BD" sz="2400" b="0" i="1" smtClean="0">
                            <a:latin typeface="Cambria Math"/>
                          </a:rPr>
                          <m:t>,  </m:t>
                        </m:r>
                        <m:r>
                          <a:rPr lang="bn-BD" sz="2400" b="0" i="1" smtClean="0">
                            <a:latin typeface="Cambria Math"/>
                          </a:rPr>
                          <m:t>4</m:t>
                        </m:r>
                        <m:r>
                          <a:rPr lang="bn-BD" sz="2400" b="0" i="1" smtClean="0">
                            <a:latin typeface="Cambria Math"/>
                          </a:rPr>
                          <m:t> , </m:t>
                        </m:r>
                        <m:r>
                          <a:rPr lang="bn-BD" sz="2400" b="0" i="1" smtClean="0">
                            <a:latin typeface="Cambria Math"/>
                          </a:rPr>
                          <m:t>5</m:t>
                        </m:r>
                        <m:r>
                          <a:rPr lang="bn-BD" sz="2400" b="0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bn-BD" sz="2400" dirty="0"/>
                  <a:t> , B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2400" b="0" i="1" smtClean="0">
                            <a:latin typeface="Cambria Math"/>
                          </a:rPr>
                          <m:t>  </m:t>
                        </m:r>
                        <m:r>
                          <a:rPr lang="bn-BD" sz="2400" b="0" i="1" smtClean="0">
                            <a:latin typeface="Cambria Math"/>
                          </a:rPr>
                          <m:t>5</m:t>
                        </m:r>
                        <m:r>
                          <a:rPr lang="bn-BD" sz="2400" b="0" i="1" smtClean="0">
                            <a:latin typeface="Cambria Math"/>
                          </a:rPr>
                          <m:t> , </m:t>
                        </m:r>
                        <m:r>
                          <a:rPr lang="bn-BD" sz="2400" b="0" i="1" smtClean="0">
                            <a:latin typeface="Cambria Math"/>
                          </a:rPr>
                          <m:t>6</m:t>
                        </m:r>
                        <m:r>
                          <a:rPr lang="bn-BD" sz="2400" b="0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bn-BD" sz="2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হয় তবে   A ও  B এর উপাদানগুলোর  মধ্যে  অন্বয় নির্ণয়  করে  উহার  ডোমেন  এবং রেঞ্জ বের কর। 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64B2D24-0C80-4832-8DF8-5FB44CCB6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69" y="279400"/>
                <a:ext cx="11687629" cy="830997"/>
              </a:xfrm>
              <a:prstGeom prst="rect">
                <a:avLst/>
              </a:prstGeom>
              <a:blipFill>
                <a:blip r:embed="rId2"/>
                <a:stretch>
                  <a:fillRect l="-782" t="-8088" r="-834" b="-16912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D6501E-4C27-494C-93CB-5F90ED940158}"/>
                  </a:ext>
                </a:extLst>
              </p:cNvPr>
              <p:cNvSpPr txBox="1"/>
              <p:nvPr/>
            </p:nvSpPr>
            <p:spPr>
              <a:xfrm>
                <a:off x="161470" y="1270000"/>
                <a:ext cx="11687629" cy="5016758"/>
              </a:xfrm>
              <a:prstGeom prst="rect">
                <a:avLst/>
              </a:prstGeom>
              <a:noFill/>
              <a:ln w="5715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প্রশ্নানুসারে , </a:t>
                </a:r>
              </a:p>
              <a:p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অন্বয় 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R= { (x , y) :    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∈</m:t>
                    </m:r>
                  </m:oMath>
                </a14:m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A  </a:t>
                </a:r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এবং 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Y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∈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</a:t>
                </a:r>
              </a:p>
              <a:p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এখানে ,</a:t>
                </a:r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A × B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bn-BD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2800" i="1">
                            <a:latin typeface="Cambria Math"/>
                          </a:rPr>
                          <m:t> </m:t>
                        </m:r>
                        <m:r>
                          <a:rPr lang="bn-BD" sz="2800" i="1">
                            <a:latin typeface="Cambria Math"/>
                          </a:rPr>
                          <m:t>3</m:t>
                        </m:r>
                        <m:r>
                          <a:rPr lang="bn-BD" sz="2800" i="1">
                            <a:latin typeface="Cambria Math"/>
                          </a:rPr>
                          <m:t>,  </m:t>
                        </m:r>
                        <m:r>
                          <a:rPr lang="bn-BD" sz="2800" i="1">
                            <a:latin typeface="Cambria Math"/>
                          </a:rPr>
                          <m:t>4</m:t>
                        </m:r>
                        <m:r>
                          <a:rPr lang="bn-BD" sz="2800" i="1">
                            <a:latin typeface="Cambria Math"/>
                          </a:rPr>
                          <m:t> , </m:t>
                        </m:r>
                        <m:r>
                          <a:rPr lang="bn-BD" sz="2800" i="1">
                            <a:latin typeface="Cambria Math"/>
                          </a:rPr>
                          <m:t>5</m:t>
                        </m:r>
                        <m:r>
                          <a:rPr lang="bn-BD" sz="2800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×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bn-BD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2800" i="1">
                            <a:latin typeface="Cambria Math"/>
                          </a:rPr>
                          <m:t>  </m:t>
                        </m:r>
                        <m:r>
                          <a:rPr lang="bn-BD" sz="2800" i="1">
                            <a:latin typeface="Cambria Math"/>
                          </a:rPr>
                          <m:t>5</m:t>
                        </m:r>
                        <m:r>
                          <a:rPr lang="bn-BD" sz="2800" i="1">
                            <a:latin typeface="Cambria Math"/>
                          </a:rPr>
                          <m:t> , </m:t>
                        </m:r>
                        <m:r>
                          <a:rPr lang="bn-BD" sz="2800" i="1">
                            <a:latin typeface="Cambria Math"/>
                          </a:rPr>
                          <m:t>6</m:t>
                        </m:r>
                        <m:r>
                          <a:rPr lang="bn-BD" sz="2800" i="1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={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  <a:cs typeface="NikoshBAN" panose="02000000000000000000" pitchFamily="2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b="0" i="1" smtClean="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3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6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,  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4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4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6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 b="0" i="0" smtClean="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,( </m:t>
                    </m:r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 , </m:t>
                    </m:r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  <m:r>
                      <a:rPr lang="en-US" sz="2800" b="0" i="0" smtClean="0">
                        <a:latin typeface="Cambria Math"/>
                        <a:cs typeface="NikoshBAN" panose="02000000000000000000" pitchFamily="2" charset="0"/>
                      </a:rPr>
                      <m:t> )}</m:t>
                    </m:r>
                  </m:oMath>
                </a14:m>
                <a:endParaRPr lang="bn-BD" sz="2800" b="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2800" b="0" i="0" dirty="0">
                    <a:latin typeface="Cambria Math"/>
                    <a:cs typeface="NikoshBAN" panose="02000000000000000000" pitchFamily="2" charset="0"/>
                  </a:rPr>
                  <a:t>সুতরাং </a:t>
                </a:r>
              </a:p>
              <a:p>
                <a:r>
                  <a:rPr lang="bn-BD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অন্বয় 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R= {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  <a:cs typeface="NikoshBAN" panose="02000000000000000000" pitchFamily="2" charset="0"/>
                          </a:rPr>
                          <m:t>3</m:t>
                        </m:r>
                        <m:r>
                          <a:rPr lang="en-US" sz="2800" i="1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 i="1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</m:e>
                    </m:d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3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6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,  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4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4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6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, 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5</m:t>
                        </m:r>
                        <m:r>
                          <a:rPr lang="en-US" sz="2800"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d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,( </m:t>
                    </m:r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 , </m:t>
                    </m:r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  <m:r>
                      <a:rPr lang="en-US" sz="2800">
                        <a:latin typeface="Cambria Math"/>
                        <a:cs typeface="NikoshBAN" panose="02000000000000000000" pitchFamily="2" charset="0"/>
                      </a:rPr>
                      <m:t> )}</m:t>
                    </m:r>
                  </m:oMath>
                </a14:m>
                <a:endParaRPr lang="bn-BD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এখানে অন্বয় গুলোর প্রথম উপাদানসমূহ </a:t>
                </a:r>
                <a14:m>
                  <m:oMath xmlns:m="http://schemas.openxmlformats.org/officeDocument/2006/math"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3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3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4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4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</m:oMath>
                </a14:m>
                <a:r>
                  <a:rPr lang="bn-BD" sz="3200" b="0" i="0" dirty="0">
                    <a:latin typeface="Cambria Math"/>
                    <a:cs typeface="NikoshBAN" panose="02000000000000000000" pitchFamily="2" charset="0"/>
                  </a:rPr>
                  <a:t> এবং দ্বিতীয় </a:t>
                </a:r>
                <a:r>
                  <a:rPr lang="bn-BD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উপাদানসমূহ  </a:t>
                </a:r>
                <a14:m>
                  <m:oMath xmlns:m="http://schemas.openxmlformats.org/officeDocument/2006/math"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</m:oMath>
                </a14:m>
                <a:endParaRPr lang="en-US" sz="3200" b="0" i="0" dirty="0">
                  <a:latin typeface="Cambria Math"/>
                  <a:cs typeface="NikoshBAN" panose="02000000000000000000" pitchFamily="2" charset="0"/>
                </a:endParaRPr>
              </a:p>
              <a:p>
                <a:r>
                  <a:rPr lang="bn-BD" sz="3200" b="0" dirty="0">
                    <a:cs typeface="NikoshBAN" panose="02000000000000000000" pitchFamily="2" charset="0"/>
                  </a:rPr>
                  <a:t>সুতরাং ডোম R = { </a:t>
                </a:r>
                <a14:m>
                  <m:oMath xmlns:m="http://schemas.openxmlformats.org/officeDocument/2006/math">
                    <m:r>
                      <a:rPr lang="bn-BD" sz="3200" b="0" i="0" smtClean="0">
                        <a:latin typeface="Cambria Math"/>
                        <a:cs typeface="NikoshBAN" panose="02000000000000000000" pitchFamily="2" charset="0"/>
                      </a:rPr>
                      <m:t>3</m:t>
                    </m:r>
                    <m:r>
                      <a:rPr lang="bn-BD" sz="3200" b="0" i="0" smtClean="0">
                        <a:latin typeface="Cambria Math"/>
                        <a:cs typeface="NikoshBAN" panose="02000000000000000000" pitchFamily="2" charset="0"/>
                      </a:rPr>
                      <m:t> , </m:t>
                    </m:r>
                    <m:r>
                      <a:rPr lang="bn-BD" sz="3200" b="0" i="0" smtClean="0">
                        <a:latin typeface="Cambria Math"/>
                        <a:cs typeface="NikoshBAN" panose="02000000000000000000" pitchFamily="2" charset="0"/>
                      </a:rPr>
                      <m:t>4</m:t>
                    </m:r>
                    <m:r>
                      <a:rPr lang="bn-BD" sz="3200" b="0" i="0" smtClean="0">
                        <a:latin typeface="Cambria Math"/>
                        <a:cs typeface="NikoshBAN" panose="02000000000000000000" pitchFamily="2" charset="0"/>
                      </a:rPr>
                      <m:t> , </m:t>
                    </m:r>
                    <m:r>
                      <a:rPr lang="bn-BD" sz="3200" b="0" i="0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en-US" sz="3200" b="0" i="0" smtClean="0"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</m:oMath>
                </a14:m>
                <a:r>
                  <a:rPr lang="bn-BD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 এবং  রেঞ্জ  R = {</a:t>
                </a:r>
                <a14:m>
                  <m:oMath xmlns:m="http://schemas.openxmlformats.org/officeDocument/2006/math"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 ,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6</m:t>
                    </m:r>
                    <m:r>
                      <a:rPr lang="bn-BD" sz="3200" b="0" i="1" smtClean="0">
                        <a:latin typeface="Cambria Math"/>
                        <a:cs typeface="NikoshBAN" panose="02000000000000000000" pitchFamily="2" charset="0"/>
                      </a:rPr>
                      <m:t> }</m:t>
                    </m:r>
                  </m:oMath>
                </a14:m>
                <a:endParaRPr lang="en-US" sz="32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FD6501E-4C27-494C-93CB-5F90ED9401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470" y="1270000"/>
                <a:ext cx="11687629" cy="5016758"/>
              </a:xfrm>
              <a:prstGeom prst="rect">
                <a:avLst/>
              </a:prstGeom>
              <a:blipFill>
                <a:blip r:embed="rId3"/>
                <a:stretch>
                  <a:fillRect l="-1303" t="-1094" b="-3159"/>
                </a:stretch>
              </a:blipFill>
              <a:ln w="5715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74916-DF9F-4778-BF5B-3330AE23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7EC87-A36B-4B43-BF5F-EBB664AAACBE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CD800-5B99-497E-B140-5ED0D7A1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546B2-A786-402B-99A9-71D2B55C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99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7DE3F57-B660-4C1D-AA98-CB075878CBA7}"/>
              </a:ext>
            </a:extLst>
          </p:cNvPr>
          <p:cNvSpPr/>
          <p:nvPr/>
        </p:nvSpPr>
        <p:spPr>
          <a:xfrm>
            <a:off x="919843" y="680006"/>
            <a:ext cx="2743200" cy="54864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5003D43-BA61-4C09-B03D-9C015607994E}"/>
              </a:ext>
            </a:extLst>
          </p:cNvPr>
          <p:cNvSpPr/>
          <p:nvPr/>
        </p:nvSpPr>
        <p:spPr>
          <a:xfrm>
            <a:off x="8460014" y="636461"/>
            <a:ext cx="2492829" cy="5580743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CB5387E-B39C-4419-B68F-C0A8BEECCDE2}"/>
              </a:ext>
            </a:extLst>
          </p:cNvPr>
          <p:cNvSpPr/>
          <p:nvPr/>
        </p:nvSpPr>
        <p:spPr>
          <a:xfrm>
            <a:off x="1605643" y="1108178"/>
            <a:ext cx="1524000" cy="137160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F66B6E-B0E6-47F0-9342-08B0EC4E69F6}"/>
              </a:ext>
            </a:extLst>
          </p:cNvPr>
          <p:cNvSpPr/>
          <p:nvPr/>
        </p:nvSpPr>
        <p:spPr>
          <a:xfrm>
            <a:off x="1598385" y="4384778"/>
            <a:ext cx="1683657" cy="14478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73E4671-E97D-4728-9DD7-FAB78CD0D193}"/>
              </a:ext>
            </a:extLst>
          </p:cNvPr>
          <p:cNvSpPr/>
          <p:nvPr/>
        </p:nvSpPr>
        <p:spPr>
          <a:xfrm>
            <a:off x="1605643" y="2708378"/>
            <a:ext cx="1524000" cy="1295400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11B887F-6FC2-41D9-BCCD-B0FECEE93C3E}"/>
              </a:ext>
            </a:extLst>
          </p:cNvPr>
          <p:cNvSpPr/>
          <p:nvPr/>
        </p:nvSpPr>
        <p:spPr>
          <a:xfrm>
            <a:off x="9131302" y="1139527"/>
            <a:ext cx="1364342" cy="1295400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EACE4C-8123-4A02-839C-A14B6C66AC86}"/>
              </a:ext>
            </a:extLst>
          </p:cNvPr>
          <p:cNvSpPr/>
          <p:nvPr/>
        </p:nvSpPr>
        <p:spPr>
          <a:xfrm>
            <a:off x="9200244" y="2739727"/>
            <a:ext cx="1295400" cy="1447800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61CBC3-B63B-48F5-8EB4-F1C8D97B1206}"/>
              </a:ext>
            </a:extLst>
          </p:cNvPr>
          <p:cNvSpPr/>
          <p:nvPr/>
        </p:nvSpPr>
        <p:spPr>
          <a:xfrm>
            <a:off x="9200244" y="4416127"/>
            <a:ext cx="1331685" cy="1524000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3C8B32-EB8D-4990-A6A5-F6D7B8A8279C}"/>
              </a:ext>
            </a:extLst>
          </p:cNvPr>
          <p:cNvSpPr txBox="1"/>
          <p:nvPr/>
        </p:nvSpPr>
        <p:spPr>
          <a:xfrm>
            <a:off x="1072243" y="117576"/>
            <a:ext cx="235494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কলার মূল্য  Y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E09543-7CD4-43FB-9CC0-C5A9CA025EA5}"/>
              </a:ext>
            </a:extLst>
          </p:cNvPr>
          <p:cNvSpPr txBox="1"/>
          <p:nvPr/>
        </p:nvSpPr>
        <p:spPr>
          <a:xfrm>
            <a:off x="8729436" y="39717"/>
            <a:ext cx="2223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কলার সংখ্যা  X</a:t>
            </a:r>
            <a:endParaRPr lang="en-US" sz="2800" dirty="0"/>
          </a:p>
        </p:txBody>
      </p:sp>
      <p:sp>
        <p:nvSpPr>
          <p:cNvPr id="12" name="Right Arrow 13">
            <a:extLst>
              <a:ext uri="{FF2B5EF4-FFF2-40B4-BE49-F238E27FC236}">
                <a16:creationId xmlns:a16="http://schemas.microsoft.com/office/drawing/2014/main" id="{A383A1D8-D1D0-47CF-9733-A5468ED8A084}"/>
              </a:ext>
            </a:extLst>
          </p:cNvPr>
          <p:cNvSpPr/>
          <p:nvPr/>
        </p:nvSpPr>
        <p:spPr>
          <a:xfrm rot="10800000">
            <a:off x="3815443" y="1505194"/>
            <a:ext cx="4528457" cy="737616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4">
            <a:extLst>
              <a:ext uri="{FF2B5EF4-FFF2-40B4-BE49-F238E27FC236}">
                <a16:creationId xmlns:a16="http://schemas.microsoft.com/office/drawing/2014/main" id="{8D2061E6-E71E-4113-AEF2-D4FDF44415F3}"/>
              </a:ext>
            </a:extLst>
          </p:cNvPr>
          <p:cNvSpPr/>
          <p:nvPr/>
        </p:nvSpPr>
        <p:spPr>
          <a:xfrm rot="10800000">
            <a:off x="3764642" y="3055102"/>
            <a:ext cx="4579258" cy="737616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5">
            <a:extLst>
              <a:ext uri="{FF2B5EF4-FFF2-40B4-BE49-F238E27FC236}">
                <a16:creationId xmlns:a16="http://schemas.microsoft.com/office/drawing/2014/main" id="{4830013A-43D8-4C2C-89EC-7539673474B6}"/>
              </a:ext>
            </a:extLst>
          </p:cNvPr>
          <p:cNvSpPr/>
          <p:nvPr/>
        </p:nvSpPr>
        <p:spPr>
          <a:xfrm rot="10800000">
            <a:off x="3960584" y="4605011"/>
            <a:ext cx="4383315" cy="737616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0D9871-748C-406C-8BDF-93491A704A5D}"/>
              </a:ext>
            </a:extLst>
          </p:cNvPr>
          <p:cNvSpPr txBox="1"/>
          <p:nvPr/>
        </p:nvSpPr>
        <p:spPr>
          <a:xfrm>
            <a:off x="3764640" y="5631701"/>
            <a:ext cx="4579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একটি  কলার  দাম দুই টাকা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498589-9F8B-44C9-938A-6437CE28D6E8}"/>
              </a:ext>
            </a:extLst>
          </p:cNvPr>
          <p:cNvSpPr txBox="1"/>
          <p:nvPr/>
        </p:nvSpPr>
        <p:spPr>
          <a:xfrm>
            <a:off x="4711698" y="26161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Y = 2X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9D9080F9-DBEF-4E21-BC0A-79020BA19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9AB03-0B94-4FCD-BD1A-B065132EC493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BF938BF9-2812-41D3-81B7-82E65C71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84823D3-B355-429F-8E59-570E6B6E2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981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0D9900F-8C33-4ACA-87C0-4B2FEAE2D8AF}"/>
                  </a:ext>
                </a:extLst>
              </p:cNvPr>
              <p:cNvSpPr txBox="1"/>
              <p:nvPr/>
            </p:nvSpPr>
            <p:spPr>
              <a:xfrm>
                <a:off x="990600" y="657979"/>
                <a:ext cx="10388600" cy="707886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+mj-lt"/>
                  </a:rPr>
                  <a:t>f </a:t>
                </a:r>
                <a:r>
                  <a:rPr lang="en-US" sz="4000" dirty="0"/>
                  <a:t>(x) 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/>
                      </a:rPr>
                      <m:t>−</m:t>
                    </m:r>
                    <m:r>
                      <a:rPr lang="en-US" sz="4000" b="0" i="0" smtClean="0">
                        <a:latin typeface="Cambria Math"/>
                      </a:rPr>
                      <m:t>5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</a:rPr>
                      <m:t>x</m:t>
                    </m:r>
                    <m:r>
                      <a:rPr lang="en-US" sz="4000" b="0" i="0" smtClean="0">
                        <a:latin typeface="Cambria Math"/>
                      </a:rPr>
                      <m:t>+</m:t>
                    </m:r>
                    <m:r>
                      <a:rPr lang="en-US" sz="4000" b="0" i="0" smtClean="0">
                        <a:latin typeface="Cambria Math"/>
                      </a:rPr>
                      <m:t>6</m:t>
                    </m:r>
                  </m:oMath>
                </a14:m>
                <a:r>
                  <a:rPr lang="bn-BD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হলে, 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f( </a:t>
                </a:r>
                <a:r>
                  <a:rPr lang="en-US" sz="4000" dirty="0">
                    <a:latin typeface="+mj-lt"/>
                    <a:cs typeface="NikoshBAN" panose="02000000000000000000" pitchFamily="2" charset="0"/>
                  </a:rPr>
                  <a:t>4</a:t>
                </a:r>
                <a:r>
                  <a:rPr lang="en-US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)  </a:t>
                </a:r>
                <a:r>
                  <a:rPr lang="bn-BD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এর মান নির্ণয় কর।</a:t>
                </a:r>
                <a:endParaRPr lang="en-US" sz="40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0D9900F-8C33-4ACA-87C0-4B2FEAE2D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657979"/>
                <a:ext cx="10388600" cy="707886"/>
              </a:xfrm>
              <a:prstGeom prst="rect">
                <a:avLst/>
              </a:prstGeom>
              <a:blipFill>
                <a:blip r:embed="rId2"/>
                <a:stretch>
                  <a:fillRect l="-2113" t="-18103" b="-37931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3B13246-5EE9-4330-8797-1FE8254F6767}"/>
                  </a:ext>
                </a:extLst>
              </p:cNvPr>
              <p:cNvSpPr txBox="1"/>
              <p:nvPr/>
            </p:nvSpPr>
            <p:spPr>
              <a:xfrm>
                <a:off x="1619250" y="1714500"/>
                <a:ext cx="8953500" cy="375487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f (x) 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4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400">
                        <a:latin typeface="Cambria Math"/>
                      </a:rPr>
                      <m:t>−</m:t>
                    </m:r>
                    <m:r>
                      <a:rPr lang="en-US" sz="4400">
                        <a:latin typeface="Cambria Math"/>
                      </a:rPr>
                      <m:t>5</m:t>
                    </m:r>
                    <m:r>
                      <m:rPr>
                        <m:sty m:val="p"/>
                      </m:rPr>
                      <a:rPr lang="en-US" sz="4400">
                        <a:latin typeface="Cambria Math"/>
                      </a:rPr>
                      <m:t>x</m:t>
                    </m:r>
                    <m:r>
                      <a:rPr lang="en-US" sz="4400">
                        <a:latin typeface="Cambria Math"/>
                      </a:rPr>
                      <m:t>+</m:t>
                    </m:r>
                    <m:r>
                      <a:rPr lang="en-US" sz="4400" smtClean="0">
                        <a:latin typeface="Cambria Math"/>
                      </a:rPr>
                      <m:t>6</m:t>
                    </m:r>
                  </m:oMath>
                </a14:m>
                <a:endParaRPr lang="en-US" sz="4400" dirty="0"/>
              </a:p>
              <a:p>
                <a:r>
                  <a:rPr lang="en-US" sz="4400" dirty="0"/>
                  <a:t>f (4)=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400" b="0" i="0" smtClean="0">
                        <a:latin typeface="Cambria Math"/>
                      </a:rPr>
                      <m:t>−</m:t>
                    </m:r>
                    <m:r>
                      <a:rPr lang="en-US" sz="4400" b="0" i="0" smtClean="0">
                        <a:latin typeface="Cambria Math"/>
                      </a:rPr>
                      <m:t>5</m:t>
                    </m:r>
                    <m:r>
                      <a:rPr lang="en-US" sz="4400" b="0" i="1" smtClean="0">
                        <a:latin typeface="Cambria Math"/>
                      </a:rPr>
                      <m:t>×</m:t>
                    </m:r>
                    <m:r>
                      <a:rPr lang="en-US" sz="4400" b="0" i="1" smtClean="0">
                        <a:latin typeface="Cambria Math"/>
                      </a:rPr>
                      <m:t>4</m:t>
                    </m:r>
                    <m:r>
                      <a:rPr lang="en-US" sz="4400" b="0" i="1" smtClean="0">
                        <a:latin typeface="Cambria Math"/>
                      </a:rPr>
                      <m:t>+</m:t>
                    </m:r>
                    <m:r>
                      <a:rPr lang="en-US" sz="4400" b="0" i="1" smtClean="0">
                        <a:latin typeface="Cambria Math"/>
                      </a:rPr>
                      <m:t>6</m:t>
                    </m:r>
                  </m:oMath>
                </a14:m>
                <a:endParaRPr lang="en-US" sz="4400" b="0" dirty="0"/>
              </a:p>
              <a:p>
                <a:r>
                  <a:rPr lang="en-US" sz="4400" dirty="0"/>
                  <a:t>        = 16 -   20 + 6   </a:t>
                </a:r>
              </a:p>
              <a:p>
                <a:r>
                  <a:rPr lang="en-US" sz="4400" dirty="0"/>
                  <a:t>       = 22 – 20</a:t>
                </a:r>
              </a:p>
              <a:p>
                <a:r>
                  <a:rPr lang="en-US" sz="4400" dirty="0"/>
                  <a:t>        =2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3B13246-5EE9-4330-8797-1FE8254F6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250" y="1714500"/>
                <a:ext cx="8953500" cy="3754874"/>
              </a:xfrm>
              <a:prstGeom prst="rect">
                <a:avLst/>
              </a:prstGeom>
              <a:blipFill>
                <a:blip r:embed="rId3"/>
                <a:stretch>
                  <a:fillRect l="-2793" t="-3084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50C2B-AA71-4859-A3BB-7BF34975A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FB23-2045-4A16-9D17-4B3E9425ECBC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90833-28A1-4C28-A837-98DAA5544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3ADB3-0DEB-494E-AAF2-2D36CD34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43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FFE49E-CBB4-4D91-94EE-3F2197979084}"/>
                  </a:ext>
                </a:extLst>
              </p:cNvPr>
              <p:cNvSpPr txBox="1"/>
              <p:nvPr/>
            </p:nvSpPr>
            <p:spPr>
              <a:xfrm>
                <a:off x="196851" y="292100"/>
                <a:ext cx="11798298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/>
                  <a:t>    </a:t>
                </a:r>
                <a:r>
                  <a:rPr lang="bn-BD" sz="3600" dirty="0"/>
                  <a:t>A = { 4 ,5 , 6 </a:t>
                </a:r>
                <a:r>
                  <a:rPr lang="bn-BD" sz="4000" dirty="0"/>
                  <a:t>} , B = {6, 7} </a:t>
                </a:r>
                <a:r>
                  <a:rPr lang="bn-BD" sz="4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এবং</a:t>
                </a:r>
              </a:p>
              <a:p>
                <a:r>
                  <a:rPr lang="bn-BD" sz="4000" dirty="0"/>
                  <a:t>    f(x)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bn-BD" sz="4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bn-BD" sz="40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bn-BD" sz="4000" dirty="0"/>
                  <a:t>- 3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bn-BD" sz="4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bn-BD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bn-BD" sz="4000" b="0" i="0" smtClean="0">
                        <a:latin typeface="Cambria Math"/>
                      </a:rPr>
                      <m:t>+</m:t>
                    </m:r>
                    <m:r>
                      <a:rPr lang="bn-BD" sz="4000" b="0" i="0" smtClean="0">
                        <a:latin typeface="Cambria Math"/>
                      </a:rPr>
                      <m:t>4</m:t>
                    </m:r>
                    <m:r>
                      <m:rPr>
                        <m:sty m:val="p"/>
                      </m:rPr>
                      <a:rPr lang="bn-BD" sz="4000" b="0" i="0" smtClean="0">
                        <a:latin typeface="Cambria Math"/>
                      </a:rPr>
                      <m:t>x</m:t>
                    </m:r>
                    <m:r>
                      <a:rPr lang="bn-BD" sz="4000" b="0" i="0" smtClean="0">
                        <a:latin typeface="Cambria Math"/>
                      </a:rPr>
                      <m:t> −</m:t>
                    </m:r>
                    <m:r>
                      <a:rPr lang="bn-BD" sz="4000" b="0" i="0" smtClean="0">
                        <a:latin typeface="Cambria Math"/>
                      </a:rPr>
                      <m:t>6</m:t>
                    </m:r>
                  </m:oMath>
                </a14:m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 -</a:t>
                </a:r>
              </a:p>
              <a:p>
                <a:endParaRPr lang="bn-BD" sz="3600" dirty="0"/>
              </a:p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নিচের প্রশ্ন গুলোর উত্তর লেখ –</a:t>
                </a:r>
              </a:p>
              <a:p>
                <a:endParaRPr lang="bn-BD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ক)  x  ও y উপাদান  বিবেচনা করে  অন্বয়  এর  সুত্রটি  লেখ।</a:t>
                </a:r>
              </a:p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খ)  A ও B  সেটের মধ্যে অন্বয়  বের  করে  উহার   ডোমেন  ও  রেঞ্জ  নির্ণয়  কর।</a:t>
                </a:r>
              </a:p>
              <a:p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গ)  f(</a:t>
                </a:r>
                <a14:m>
                  <m:oMath xmlns:m="http://schemas.openxmlformats.org/officeDocument/2006/math">
                    <m:r>
                      <a:rPr lang="bn-BD" sz="3600" b="0" i="1" smtClean="0">
                        <a:latin typeface="Cambria Math"/>
                        <a:cs typeface="NikoshBAN" panose="02000000000000000000" pitchFamily="2" charset="0"/>
                      </a:rPr>
                      <m:t>3</m:t>
                    </m:r>
                    <m:r>
                      <a:rPr lang="bn-BD" sz="3600" b="0" i="1" smtClean="0">
                        <a:latin typeface="Cambria Math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 এর মান নির্ণয়  কর।</a:t>
                </a:r>
              </a:p>
              <a:p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FFE49E-CBB4-4D91-94EE-3F2197979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51" y="292100"/>
                <a:ext cx="11798298" cy="5078313"/>
              </a:xfrm>
              <a:prstGeom prst="rect">
                <a:avLst/>
              </a:prstGeom>
              <a:blipFill>
                <a:blip r:embed="rId2"/>
                <a:stretch>
                  <a:fillRect l="-1550" t="-2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DBFBC-6F93-452F-B4D1-237211A38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F7A3-BC32-4775-A4B2-09C043217E59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7CA202-22F0-4F0D-80B4-7310983B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0AE4D-FF45-483E-94B5-6334D6891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68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9326-1710-435A-9658-B851F52C055E}"/>
              </a:ext>
            </a:extLst>
          </p:cNvPr>
          <p:cNvSpPr txBox="1">
            <a:spLocks/>
          </p:cNvSpPr>
          <p:nvPr/>
        </p:nvSpPr>
        <p:spPr>
          <a:xfrm>
            <a:off x="1997529" y="453779"/>
            <a:ext cx="7253654" cy="1143000"/>
          </a:xfrm>
          <a:prstGeom prst="rect">
            <a:avLst/>
          </a:prstGeom>
          <a:noFill/>
          <a:ln w="38100"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52FEB05-6616-4DBD-99D5-9397BCE81C06}"/>
                  </a:ext>
                </a:extLst>
              </p:cNvPr>
              <p:cNvSpPr txBox="1"/>
              <p:nvPr/>
            </p:nvSpPr>
            <p:spPr>
              <a:xfrm>
                <a:off x="152400" y="2474893"/>
                <a:ext cx="11874500" cy="230832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bn-BD" sz="4800" b="0" i="0" smtClean="0">
                        <a:latin typeface="Cambria Math"/>
                      </a:rPr>
                      <m:t>A</m:t>
                    </m:r>
                    <m:r>
                      <m:rPr>
                        <m:nor/>
                      </m:rPr>
                      <a:rPr lang="bn-BD" sz="4800" b="0" i="0" smtClean="0">
                        <a:latin typeface="Cambria Math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bn-BD" sz="4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4800" b="0" i="1" smtClean="0">
                            <a:latin typeface="Cambria Math"/>
                          </a:rPr>
                          <m:t>5</m:t>
                        </m:r>
                        <m:r>
                          <a:rPr lang="bn-BD" sz="4800" b="0" i="1" smtClean="0">
                            <a:latin typeface="Cambria Math"/>
                          </a:rPr>
                          <m:t> ,</m:t>
                        </m:r>
                        <m:r>
                          <a:rPr lang="bn-BD" sz="4800" b="0" i="1" smtClean="0">
                            <a:latin typeface="Cambria Math"/>
                          </a:rPr>
                          <m:t>6</m:t>
                        </m:r>
                        <m:r>
                          <a:rPr lang="bn-BD" sz="4800" b="0" i="1" smtClean="0">
                            <a:latin typeface="Cambria Math"/>
                          </a:rPr>
                          <m:t>, </m:t>
                        </m:r>
                        <m:r>
                          <a:rPr lang="bn-BD" sz="4800" b="0" i="1" smtClean="0">
                            <a:latin typeface="Cambria Math"/>
                          </a:rPr>
                          <m:t>7</m:t>
                        </m:r>
                      </m:e>
                    </m:d>
                  </m:oMath>
                </a14:m>
                <a:r>
                  <a:rPr lang="bn-BD" sz="4800" dirty="0"/>
                  <a:t> এবং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bn-BD" sz="4800" b="0" i="0" smtClean="0">
                        <a:latin typeface="Cambria Math"/>
                      </a:rPr>
                      <m:t>B</m:t>
                    </m:r>
                    <m:r>
                      <m:rPr>
                        <m:nor/>
                      </m:rPr>
                      <a:rPr lang="bn-BD" sz="4800" b="0" i="0" smtClean="0">
                        <a:latin typeface="Cambria Math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bn-BD" sz="4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bn-BD" sz="4800" b="0" i="1" smtClean="0">
                            <a:latin typeface="Cambria Math"/>
                          </a:rPr>
                          <m:t>7</m:t>
                        </m:r>
                        <m:r>
                          <a:rPr lang="bn-BD" sz="4800" b="0" i="1" smtClean="0">
                            <a:latin typeface="Cambria Math"/>
                          </a:rPr>
                          <m:t>, </m:t>
                        </m:r>
                        <m:r>
                          <a:rPr lang="bn-BD" sz="4800" b="0" i="1" smtClean="0">
                            <a:latin typeface="Cambria Math"/>
                          </a:rPr>
                          <m:t>8</m:t>
                        </m:r>
                        <m:r>
                          <a:rPr lang="bn-BD" sz="4800" b="0" i="1" smtClean="0">
                            <a:latin typeface="Cambria Math"/>
                          </a:rPr>
                          <m:t> , </m:t>
                        </m:r>
                        <m:r>
                          <a:rPr lang="bn-BD" sz="4800" b="0" i="1" smtClean="0">
                            <a:latin typeface="Cambria Math"/>
                          </a:rPr>
                          <m:t>9</m:t>
                        </m:r>
                      </m:e>
                    </m:d>
                  </m:oMath>
                </a14:m>
                <a:r>
                  <a:rPr lang="bn-BD" sz="4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bn-BD" sz="4800" dirty="0"/>
                  <a:t> , A  </a:t>
                </a:r>
                <a:r>
                  <a:rPr lang="bn-BD" sz="4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</a:t>
                </a:r>
                <a:r>
                  <a:rPr lang="bn-BD" sz="4800" dirty="0"/>
                  <a:t> B  </a:t>
                </a:r>
                <a:r>
                  <a:rPr lang="bn-BD" sz="4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সেটের উপাদান গুলর মধ্যে  </a:t>
                </a:r>
                <a:r>
                  <a:rPr lang="bn-BD" sz="4800" dirty="0"/>
                  <a:t>X ˃ Y </a:t>
                </a:r>
                <a:r>
                  <a:rPr lang="bn-BD" sz="4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বিবেচনা করে অন্বয়টি নির্ণয়  কর</a:t>
                </a:r>
                <a:r>
                  <a:rPr lang="bn-BD" sz="4800" dirty="0"/>
                  <a:t>।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52FEB05-6616-4DBD-99D5-9397BCE81C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474893"/>
                <a:ext cx="11874500" cy="2308324"/>
              </a:xfrm>
              <a:prstGeom prst="rect">
                <a:avLst/>
              </a:prstGeom>
              <a:blipFill>
                <a:blip r:embed="rId2"/>
                <a:stretch>
                  <a:fillRect l="-2310" t="-7124" b="-13456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2AAE8-AA31-4A86-98D3-C4C648F5E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FE3-E1A8-421F-9BB0-12247DB3D283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4A67B-97DB-4E49-B352-2266D7C0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F494B-E946-40E4-BB3B-CB3DC5B6F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5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DC2DC9-D0F5-4143-9935-EABA14A8BAA0}"/>
              </a:ext>
            </a:extLst>
          </p:cNvPr>
          <p:cNvSpPr txBox="1"/>
          <p:nvPr/>
        </p:nvSpPr>
        <p:spPr>
          <a:xfrm>
            <a:off x="4445000" y="4283670"/>
            <a:ext cx="7467600" cy="184665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bn-BD" sz="9600" dirty="0">
                <a:latin typeface="NikoshBAN" panose="02000000000000000000" pitchFamily="2" charset="0"/>
                <a:cs typeface="NikoshBAN" panose="02000000000000000000" pitchFamily="2" charset="0"/>
              </a:rPr>
              <a:t> সবাইকে ধন্যবাদ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BCAF6-EADB-4EBA-8DFB-91EE954F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D605-CCF9-43AC-9579-254DC59C10F8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CCC70-D018-412A-AB5E-CDF282D48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6FA58-75F2-4CFD-8B9B-53A52DDDA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15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C685F5-945C-4414-8846-61248A5DA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53" y="298448"/>
            <a:ext cx="4899047" cy="4286252"/>
          </a:xfrm>
          <a:prstGeom prst="ellipse">
            <a:avLst/>
          </a:prstGeom>
          <a:ln w="63500" cap="rnd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135860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5B7C2C-068C-4112-BE11-1287BB91149A}"/>
              </a:ext>
            </a:extLst>
          </p:cNvPr>
          <p:cNvSpPr txBox="1"/>
          <p:nvPr/>
        </p:nvSpPr>
        <p:spPr>
          <a:xfrm>
            <a:off x="604741" y="990600"/>
            <a:ext cx="10982518" cy="378565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  <a:p>
            <a:pPr algn="ctr"/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সহকারী  শিক্ষক</a:t>
            </a:r>
          </a:p>
          <a:p>
            <a:pPr algn="ctr"/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ঁ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bn-BD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endParaRPr lang="en-US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6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বাজার</a:t>
            </a:r>
            <a:r>
              <a:rPr lang="en-US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6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চাঁদপুর</a:t>
            </a:r>
            <a:endParaRPr lang="bn-BD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48C105-6587-4084-AF33-5561ACDE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A0E7F-3A3B-4A46-8E64-281EC3385E29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6D306-15CB-4C37-9AAA-811A2D71A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C73410-D6E4-450C-90BF-DBF559FA3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9636BE-9905-482D-8E12-6C6A7B667468}"/>
              </a:ext>
            </a:extLst>
          </p:cNvPr>
          <p:cNvSpPr txBox="1"/>
          <p:nvPr/>
        </p:nvSpPr>
        <p:spPr>
          <a:xfrm>
            <a:off x="2794000" y="1024680"/>
            <a:ext cx="8470900" cy="2800767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শ্রেণীঃ নবম শ্রেণি</a:t>
            </a: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অধ্যায়ঃ দ্বিতীয়     </a:t>
            </a: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৪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৫ মিনিট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C60AC4-CE46-4596-B529-7F7232A72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C8F42-59C1-49C9-A4C0-8A71253506A0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5EF97-5C09-431A-9729-12BB237D1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4C88C-5F59-4F5A-9B7D-8BBB46D42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2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0707A5-958A-4DB8-A57A-242B4D26A5DD}"/>
              </a:ext>
            </a:extLst>
          </p:cNvPr>
          <p:cNvSpPr/>
          <p:nvPr/>
        </p:nvSpPr>
        <p:spPr>
          <a:xfrm>
            <a:off x="1143000" y="800100"/>
            <a:ext cx="10464800" cy="3375283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এই পাঠ শেষে শিক্ষার্থীরা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…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>
              <a:spcAft>
                <a:spcPts val="1000"/>
              </a:spcAft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১। অন্বয় ও ফাংশন এর ধারণা সংজ্ঞায়িত করতে পারবে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;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spcAft>
                <a:spcPts val="1000"/>
              </a:spcAft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২। দুইটি সেটের মধ্যে অন্বয় বের করে  উহার  ডোমেন ও</a:t>
            </a:r>
          </a:p>
          <a:p>
            <a:pPr>
              <a:spcAft>
                <a:spcPts val="1000"/>
              </a:spcAft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    রেঞ্জ নির্ণয়  করতে  পারবে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;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spcAft>
                <a:spcPts val="1000"/>
              </a:spcAft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৩।  ফাংশন এর ধারণার  গাণিতিক  প্রয়োগ  করতে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পারবে।</a:t>
            </a:r>
            <a:endParaRPr lang="en-US" sz="36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06D0A-57E1-4665-9075-06DFD258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1541-91D2-4408-99C5-73AF47D2FC0A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99087-0BCB-46B1-93DB-B8E372A5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A3068-6E1C-4EBE-96D1-B455C4F4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5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CB21CC-F1C2-432F-95AD-28AABF97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842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0750C-1FC1-4A96-96A6-B378EE0F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2DE0C-E898-46EE-A13B-A9F537BA16A5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E73CF-D745-4F79-900A-CEBFAD4C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301A-E0E5-49B5-B1C9-CEC4F6DA9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6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47CA84-C36F-4B77-8FA9-976F0BDE0BF8}"/>
              </a:ext>
            </a:extLst>
          </p:cNvPr>
          <p:cNvSpPr txBox="1"/>
          <p:nvPr/>
        </p:nvSpPr>
        <p:spPr>
          <a:xfrm>
            <a:off x="558800" y="2717631"/>
            <a:ext cx="10782300" cy="1015663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অন্বয় ও ফাংশন 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EABE7C-8DED-4B35-83AA-CC8BAE4D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46F50-4073-44CA-98C1-A558FE805618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B6865-9CDE-48FF-9657-D69BFEE0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413A8-8463-4578-88FA-67FF4931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7E166AC-F245-4835-8A14-2D38570ED8B7}"/>
              </a:ext>
            </a:extLst>
          </p:cNvPr>
          <p:cNvSpPr/>
          <p:nvPr/>
        </p:nvSpPr>
        <p:spPr>
          <a:xfrm>
            <a:off x="3130345" y="1003300"/>
            <a:ext cx="1613946" cy="114300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5E6F60B-3720-4B69-AC70-5478B3639B4A}"/>
              </a:ext>
            </a:extLst>
          </p:cNvPr>
          <p:cNvSpPr/>
          <p:nvPr/>
        </p:nvSpPr>
        <p:spPr>
          <a:xfrm>
            <a:off x="3130345" y="3822700"/>
            <a:ext cx="1613946" cy="11430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E2E6690-41F6-4782-BBC1-AE5009CE9CFD}"/>
              </a:ext>
            </a:extLst>
          </p:cNvPr>
          <p:cNvSpPr/>
          <p:nvPr/>
        </p:nvSpPr>
        <p:spPr>
          <a:xfrm>
            <a:off x="3130345" y="2409313"/>
            <a:ext cx="1613946" cy="1143000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92D7BF-23CF-45B2-AF2F-C30B32F97194}"/>
              </a:ext>
            </a:extLst>
          </p:cNvPr>
          <p:cNvSpPr/>
          <p:nvPr/>
        </p:nvSpPr>
        <p:spPr>
          <a:xfrm>
            <a:off x="7975201" y="5128812"/>
            <a:ext cx="1613946" cy="1143000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19826AD-421A-453B-BFC9-02DB5A56CF75}"/>
              </a:ext>
            </a:extLst>
          </p:cNvPr>
          <p:cNvSpPr/>
          <p:nvPr/>
        </p:nvSpPr>
        <p:spPr>
          <a:xfrm>
            <a:off x="3130345" y="5217652"/>
            <a:ext cx="1613946" cy="1143000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DA84ED7-F870-477F-A02F-BC8928CD4F77}"/>
              </a:ext>
            </a:extLst>
          </p:cNvPr>
          <p:cNvSpPr/>
          <p:nvPr/>
        </p:nvSpPr>
        <p:spPr>
          <a:xfrm>
            <a:off x="7922569" y="3821045"/>
            <a:ext cx="1613946" cy="1143000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1437409-CA0E-4973-BA4E-8B019D9A8C96}"/>
              </a:ext>
            </a:extLst>
          </p:cNvPr>
          <p:cNvSpPr/>
          <p:nvPr/>
        </p:nvSpPr>
        <p:spPr>
          <a:xfrm>
            <a:off x="8122259" y="2346224"/>
            <a:ext cx="1613946" cy="1143000"/>
          </a:xfrm>
          <a:prstGeom prst="ellipse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4EFB19-BBEB-4E7E-AD2A-F14C4F677FE4}"/>
              </a:ext>
            </a:extLst>
          </p:cNvPr>
          <p:cNvSpPr/>
          <p:nvPr/>
        </p:nvSpPr>
        <p:spPr>
          <a:xfrm>
            <a:off x="7918698" y="901393"/>
            <a:ext cx="1613946" cy="1143000"/>
          </a:xfrm>
          <a:prstGeom prst="ellipse">
            <a:avLst/>
          </a:pr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D54BC7-A7EB-4E22-91A3-E14F22829341}"/>
              </a:ext>
            </a:extLst>
          </p:cNvPr>
          <p:cNvSpPr txBox="1"/>
          <p:nvPr/>
        </p:nvSpPr>
        <p:spPr>
          <a:xfrm>
            <a:off x="1586451" y="51593"/>
            <a:ext cx="2905103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দাদার বাড়ি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05A510-BB96-4DEB-8D00-9BF2068BD82C}"/>
              </a:ext>
            </a:extLst>
          </p:cNvPr>
          <p:cNvSpPr txBox="1"/>
          <p:nvPr/>
        </p:nvSpPr>
        <p:spPr>
          <a:xfrm>
            <a:off x="8154078" y="60305"/>
            <a:ext cx="2905103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নানার বাড়ি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ight Arrow 12">
            <a:extLst>
              <a:ext uri="{FF2B5EF4-FFF2-40B4-BE49-F238E27FC236}">
                <a16:creationId xmlns:a16="http://schemas.microsoft.com/office/drawing/2014/main" id="{CBF86E7D-D55F-4BF7-A4E2-508D2CB2B3CE}"/>
              </a:ext>
            </a:extLst>
          </p:cNvPr>
          <p:cNvSpPr/>
          <p:nvPr/>
        </p:nvSpPr>
        <p:spPr>
          <a:xfrm>
            <a:off x="4495800" y="1574800"/>
            <a:ext cx="3658278" cy="19050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Arrow 16">
            <a:extLst>
              <a:ext uri="{FF2B5EF4-FFF2-40B4-BE49-F238E27FC236}">
                <a16:creationId xmlns:a16="http://schemas.microsoft.com/office/drawing/2014/main" id="{3F7F6B7C-5F6C-4415-8735-96C4565E50EC}"/>
              </a:ext>
            </a:extLst>
          </p:cNvPr>
          <p:cNvSpPr/>
          <p:nvPr/>
        </p:nvSpPr>
        <p:spPr>
          <a:xfrm rot="1229963">
            <a:off x="4406640" y="2209328"/>
            <a:ext cx="3658278" cy="19050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8">
            <a:extLst>
              <a:ext uri="{FF2B5EF4-FFF2-40B4-BE49-F238E27FC236}">
                <a16:creationId xmlns:a16="http://schemas.microsoft.com/office/drawing/2014/main" id="{A0E2A38D-DDFA-455E-BD87-B4CFCA628158}"/>
              </a:ext>
            </a:extLst>
          </p:cNvPr>
          <p:cNvSpPr/>
          <p:nvPr/>
        </p:nvSpPr>
        <p:spPr>
          <a:xfrm rot="2290013">
            <a:off x="4007559" y="2989400"/>
            <a:ext cx="4562476" cy="16495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Arrow 19">
            <a:extLst>
              <a:ext uri="{FF2B5EF4-FFF2-40B4-BE49-F238E27FC236}">
                <a16:creationId xmlns:a16="http://schemas.microsoft.com/office/drawing/2014/main" id="{1F8FCB2F-BE55-4D83-AFD9-71D6F25EF1E2}"/>
              </a:ext>
            </a:extLst>
          </p:cNvPr>
          <p:cNvSpPr/>
          <p:nvPr/>
        </p:nvSpPr>
        <p:spPr>
          <a:xfrm rot="3046682">
            <a:off x="3794255" y="3436441"/>
            <a:ext cx="5181542" cy="42348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ight Arrow 20">
            <a:extLst>
              <a:ext uri="{FF2B5EF4-FFF2-40B4-BE49-F238E27FC236}">
                <a16:creationId xmlns:a16="http://schemas.microsoft.com/office/drawing/2014/main" id="{11319EDC-13B3-4E8E-A90E-1560E9FAD970}"/>
              </a:ext>
            </a:extLst>
          </p:cNvPr>
          <p:cNvSpPr/>
          <p:nvPr/>
        </p:nvSpPr>
        <p:spPr>
          <a:xfrm>
            <a:off x="4391766" y="3000245"/>
            <a:ext cx="3658278" cy="190500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21">
            <a:extLst>
              <a:ext uri="{FF2B5EF4-FFF2-40B4-BE49-F238E27FC236}">
                <a16:creationId xmlns:a16="http://schemas.microsoft.com/office/drawing/2014/main" id="{41EC6334-DFBB-4111-BA0D-BE8EC62EC6A0}"/>
              </a:ext>
            </a:extLst>
          </p:cNvPr>
          <p:cNvSpPr/>
          <p:nvPr/>
        </p:nvSpPr>
        <p:spPr>
          <a:xfrm rot="20176792">
            <a:off x="4275852" y="2168185"/>
            <a:ext cx="4182579" cy="163149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Arrow 22">
            <a:extLst>
              <a:ext uri="{FF2B5EF4-FFF2-40B4-BE49-F238E27FC236}">
                <a16:creationId xmlns:a16="http://schemas.microsoft.com/office/drawing/2014/main" id="{93BB829C-F546-4B73-AE7E-6EA6FE644CD4}"/>
              </a:ext>
            </a:extLst>
          </p:cNvPr>
          <p:cNvSpPr/>
          <p:nvPr/>
        </p:nvSpPr>
        <p:spPr>
          <a:xfrm rot="1158085">
            <a:off x="4313966" y="3663435"/>
            <a:ext cx="3658278" cy="190500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23">
            <a:extLst>
              <a:ext uri="{FF2B5EF4-FFF2-40B4-BE49-F238E27FC236}">
                <a16:creationId xmlns:a16="http://schemas.microsoft.com/office/drawing/2014/main" id="{44429BC3-FA5A-4AFE-9EB1-3A7120310186}"/>
              </a:ext>
            </a:extLst>
          </p:cNvPr>
          <p:cNvSpPr/>
          <p:nvPr/>
        </p:nvSpPr>
        <p:spPr>
          <a:xfrm rot="2240017">
            <a:off x="3950274" y="4560840"/>
            <a:ext cx="4800704" cy="193780"/>
          </a:xfrm>
          <a:prstGeom prst="righ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24">
            <a:extLst>
              <a:ext uri="{FF2B5EF4-FFF2-40B4-BE49-F238E27FC236}">
                <a16:creationId xmlns:a16="http://schemas.microsoft.com/office/drawing/2014/main" id="{34636B93-D1BE-4A33-9251-AC1D5F6DE0DD}"/>
              </a:ext>
            </a:extLst>
          </p:cNvPr>
          <p:cNvSpPr/>
          <p:nvPr/>
        </p:nvSpPr>
        <p:spPr>
          <a:xfrm>
            <a:off x="4419706" y="4298950"/>
            <a:ext cx="3658278" cy="1905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Arrow 25">
            <a:extLst>
              <a:ext uri="{FF2B5EF4-FFF2-40B4-BE49-F238E27FC236}">
                <a16:creationId xmlns:a16="http://schemas.microsoft.com/office/drawing/2014/main" id="{52397E4D-C7A3-4D92-91A8-329D6C5C81D2}"/>
              </a:ext>
            </a:extLst>
          </p:cNvPr>
          <p:cNvSpPr/>
          <p:nvPr/>
        </p:nvSpPr>
        <p:spPr>
          <a:xfrm rot="1158085">
            <a:off x="4268848" y="5047640"/>
            <a:ext cx="3997989" cy="25982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6">
            <a:extLst>
              <a:ext uri="{FF2B5EF4-FFF2-40B4-BE49-F238E27FC236}">
                <a16:creationId xmlns:a16="http://schemas.microsoft.com/office/drawing/2014/main" id="{D4CCB6B2-348F-4DCC-A495-74D6525A339C}"/>
              </a:ext>
            </a:extLst>
          </p:cNvPr>
          <p:cNvSpPr/>
          <p:nvPr/>
        </p:nvSpPr>
        <p:spPr>
          <a:xfrm rot="20176792">
            <a:off x="4187318" y="3407603"/>
            <a:ext cx="4182579" cy="16314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Arrow 27">
            <a:extLst>
              <a:ext uri="{FF2B5EF4-FFF2-40B4-BE49-F238E27FC236}">
                <a16:creationId xmlns:a16="http://schemas.microsoft.com/office/drawing/2014/main" id="{2AFF3B7E-EEFF-4063-B1F8-CD93182B9E88}"/>
              </a:ext>
            </a:extLst>
          </p:cNvPr>
          <p:cNvSpPr/>
          <p:nvPr/>
        </p:nvSpPr>
        <p:spPr>
          <a:xfrm rot="19236545">
            <a:off x="3814720" y="2452770"/>
            <a:ext cx="5037456" cy="2795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ight Arrow 28">
            <a:extLst>
              <a:ext uri="{FF2B5EF4-FFF2-40B4-BE49-F238E27FC236}">
                <a16:creationId xmlns:a16="http://schemas.microsoft.com/office/drawing/2014/main" id="{EDEBDFAB-69F6-4EE0-AF8E-75E948726E82}"/>
              </a:ext>
            </a:extLst>
          </p:cNvPr>
          <p:cNvSpPr/>
          <p:nvPr/>
        </p:nvSpPr>
        <p:spPr>
          <a:xfrm>
            <a:off x="4440439" y="5739992"/>
            <a:ext cx="3658278" cy="1905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ight Arrow 29">
            <a:extLst>
              <a:ext uri="{FF2B5EF4-FFF2-40B4-BE49-F238E27FC236}">
                <a16:creationId xmlns:a16="http://schemas.microsoft.com/office/drawing/2014/main" id="{D0CDAF30-4D6C-43F8-953F-1C0E7CF81162}"/>
              </a:ext>
            </a:extLst>
          </p:cNvPr>
          <p:cNvSpPr/>
          <p:nvPr/>
        </p:nvSpPr>
        <p:spPr>
          <a:xfrm rot="20176792">
            <a:off x="4261101" y="4776197"/>
            <a:ext cx="4182579" cy="16314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ight Arrow 30">
            <a:extLst>
              <a:ext uri="{FF2B5EF4-FFF2-40B4-BE49-F238E27FC236}">
                <a16:creationId xmlns:a16="http://schemas.microsoft.com/office/drawing/2014/main" id="{5872CB26-531F-41A5-B98B-BCDEB5FAECFE}"/>
              </a:ext>
            </a:extLst>
          </p:cNvPr>
          <p:cNvSpPr/>
          <p:nvPr/>
        </p:nvSpPr>
        <p:spPr>
          <a:xfrm rot="18591160">
            <a:off x="3548411" y="3625270"/>
            <a:ext cx="4591078" cy="19470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1D370E-97AE-4E5D-B0A9-3D5E48850B82}"/>
              </a:ext>
            </a:extLst>
          </p:cNvPr>
          <p:cNvSpPr txBox="1"/>
          <p:nvPr/>
        </p:nvSpPr>
        <p:spPr>
          <a:xfrm>
            <a:off x="457198" y="1225790"/>
            <a:ext cx="2367123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দাদা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4DE184-920C-4A46-85DC-A2D23691E208}"/>
              </a:ext>
            </a:extLst>
          </p:cNvPr>
          <p:cNvSpPr txBox="1"/>
          <p:nvPr/>
        </p:nvSpPr>
        <p:spPr>
          <a:xfrm>
            <a:off x="385677" y="2657647"/>
            <a:ext cx="2370594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দাদী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10DC2D-61A4-4AFB-8893-2E6D7B796693}"/>
              </a:ext>
            </a:extLst>
          </p:cNvPr>
          <p:cNvSpPr txBox="1"/>
          <p:nvPr/>
        </p:nvSpPr>
        <p:spPr>
          <a:xfrm>
            <a:off x="394213" y="3975784"/>
            <a:ext cx="2384477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চাচা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1F3D8F-E285-440C-AE0F-67A3297E2FD8}"/>
              </a:ext>
            </a:extLst>
          </p:cNvPr>
          <p:cNvSpPr txBox="1"/>
          <p:nvPr/>
        </p:nvSpPr>
        <p:spPr>
          <a:xfrm>
            <a:off x="517654" y="5450553"/>
            <a:ext cx="2339354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ফুফু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F9CF23-0D6D-431C-BD99-09933348F15C}"/>
              </a:ext>
            </a:extLst>
          </p:cNvPr>
          <p:cNvSpPr txBox="1"/>
          <p:nvPr/>
        </p:nvSpPr>
        <p:spPr>
          <a:xfrm>
            <a:off x="9858662" y="1212728"/>
            <a:ext cx="2282161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নানা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85C24A-C374-483D-885E-F9E5129222EE}"/>
              </a:ext>
            </a:extLst>
          </p:cNvPr>
          <p:cNvSpPr txBox="1"/>
          <p:nvPr/>
        </p:nvSpPr>
        <p:spPr>
          <a:xfrm>
            <a:off x="9878864" y="2621279"/>
            <a:ext cx="2219686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নানী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9A96C7-4E75-4572-82F2-A5A7986518CD}"/>
              </a:ext>
            </a:extLst>
          </p:cNvPr>
          <p:cNvSpPr txBox="1"/>
          <p:nvPr/>
        </p:nvSpPr>
        <p:spPr>
          <a:xfrm>
            <a:off x="9847626" y="4126813"/>
            <a:ext cx="2282161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মামা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A5B3026-64AF-45F3-8243-1A41EAFE98FA}"/>
              </a:ext>
            </a:extLst>
          </p:cNvPr>
          <p:cNvSpPr txBox="1"/>
          <p:nvPr/>
        </p:nvSpPr>
        <p:spPr>
          <a:xfrm>
            <a:off x="9819707" y="5322106"/>
            <a:ext cx="2243981" cy="646331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খালা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Right Arrow 40">
            <a:extLst>
              <a:ext uri="{FF2B5EF4-FFF2-40B4-BE49-F238E27FC236}">
                <a16:creationId xmlns:a16="http://schemas.microsoft.com/office/drawing/2014/main" id="{7AEEEA3E-CB5F-4B63-AABC-E4646AF11B2F}"/>
              </a:ext>
            </a:extLst>
          </p:cNvPr>
          <p:cNvSpPr/>
          <p:nvPr/>
        </p:nvSpPr>
        <p:spPr>
          <a:xfrm rot="19236545">
            <a:off x="3786143" y="3887719"/>
            <a:ext cx="5037456" cy="27952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Date Placeholder 35">
            <a:extLst>
              <a:ext uri="{FF2B5EF4-FFF2-40B4-BE49-F238E27FC236}">
                <a16:creationId xmlns:a16="http://schemas.microsoft.com/office/drawing/2014/main" id="{7136DBB4-FB4F-4962-853A-9A39A95E3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9B1F-F0E7-44EF-AEB4-F702D8415AE7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37" name="Footer Placeholder 36">
            <a:extLst>
              <a:ext uri="{FF2B5EF4-FFF2-40B4-BE49-F238E27FC236}">
                <a16:creationId xmlns:a16="http://schemas.microsoft.com/office/drawing/2014/main" id="{BF6BF62A-9F17-44E2-B6FE-5ECEBB82D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1D2CEEA3-4031-4378-A382-400CDDF3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3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5BB94DE-8F9D-45DE-BD79-39237C27FAEF}"/>
              </a:ext>
            </a:extLst>
          </p:cNvPr>
          <p:cNvSpPr/>
          <p:nvPr/>
        </p:nvSpPr>
        <p:spPr>
          <a:xfrm>
            <a:off x="1260885" y="434889"/>
            <a:ext cx="2932370" cy="1389743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977F124-6B2A-49E6-9C89-8CDDDC946FD7}"/>
              </a:ext>
            </a:extLst>
          </p:cNvPr>
          <p:cNvSpPr/>
          <p:nvPr/>
        </p:nvSpPr>
        <p:spPr>
          <a:xfrm>
            <a:off x="1347772" y="2293325"/>
            <a:ext cx="2932370" cy="14478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40C2523-3055-428A-9055-09835415FAEC}"/>
              </a:ext>
            </a:extLst>
          </p:cNvPr>
          <p:cNvSpPr/>
          <p:nvPr/>
        </p:nvSpPr>
        <p:spPr>
          <a:xfrm>
            <a:off x="1260885" y="4107496"/>
            <a:ext cx="2900634" cy="1516743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5258250-4A97-4E2E-B63F-A6E37B0DC679}"/>
              </a:ext>
            </a:extLst>
          </p:cNvPr>
          <p:cNvSpPr/>
          <p:nvPr/>
        </p:nvSpPr>
        <p:spPr>
          <a:xfrm>
            <a:off x="8263097" y="578756"/>
            <a:ext cx="3065659" cy="1404256"/>
          </a:xfrm>
          <a:prstGeom prst="round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A05987-BC62-43FC-A396-9390393A72D5}"/>
              </a:ext>
            </a:extLst>
          </p:cNvPr>
          <p:cNvSpPr/>
          <p:nvPr/>
        </p:nvSpPr>
        <p:spPr>
          <a:xfrm>
            <a:off x="8240881" y="2349500"/>
            <a:ext cx="3110089" cy="1352377"/>
          </a:xfrm>
          <a:prstGeom prst="round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4687E80-F0C1-493E-B84E-76EBFF137D74}"/>
              </a:ext>
            </a:extLst>
          </p:cNvPr>
          <p:cNvSpPr/>
          <p:nvPr/>
        </p:nvSpPr>
        <p:spPr>
          <a:xfrm>
            <a:off x="8351397" y="4135175"/>
            <a:ext cx="3122783" cy="1516742"/>
          </a:xfrm>
          <a:prstGeom prst="round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8">
            <a:extLst>
              <a:ext uri="{FF2B5EF4-FFF2-40B4-BE49-F238E27FC236}">
                <a16:creationId xmlns:a16="http://schemas.microsoft.com/office/drawing/2014/main" id="{5220B1ED-24DE-4AC8-915D-D374C8CC60A3}"/>
              </a:ext>
            </a:extLst>
          </p:cNvPr>
          <p:cNvSpPr/>
          <p:nvPr/>
        </p:nvSpPr>
        <p:spPr>
          <a:xfrm>
            <a:off x="4914899" y="749301"/>
            <a:ext cx="3065659" cy="9144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9">
            <a:extLst>
              <a:ext uri="{FF2B5EF4-FFF2-40B4-BE49-F238E27FC236}">
                <a16:creationId xmlns:a16="http://schemas.microsoft.com/office/drawing/2014/main" id="{2D640A90-8255-4254-AE8F-8C43A95325CD}"/>
              </a:ext>
            </a:extLst>
          </p:cNvPr>
          <p:cNvSpPr/>
          <p:nvPr/>
        </p:nvSpPr>
        <p:spPr>
          <a:xfrm>
            <a:off x="4914899" y="2349501"/>
            <a:ext cx="3065659" cy="95431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10">
            <a:extLst>
              <a:ext uri="{FF2B5EF4-FFF2-40B4-BE49-F238E27FC236}">
                <a16:creationId xmlns:a16="http://schemas.microsoft.com/office/drawing/2014/main" id="{3FB9C185-EFE1-48DB-B76B-E63CD683F992}"/>
              </a:ext>
            </a:extLst>
          </p:cNvPr>
          <p:cNvSpPr/>
          <p:nvPr/>
        </p:nvSpPr>
        <p:spPr>
          <a:xfrm>
            <a:off x="4914899" y="4185558"/>
            <a:ext cx="3065659" cy="954314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9082EA-E25B-41AA-831A-DC32B7D547C8}"/>
              </a:ext>
            </a:extLst>
          </p:cNvPr>
          <p:cNvSpPr txBox="1"/>
          <p:nvPr/>
        </p:nvSpPr>
        <p:spPr>
          <a:xfrm>
            <a:off x="4991100" y="975668"/>
            <a:ext cx="2932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দাদা – নাতি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513541-B0AB-4D9E-9835-47C215635F3B}"/>
              </a:ext>
            </a:extLst>
          </p:cNvPr>
          <p:cNvSpPr txBox="1"/>
          <p:nvPr/>
        </p:nvSpPr>
        <p:spPr>
          <a:xfrm>
            <a:off x="4991702" y="2503492"/>
            <a:ext cx="253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বন্ধু</a:t>
            </a:r>
            <a:r>
              <a:rPr lang="bn-BD" sz="3600" dirty="0"/>
              <a:t> </a:t>
            </a:r>
            <a:endParaRPr lang="en-US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765968-544E-48F9-A7DD-86E802C65957}"/>
              </a:ext>
            </a:extLst>
          </p:cNvPr>
          <p:cNvSpPr txBox="1"/>
          <p:nvPr/>
        </p:nvSpPr>
        <p:spPr>
          <a:xfrm>
            <a:off x="5067299" y="4431881"/>
            <a:ext cx="2532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বিয়ে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A4496B-5A72-4F97-B48E-3EF3FE28E769}"/>
              </a:ext>
            </a:extLst>
          </p:cNvPr>
          <p:cNvSpPr/>
          <p:nvPr/>
        </p:nvSpPr>
        <p:spPr>
          <a:xfrm>
            <a:off x="7970639" y="208057"/>
            <a:ext cx="4131976" cy="579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7C0BA99-CAE8-47BD-955D-B5CF87C4F448}"/>
              </a:ext>
            </a:extLst>
          </p:cNvPr>
          <p:cNvSpPr/>
          <p:nvPr/>
        </p:nvSpPr>
        <p:spPr>
          <a:xfrm>
            <a:off x="507377" y="173045"/>
            <a:ext cx="4131976" cy="579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F88E8D-723D-4C87-AE4A-507C28958931}"/>
              </a:ext>
            </a:extLst>
          </p:cNvPr>
          <p:cNvSpPr txBox="1"/>
          <p:nvPr/>
        </p:nvSpPr>
        <p:spPr>
          <a:xfrm>
            <a:off x="9279102" y="6243155"/>
            <a:ext cx="1999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সেট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FFF1A4-09A8-4461-BA89-C4521DD355C4}"/>
              </a:ext>
            </a:extLst>
          </p:cNvPr>
          <p:cNvSpPr txBox="1"/>
          <p:nvPr/>
        </p:nvSpPr>
        <p:spPr>
          <a:xfrm>
            <a:off x="814614" y="6075282"/>
            <a:ext cx="1999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সেট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ED0149-D9E0-4F87-A925-F2810D38072A}"/>
              </a:ext>
            </a:extLst>
          </p:cNvPr>
          <p:cNvSpPr txBox="1"/>
          <p:nvPr/>
        </p:nvSpPr>
        <p:spPr>
          <a:xfrm>
            <a:off x="1279354" y="5624211"/>
            <a:ext cx="2605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মিঃ জামিল 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912A8E-E4D2-41EB-8311-9C7E8D8D9D73}"/>
              </a:ext>
            </a:extLst>
          </p:cNvPr>
          <p:cNvSpPr txBox="1"/>
          <p:nvPr/>
        </p:nvSpPr>
        <p:spPr>
          <a:xfrm>
            <a:off x="8456682" y="1943472"/>
            <a:ext cx="2999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আঃ করিম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802CAE-CE25-4D80-A615-B032A451FA88}"/>
              </a:ext>
            </a:extLst>
          </p:cNvPr>
          <p:cNvSpPr txBox="1"/>
          <p:nvPr/>
        </p:nvSpPr>
        <p:spPr>
          <a:xfrm>
            <a:off x="1667388" y="3645798"/>
            <a:ext cx="213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রনি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589244-C993-4287-B865-6DA22404D1B2}"/>
              </a:ext>
            </a:extLst>
          </p:cNvPr>
          <p:cNvSpPr txBox="1"/>
          <p:nvPr/>
        </p:nvSpPr>
        <p:spPr>
          <a:xfrm>
            <a:off x="1305757" y="1826280"/>
            <a:ext cx="2592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আঃ রহিম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FBDCC1-4271-4D83-9F28-C4810C9520AB}"/>
              </a:ext>
            </a:extLst>
          </p:cNvPr>
          <p:cNvSpPr txBox="1"/>
          <p:nvPr/>
        </p:nvSpPr>
        <p:spPr>
          <a:xfrm>
            <a:off x="8706790" y="3662336"/>
            <a:ext cx="213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রকি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3D9059-9EF8-4B09-9F2B-B5837ECDD37E}"/>
              </a:ext>
            </a:extLst>
          </p:cNvPr>
          <p:cNvSpPr txBox="1"/>
          <p:nvPr/>
        </p:nvSpPr>
        <p:spPr>
          <a:xfrm>
            <a:off x="8518349" y="5641215"/>
            <a:ext cx="2678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মিস জেরিন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FAF1B141-9F51-4100-9DE6-E1680A29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B0562-B091-441C-94E2-9CE09BF0F473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206B5741-C7BC-4F50-B8F7-FA4B5367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08D4CB90-73C5-4D54-8AE8-0C10EC3CC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2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8F9C9C-B69B-470E-B2B1-FC8D5A0AB884}"/>
              </a:ext>
            </a:extLst>
          </p:cNvPr>
          <p:cNvSpPr txBox="1"/>
          <p:nvPr/>
        </p:nvSpPr>
        <p:spPr>
          <a:xfrm>
            <a:off x="2095500" y="2057400"/>
            <a:ext cx="8610600" cy="830997"/>
          </a:xfrm>
          <a:prstGeom prst="rect">
            <a:avLst/>
          </a:prstGeom>
          <a:noFill/>
          <a:ln w="38100"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u="sng" dirty="0">
                <a:latin typeface="NikoshBAN" pitchFamily="2" charset="0"/>
                <a:cs typeface="NikoshBAN" pitchFamily="2" charset="0"/>
              </a:rPr>
              <a:t>অন্বয় ও ফাংশন এর ধারণা সংজ্ঞায়িত কর। </a:t>
            </a:r>
            <a:endParaRPr lang="en-US" sz="4800" b="1" u="sng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E1498-E2F2-4F3E-8499-87EC8543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BD1F8-E125-47B3-BF64-17F906B74743}" type="datetime2">
              <a:rPr lang="en-US" smtClean="0"/>
              <a:t>Wednesday, December 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A2B17-3462-4AA1-B52D-ECF0D762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 AMINUL ISLAM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D2485-ACA9-47B5-816A-81C67DB3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8F8C-2532-4C3C-AF2E-BBDBD8BD59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305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536</Words>
  <Application>Microsoft Office PowerPoint</Application>
  <PresentationFormat>Widescreen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amin torab</dc:creator>
  <cp:lastModifiedBy>amin torab</cp:lastModifiedBy>
  <cp:revision>9</cp:revision>
  <dcterms:created xsi:type="dcterms:W3CDTF">2019-12-04T01:31:55Z</dcterms:created>
  <dcterms:modified xsi:type="dcterms:W3CDTF">2019-12-04T02:22:34Z</dcterms:modified>
</cp:coreProperties>
</file>