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0" r:id="rId14"/>
    <p:sldId id="269" r:id="rId15"/>
    <p:sldId id="274" r:id="rId16"/>
    <p:sldId id="273" r:id="rId17"/>
    <p:sldId id="266" r:id="rId18"/>
    <p:sldId id="268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35DD"/>
    <a:srgbClr val="FBBBF2"/>
    <a:srgbClr val="91EAF3"/>
    <a:srgbClr val="F98FE5"/>
    <a:srgbClr val="BFFAFD"/>
    <a:srgbClr val="F9FC92"/>
    <a:srgbClr val="C4F9FC"/>
    <a:srgbClr val="F4FDFE"/>
    <a:srgbClr val="E8FDF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6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34EF7-9615-4E40-974A-EC3EA70568A7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A94B92BD-D7D2-4506-91A4-1AD4745FEA07}">
      <dgm:prSet phldrT="[Text]" custT="1"/>
      <dgm:spPr>
        <a:solidFill>
          <a:srgbClr val="FFFF66">
            <a:alpha val="89804"/>
          </a:srgbClr>
        </a:solidFill>
        <a:ln w="2857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pPr algn="l"/>
          <a:r>
            <a: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উদ্ভিদের কান্ডকে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সংজ্ঞায়িত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করতে পারবে ,</a:t>
          </a:r>
          <a:r>
            <a:rPr lang="bn-I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745EA3-DB50-4FB7-AE59-682170A0DE2A}" type="parTrans" cxnId="{77003B83-0E0D-435E-9C4C-52FAC27BAB94}">
      <dgm:prSet/>
      <dgm:spPr/>
      <dgm:t>
        <a:bodyPr/>
        <a:lstStyle/>
        <a:p>
          <a:endParaRPr lang="en-US"/>
        </a:p>
      </dgm:t>
    </dgm:pt>
    <dgm:pt modelId="{CBD20EDE-9FF8-4652-987A-4646833EA7F8}" type="sibTrans" cxnId="{77003B83-0E0D-435E-9C4C-52FAC27BAB94}">
      <dgm:prSet/>
      <dgm:spPr/>
      <dgm:t>
        <a:bodyPr/>
        <a:lstStyle/>
        <a:p>
          <a:endParaRPr lang="en-US"/>
        </a:p>
      </dgm:t>
    </dgm:pt>
    <dgm:pt modelId="{03803DD7-4506-40DA-B95C-368EC155B8DE}">
      <dgm:prSet phldrT="[Text]" custT="1"/>
      <dgm:spPr>
        <a:solidFill>
          <a:srgbClr val="66FF33">
            <a:alpha val="89804"/>
          </a:srgbClr>
        </a:solidFill>
        <a:ln w="2857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pPr algn="ctr"/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উদ্ভিদের </a:t>
          </a:r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কান্ডের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প্রকারভেদ 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পারবে , </a:t>
          </a:r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E50AE2-10A7-4F38-9F19-69292B9D51B1}" type="parTrans" cxnId="{48F05361-B834-4ED3-B753-1816E56C95C1}">
      <dgm:prSet/>
      <dgm:spPr/>
      <dgm:t>
        <a:bodyPr/>
        <a:lstStyle/>
        <a:p>
          <a:endParaRPr lang="en-US"/>
        </a:p>
      </dgm:t>
    </dgm:pt>
    <dgm:pt modelId="{1B7D9BE8-CE46-47D1-8128-32B65F70B813}" type="sibTrans" cxnId="{48F05361-B834-4ED3-B753-1816E56C95C1}">
      <dgm:prSet/>
      <dgm:spPr/>
      <dgm:t>
        <a:bodyPr/>
        <a:lstStyle/>
        <a:p>
          <a:endParaRPr lang="en-US"/>
        </a:p>
      </dgm:t>
    </dgm:pt>
    <dgm:pt modelId="{8AC03E79-71C3-4BD6-A607-E1514B9DEC39}">
      <dgm:prSet phldrT="[Text]" custT="1"/>
      <dgm:spPr>
        <a:solidFill>
          <a:srgbClr val="FF7C80">
            <a:alpha val="89804"/>
          </a:srgbClr>
        </a:solidFill>
        <a:ln w="2857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pPr algn="l"/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       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উদ্ভিদের </a:t>
          </a:r>
          <a:r>
            <a: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কান্ডের কাজ ব্যাখ্যা করতে পারবে । </a:t>
          </a: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87FFB-CD53-4342-B769-407392E069FD}" type="parTrans" cxnId="{67EA7445-C019-487A-BD0C-2A5BC193F876}">
      <dgm:prSet/>
      <dgm:spPr/>
      <dgm:t>
        <a:bodyPr/>
        <a:lstStyle/>
        <a:p>
          <a:endParaRPr lang="en-US"/>
        </a:p>
      </dgm:t>
    </dgm:pt>
    <dgm:pt modelId="{F3B165C1-CAE5-4E31-8091-F90198F003DC}" type="sibTrans" cxnId="{67EA7445-C019-487A-BD0C-2A5BC193F876}">
      <dgm:prSet/>
      <dgm:spPr/>
      <dgm:t>
        <a:bodyPr/>
        <a:lstStyle/>
        <a:p>
          <a:endParaRPr lang="en-US"/>
        </a:p>
      </dgm:t>
    </dgm:pt>
    <dgm:pt modelId="{7135D99E-CE3F-4096-94DC-C54D53BC9628}">
      <dgm:prSet custT="1"/>
      <dgm:spPr>
        <a:solidFill>
          <a:srgbClr val="00FFFF">
            <a:alpha val="89804"/>
          </a:srgbClr>
        </a:solidFill>
        <a:ln w="19050">
          <a:noFill/>
        </a:ln>
        <a:effectLst>
          <a:glow rad="635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উদ্ভিদের কান্ডের বিভিন্ন অংশ চিহ্নিত করতে পারবে,  </a:t>
          </a:r>
          <a:endParaRPr lang="bn-IN" sz="2400" dirty="0" smtClean="0"/>
        </a:p>
      </dgm:t>
    </dgm:pt>
    <dgm:pt modelId="{7B06FD42-C36E-451E-BC3E-2B37219BCAED}" type="parTrans" cxnId="{BCA38A2C-BE22-4016-B486-16A04C297AEB}">
      <dgm:prSet/>
      <dgm:spPr/>
      <dgm:t>
        <a:bodyPr/>
        <a:lstStyle/>
        <a:p>
          <a:endParaRPr lang="en-US"/>
        </a:p>
      </dgm:t>
    </dgm:pt>
    <dgm:pt modelId="{DA27830A-3EED-4C5B-9E86-37380ECC8598}" type="sibTrans" cxnId="{BCA38A2C-BE22-4016-B486-16A04C297AEB}">
      <dgm:prSet/>
      <dgm:spPr/>
      <dgm:t>
        <a:bodyPr/>
        <a:lstStyle/>
        <a:p>
          <a:endParaRPr lang="en-US"/>
        </a:p>
      </dgm:t>
    </dgm:pt>
    <dgm:pt modelId="{CE0D6F59-B8F4-4BDE-B3C5-D9F7F34F9C85}" type="pres">
      <dgm:prSet presAssocID="{40834EF7-9615-4E40-974A-EC3EA70568A7}" presName="compositeShape" presStyleCnt="0">
        <dgm:presLayoutVars>
          <dgm:dir/>
          <dgm:resizeHandles/>
        </dgm:presLayoutVars>
      </dgm:prSet>
      <dgm:spPr/>
    </dgm:pt>
    <dgm:pt modelId="{5E744B5E-D542-4FB9-8846-CA8A106657FC}" type="pres">
      <dgm:prSet presAssocID="{40834EF7-9615-4E40-974A-EC3EA70568A7}" presName="pyramid" presStyleLbl="node1" presStyleIdx="0" presStyleCnt="1" custLinFactNeighborX="-37969" custLinFactNeighborY="-4570"/>
      <dgm:spPr>
        <a:solidFill>
          <a:srgbClr val="F935DD"/>
        </a:solidFill>
        <a:ln w="28575">
          <a:solidFill>
            <a:srgbClr val="7AFD73"/>
          </a:solidFill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A8ED474-B39E-4203-82FF-F6419AB223EA}" type="pres">
      <dgm:prSet presAssocID="{40834EF7-9615-4E40-974A-EC3EA70568A7}" presName="theList" presStyleCnt="0"/>
      <dgm:spPr/>
    </dgm:pt>
    <dgm:pt modelId="{B007EDF3-1F8F-4D94-AA78-DF30AD8E3778}" type="pres">
      <dgm:prSet presAssocID="{A94B92BD-D7D2-4506-91A4-1AD4745FEA07}" presName="aNode" presStyleLbl="fgAcc1" presStyleIdx="0" presStyleCnt="4" custScaleX="241116" custLinFactY="-302" custLinFactNeighborX="3023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C2025-8777-4808-A0C8-B78E32866012}" type="pres">
      <dgm:prSet presAssocID="{A94B92BD-D7D2-4506-91A4-1AD4745FEA07}" presName="aSpace" presStyleCnt="0"/>
      <dgm:spPr/>
    </dgm:pt>
    <dgm:pt modelId="{0647180E-9B92-4DA6-9F98-299F9BBB759F}" type="pres">
      <dgm:prSet presAssocID="{7135D99E-CE3F-4096-94DC-C54D53BC9628}" presName="aNode" presStyleLbl="fgAcc1" presStyleIdx="1" presStyleCnt="4" custScaleX="240375" custLinFactNeighborX="30296" custLinFactNeighborY="-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FC42F-112B-4042-AC8D-E944F5AD6EE4}" type="pres">
      <dgm:prSet presAssocID="{7135D99E-CE3F-4096-94DC-C54D53BC9628}" presName="aSpace" presStyleCnt="0"/>
      <dgm:spPr/>
    </dgm:pt>
    <dgm:pt modelId="{9AF37447-6B1F-4311-8048-2190542203E9}" type="pres">
      <dgm:prSet presAssocID="{03803DD7-4506-40DA-B95C-368EC155B8DE}" presName="aNode" presStyleLbl="fgAcc1" presStyleIdx="2" presStyleCnt="4" custScaleX="239830" custLinFactNeighborX="31381" custLinFactNeighborY="89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694FA-455E-414D-A855-DEFCDFD5A53D}" type="pres">
      <dgm:prSet presAssocID="{03803DD7-4506-40DA-B95C-368EC155B8DE}" presName="aSpace" presStyleCnt="0"/>
      <dgm:spPr/>
    </dgm:pt>
    <dgm:pt modelId="{5D0DBD41-505E-4031-8730-E13B2B097573}" type="pres">
      <dgm:prSet presAssocID="{8AC03E79-71C3-4BD6-A607-E1514B9DEC39}" presName="aNode" presStyleLbl="fgAcc1" presStyleIdx="3" presStyleCnt="4" custScaleX="243680" custLinFactY="8846" custLinFactNeighborX="3107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5549A-C24D-45AF-9323-CC150F0815A2}" type="pres">
      <dgm:prSet presAssocID="{8AC03E79-71C3-4BD6-A607-E1514B9DEC39}" presName="aSpace" presStyleCnt="0"/>
      <dgm:spPr/>
    </dgm:pt>
  </dgm:ptLst>
  <dgm:cxnLst>
    <dgm:cxn modelId="{3C1E8DD6-0A3C-4A02-BBDF-D0376FF04E91}" type="presOf" srcId="{A94B92BD-D7D2-4506-91A4-1AD4745FEA07}" destId="{B007EDF3-1F8F-4D94-AA78-DF30AD8E3778}" srcOrd="0" destOrd="0" presId="urn:microsoft.com/office/officeart/2005/8/layout/pyramid2"/>
    <dgm:cxn modelId="{11EA2FCB-0EE0-41DB-97A7-55A064C59155}" type="presOf" srcId="{03803DD7-4506-40DA-B95C-368EC155B8DE}" destId="{9AF37447-6B1F-4311-8048-2190542203E9}" srcOrd="0" destOrd="0" presId="urn:microsoft.com/office/officeart/2005/8/layout/pyramid2"/>
    <dgm:cxn modelId="{77003B83-0E0D-435E-9C4C-52FAC27BAB94}" srcId="{40834EF7-9615-4E40-974A-EC3EA70568A7}" destId="{A94B92BD-D7D2-4506-91A4-1AD4745FEA07}" srcOrd="0" destOrd="0" parTransId="{02745EA3-DB50-4FB7-AE59-682170A0DE2A}" sibTransId="{CBD20EDE-9FF8-4652-987A-4646833EA7F8}"/>
    <dgm:cxn modelId="{58C99C8A-90B4-4274-A543-32230695BF00}" type="presOf" srcId="{8AC03E79-71C3-4BD6-A607-E1514B9DEC39}" destId="{5D0DBD41-505E-4031-8730-E13B2B097573}" srcOrd="0" destOrd="0" presId="urn:microsoft.com/office/officeart/2005/8/layout/pyramid2"/>
    <dgm:cxn modelId="{0A241C30-C298-4C38-B526-2E626E3C55F5}" type="presOf" srcId="{7135D99E-CE3F-4096-94DC-C54D53BC9628}" destId="{0647180E-9B92-4DA6-9F98-299F9BBB759F}" srcOrd="0" destOrd="0" presId="urn:microsoft.com/office/officeart/2005/8/layout/pyramid2"/>
    <dgm:cxn modelId="{48F05361-B834-4ED3-B753-1816E56C95C1}" srcId="{40834EF7-9615-4E40-974A-EC3EA70568A7}" destId="{03803DD7-4506-40DA-B95C-368EC155B8DE}" srcOrd="2" destOrd="0" parTransId="{45E50AE2-10A7-4F38-9F19-69292B9D51B1}" sibTransId="{1B7D9BE8-CE46-47D1-8128-32B65F70B813}"/>
    <dgm:cxn modelId="{BCA38A2C-BE22-4016-B486-16A04C297AEB}" srcId="{40834EF7-9615-4E40-974A-EC3EA70568A7}" destId="{7135D99E-CE3F-4096-94DC-C54D53BC9628}" srcOrd="1" destOrd="0" parTransId="{7B06FD42-C36E-451E-BC3E-2B37219BCAED}" sibTransId="{DA27830A-3EED-4C5B-9E86-37380ECC8598}"/>
    <dgm:cxn modelId="{67EA7445-C019-487A-BD0C-2A5BC193F876}" srcId="{40834EF7-9615-4E40-974A-EC3EA70568A7}" destId="{8AC03E79-71C3-4BD6-A607-E1514B9DEC39}" srcOrd="3" destOrd="0" parTransId="{DB687FFB-CD53-4342-B769-407392E069FD}" sibTransId="{F3B165C1-CAE5-4E31-8091-F90198F003DC}"/>
    <dgm:cxn modelId="{8B2AE3BB-BB14-4600-9539-9D26CF544977}" type="presOf" srcId="{40834EF7-9615-4E40-974A-EC3EA70568A7}" destId="{CE0D6F59-B8F4-4BDE-B3C5-D9F7F34F9C85}" srcOrd="0" destOrd="0" presId="urn:microsoft.com/office/officeart/2005/8/layout/pyramid2"/>
    <dgm:cxn modelId="{4FD51A27-E914-451B-B1B7-3B5CDEC63EC4}" type="presParOf" srcId="{CE0D6F59-B8F4-4BDE-B3C5-D9F7F34F9C85}" destId="{5E744B5E-D542-4FB9-8846-CA8A106657FC}" srcOrd="0" destOrd="0" presId="urn:microsoft.com/office/officeart/2005/8/layout/pyramid2"/>
    <dgm:cxn modelId="{264E308B-975F-427C-B41D-DB57B6B70987}" type="presParOf" srcId="{CE0D6F59-B8F4-4BDE-B3C5-D9F7F34F9C85}" destId="{BA8ED474-B39E-4203-82FF-F6419AB223EA}" srcOrd="1" destOrd="0" presId="urn:microsoft.com/office/officeart/2005/8/layout/pyramid2"/>
    <dgm:cxn modelId="{CD982386-2FA0-431E-8AC9-8F4C2E320D99}" type="presParOf" srcId="{BA8ED474-B39E-4203-82FF-F6419AB223EA}" destId="{B007EDF3-1F8F-4D94-AA78-DF30AD8E3778}" srcOrd="0" destOrd="0" presId="urn:microsoft.com/office/officeart/2005/8/layout/pyramid2"/>
    <dgm:cxn modelId="{5E6F4326-D07F-45AC-A37B-03ED238DF489}" type="presParOf" srcId="{BA8ED474-B39E-4203-82FF-F6419AB223EA}" destId="{7CAC2025-8777-4808-A0C8-B78E32866012}" srcOrd="1" destOrd="0" presId="urn:microsoft.com/office/officeart/2005/8/layout/pyramid2"/>
    <dgm:cxn modelId="{D984FADD-8879-4FFB-B903-121B65EFC95E}" type="presParOf" srcId="{BA8ED474-B39E-4203-82FF-F6419AB223EA}" destId="{0647180E-9B92-4DA6-9F98-299F9BBB759F}" srcOrd="2" destOrd="0" presId="urn:microsoft.com/office/officeart/2005/8/layout/pyramid2"/>
    <dgm:cxn modelId="{8797C96F-A47D-45BF-A8B7-D4F1F4633CDD}" type="presParOf" srcId="{BA8ED474-B39E-4203-82FF-F6419AB223EA}" destId="{EA8FC42F-112B-4042-AC8D-E944F5AD6EE4}" srcOrd="3" destOrd="0" presId="urn:microsoft.com/office/officeart/2005/8/layout/pyramid2"/>
    <dgm:cxn modelId="{66BE638A-5BAA-4B89-A43B-0D23DBDA51A5}" type="presParOf" srcId="{BA8ED474-B39E-4203-82FF-F6419AB223EA}" destId="{9AF37447-6B1F-4311-8048-2190542203E9}" srcOrd="4" destOrd="0" presId="urn:microsoft.com/office/officeart/2005/8/layout/pyramid2"/>
    <dgm:cxn modelId="{41AF1CE7-C0D4-4824-91F5-725C5C2D7E65}" type="presParOf" srcId="{BA8ED474-B39E-4203-82FF-F6419AB223EA}" destId="{302694FA-455E-414D-A855-DEFCDFD5A53D}" srcOrd="5" destOrd="0" presId="urn:microsoft.com/office/officeart/2005/8/layout/pyramid2"/>
    <dgm:cxn modelId="{D31B6B4D-AB56-4F79-BD52-44DDB945FF3B}" type="presParOf" srcId="{BA8ED474-B39E-4203-82FF-F6419AB223EA}" destId="{5D0DBD41-505E-4031-8730-E13B2B097573}" srcOrd="6" destOrd="0" presId="urn:microsoft.com/office/officeart/2005/8/layout/pyramid2"/>
    <dgm:cxn modelId="{DE1CC654-D5CA-41EF-ABED-78FE5F1D91B4}" type="presParOf" srcId="{BA8ED474-B39E-4203-82FF-F6419AB223EA}" destId="{DC15549A-C24D-45AF-9323-CC150F0815A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9365D-01F9-40BC-8742-D9122D019DCD}" type="doc">
      <dgm:prSet loTypeId="urn:microsoft.com/office/officeart/2008/layout/PictureAccentList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DBC228-251C-4CAA-BEBF-900425BD9C5C}">
      <dgm:prSet phldrT="[Text]"/>
      <dgm:spPr>
        <a:solidFill>
          <a:srgbClr val="92D050"/>
        </a:solidFill>
        <a:ln w="28575">
          <a:solidFill>
            <a:srgbClr val="FF33CC"/>
          </a:solidFill>
        </a:ln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গত</a:t>
          </a:r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কাজ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582525-A02E-44BE-A4BF-B4AC13C0561D}" type="parTrans" cxnId="{DF12D417-64BC-432F-AEE2-1C9401799172}">
      <dgm:prSet/>
      <dgm:spPr/>
      <dgm:t>
        <a:bodyPr/>
        <a:lstStyle/>
        <a:p>
          <a:endParaRPr lang="en-US"/>
        </a:p>
      </dgm:t>
    </dgm:pt>
    <dgm:pt modelId="{9B7618D3-56C8-46C3-AC2E-079D51F392CB}" type="sibTrans" cxnId="{DF12D417-64BC-432F-AEE2-1C9401799172}">
      <dgm:prSet/>
      <dgm:spPr/>
      <dgm:t>
        <a:bodyPr/>
        <a:lstStyle/>
        <a:p>
          <a:endParaRPr lang="en-US"/>
        </a:p>
      </dgm:t>
    </dgm:pt>
    <dgm:pt modelId="{28B13BA7-7825-44FE-B9F0-2EB44177BE5A}">
      <dgm:prSet phldrT="[Text]" custT="1"/>
      <dgm:spPr>
        <a:solidFill>
          <a:srgbClr val="FECEF4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ক্লাসে ব্যবহার হয় নাই এরুপ পাঁচটি গম্বুজ আকৃতি কান্ডের উদ্ভিদের নাম লিখ । </a:t>
          </a:r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46E221-F7E8-436E-9A54-50239F20CE83}" type="parTrans" cxnId="{1E878A96-1ED5-4E84-AE50-301FB73A51E8}">
      <dgm:prSet/>
      <dgm:spPr/>
      <dgm:t>
        <a:bodyPr/>
        <a:lstStyle/>
        <a:p>
          <a:endParaRPr lang="en-US"/>
        </a:p>
      </dgm:t>
    </dgm:pt>
    <dgm:pt modelId="{9FF92F47-7F71-4CA1-9197-EBBF1DD7D716}" type="sibTrans" cxnId="{1E878A96-1ED5-4E84-AE50-301FB73A51E8}">
      <dgm:prSet/>
      <dgm:spPr/>
      <dgm:t>
        <a:bodyPr/>
        <a:lstStyle/>
        <a:p>
          <a:endParaRPr lang="en-US"/>
        </a:p>
      </dgm:t>
    </dgm:pt>
    <dgm:pt modelId="{508396F3-2677-444C-BC58-10CB1E36215B}">
      <dgm:prSet phldrT="[Text]" custT="1"/>
      <dgm:spPr>
        <a:solidFill>
          <a:srgbClr val="00FFFF"/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ক্লাসে ব্যবহার হয় নাই এরুপ পাঁচটি আরোহিনী কান্ডের উদ্ভিদের নাম লিখ । </a:t>
          </a:r>
          <a:endParaRPr lang="en-US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A1DE4B-3CDD-4191-B2FD-11B9E7A1BAD1}" type="parTrans" cxnId="{F1671484-D1BC-4E51-8846-D49883AD45CF}">
      <dgm:prSet/>
      <dgm:spPr/>
      <dgm:t>
        <a:bodyPr/>
        <a:lstStyle/>
        <a:p>
          <a:endParaRPr lang="en-US"/>
        </a:p>
      </dgm:t>
    </dgm:pt>
    <dgm:pt modelId="{D213DFD0-CA71-4028-8C52-22206315AD34}" type="sibTrans" cxnId="{F1671484-D1BC-4E51-8846-D49883AD45CF}">
      <dgm:prSet/>
      <dgm:spPr/>
      <dgm:t>
        <a:bodyPr/>
        <a:lstStyle/>
        <a:p>
          <a:endParaRPr lang="en-US"/>
        </a:p>
      </dgm:t>
    </dgm:pt>
    <dgm:pt modelId="{56DDAC03-0EDE-435C-80FC-02F1B12D9D64}">
      <dgm:prSet custT="1"/>
      <dgm:spPr>
        <a:solidFill>
          <a:srgbClr val="FFFF99"/>
        </a:solidFill>
        <a:ln w="28575">
          <a:solidFill>
            <a:srgbClr val="7030A0"/>
          </a:solidFill>
        </a:ln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ক্লাসে ব্যবহার হয় নাই এরুপ পাঁচটি শয়ান কান্ডের  উদ্ভিদের নাম লিখ । </a:t>
          </a:r>
          <a:endParaRPr lang="en-US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5CFC36-DDD7-478D-B00C-5B61EB9145BF}" type="parTrans" cxnId="{936B8736-415D-4EDC-BE6F-787098889012}">
      <dgm:prSet/>
      <dgm:spPr/>
      <dgm:t>
        <a:bodyPr/>
        <a:lstStyle/>
        <a:p>
          <a:endParaRPr lang="en-US"/>
        </a:p>
      </dgm:t>
    </dgm:pt>
    <dgm:pt modelId="{B9A20BAA-AD96-4082-9A46-0336531DE641}" type="sibTrans" cxnId="{936B8736-415D-4EDC-BE6F-787098889012}">
      <dgm:prSet/>
      <dgm:spPr/>
      <dgm:t>
        <a:bodyPr/>
        <a:lstStyle/>
        <a:p>
          <a:endParaRPr lang="en-US"/>
        </a:p>
      </dgm:t>
    </dgm:pt>
    <dgm:pt modelId="{17BFDBB4-EB20-40C6-83E5-74B9D5A28891}" type="pres">
      <dgm:prSet presAssocID="{1CD9365D-01F9-40BC-8742-D9122D019DC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F48AB0-8636-4AA5-9756-22DA6B851A4E}" type="pres">
      <dgm:prSet presAssocID="{58DBC228-251C-4CAA-BEBF-900425BD9C5C}" presName="root" presStyleCnt="0">
        <dgm:presLayoutVars>
          <dgm:chMax/>
          <dgm:chPref val="4"/>
        </dgm:presLayoutVars>
      </dgm:prSet>
      <dgm:spPr/>
    </dgm:pt>
    <dgm:pt modelId="{1D7383E1-E607-499D-9ECD-4CC66B124FEA}" type="pres">
      <dgm:prSet presAssocID="{58DBC228-251C-4CAA-BEBF-900425BD9C5C}" presName="rootComposite" presStyleCnt="0">
        <dgm:presLayoutVars/>
      </dgm:prSet>
      <dgm:spPr/>
    </dgm:pt>
    <dgm:pt modelId="{CB9D8632-10C6-4962-8F9F-2000468DDFCC}" type="pres">
      <dgm:prSet presAssocID="{58DBC228-251C-4CAA-BEBF-900425BD9C5C}" presName="rootText" presStyleLbl="node0" presStyleIdx="0" presStyleCnt="1" custScaleX="102901" custLinFactNeighborX="1414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A0590A88-A171-443F-B164-A881ABBB3FC7}" type="pres">
      <dgm:prSet presAssocID="{58DBC228-251C-4CAA-BEBF-900425BD9C5C}" presName="childShape" presStyleCnt="0">
        <dgm:presLayoutVars>
          <dgm:chMax val="0"/>
          <dgm:chPref val="0"/>
        </dgm:presLayoutVars>
      </dgm:prSet>
      <dgm:spPr/>
    </dgm:pt>
    <dgm:pt modelId="{7CEE4D0C-F830-461B-9499-BDDF53B7687A}" type="pres">
      <dgm:prSet presAssocID="{28B13BA7-7825-44FE-B9F0-2EB44177BE5A}" presName="childComposite" presStyleCnt="0">
        <dgm:presLayoutVars>
          <dgm:chMax val="0"/>
          <dgm:chPref val="0"/>
        </dgm:presLayoutVars>
      </dgm:prSet>
      <dgm:spPr/>
    </dgm:pt>
    <dgm:pt modelId="{65B1A43E-3B22-4F86-A74D-35497298A77B}" type="pres">
      <dgm:prSet presAssocID="{28B13BA7-7825-44FE-B9F0-2EB44177BE5A}" presName="Image" presStyleLbl="node1" presStyleIdx="0" presStyleCnt="3" custScaleX="1011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38100">
          <a:solidFill>
            <a:srgbClr val="FF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DD39396-E705-450C-BCFA-54B3BE86F867}" type="pres">
      <dgm:prSet presAssocID="{28B13BA7-7825-44FE-B9F0-2EB44177BE5A}" presName="childText" presStyleLbl="lnNode1" presStyleIdx="0" presStyleCnt="3" custScaleX="102742" custLinFactNeighborX="29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4EE1D-553E-4CAC-8E2B-EE45638BA6F8}" type="pres">
      <dgm:prSet presAssocID="{508396F3-2677-444C-BC58-10CB1E36215B}" presName="childComposite" presStyleCnt="0">
        <dgm:presLayoutVars>
          <dgm:chMax val="0"/>
          <dgm:chPref val="0"/>
        </dgm:presLayoutVars>
      </dgm:prSet>
      <dgm:spPr/>
    </dgm:pt>
    <dgm:pt modelId="{5A7043FC-3CA7-429D-8660-76B822E69E33}" type="pres">
      <dgm:prSet presAssocID="{508396F3-2677-444C-BC58-10CB1E36215B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88BE7E3-7329-461C-AF56-B50B894F7291}" type="pres">
      <dgm:prSet presAssocID="{508396F3-2677-444C-BC58-10CB1E36215B}" presName="childText" presStyleLbl="lnNode1" presStyleIdx="1" presStyleCnt="3" custScaleX="102254" custLinFactNeighborX="3747" custLinFactNeighborY="12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AD390-39D6-4FA5-A008-00F5DF6B0601}" type="pres">
      <dgm:prSet presAssocID="{56DDAC03-0EDE-435C-80FC-02F1B12D9D64}" presName="childComposite" presStyleCnt="0">
        <dgm:presLayoutVars>
          <dgm:chMax val="0"/>
          <dgm:chPref val="0"/>
        </dgm:presLayoutVars>
      </dgm:prSet>
      <dgm:spPr/>
    </dgm:pt>
    <dgm:pt modelId="{5A5190F5-30DA-426A-994A-D4CB4A0245F9}" type="pres">
      <dgm:prSet presAssocID="{56DDAC03-0EDE-435C-80FC-02F1B12D9D64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6C00C3B-7584-4281-9B1A-00E91FB528D9}" type="pres">
      <dgm:prSet presAssocID="{56DDAC03-0EDE-435C-80FC-02F1B12D9D64}" presName="childText" presStyleLbl="lnNode1" presStyleIdx="2" presStyleCnt="3" custScaleX="103767" custLinFactNeighborX="4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878A96-1ED5-4E84-AE50-301FB73A51E8}" srcId="{58DBC228-251C-4CAA-BEBF-900425BD9C5C}" destId="{28B13BA7-7825-44FE-B9F0-2EB44177BE5A}" srcOrd="0" destOrd="0" parTransId="{9B46E221-F7E8-436E-9A54-50239F20CE83}" sibTransId="{9FF92F47-7F71-4CA1-9197-EBBF1DD7D716}"/>
    <dgm:cxn modelId="{235A8D4D-2278-4D70-B719-69059F4E8326}" type="presOf" srcId="{56DDAC03-0EDE-435C-80FC-02F1B12D9D64}" destId="{96C00C3B-7584-4281-9B1A-00E91FB528D9}" srcOrd="0" destOrd="0" presId="urn:microsoft.com/office/officeart/2008/layout/PictureAccentList"/>
    <dgm:cxn modelId="{BE93460E-3ABA-4C31-A74A-3B2A96FAD54F}" type="presOf" srcId="{58DBC228-251C-4CAA-BEBF-900425BD9C5C}" destId="{CB9D8632-10C6-4962-8F9F-2000468DDFCC}" srcOrd="0" destOrd="0" presId="urn:microsoft.com/office/officeart/2008/layout/PictureAccentList"/>
    <dgm:cxn modelId="{829292FF-7FAB-47A4-9F9B-6A288E1CF57F}" type="presOf" srcId="{1CD9365D-01F9-40BC-8742-D9122D019DCD}" destId="{17BFDBB4-EB20-40C6-83E5-74B9D5A28891}" srcOrd="0" destOrd="0" presId="urn:microsoft.com/office/officeart/2008/layout/PictureAccentList"/>
    <dgm:cxn modelId="{936B8736-415D-4EDC-BE6F-787098889012}" srcId="{58DBC228-251C-4CAA-BEBF-900425BD9C5C}" destId="{56DDAC03-0EDE-435C-80FC-02F1B12D9D64}" srcOrd="2" destOrd="0" parTransId="{AB5CFC36-DDD7-478D-B00C-5B61EB9145BF}" sibTransId="{B9A20BAA-AD96-4082-9A46-0336531DE641}"/>
    <dgm:cxn modelId="{82C55F7F-E6C7-43B5-82E5-EBCF35C0E2F9}" type="presOf" srcId="{28B13BA7-7825-44FE-B9F0-2EB44177BE5A}" destId="{7DD39396-E705-450C-BCFA-54B3BE86F867}" srcOrd="0" destOrd="0" presId="urn:microsoft.com/office/officeart/2008/layout/PictureAccentList"/>
    <dgm:cxn modelId="{6EB469E5-AA17-4866-9521-F4B11C3EAEE0}" type="presOf" srcId="{508396F3-2677-444C-BC58-10CB1E36215B}" destId="{888BE7E3-7329-461C-AF56-B50B894F7291}" srcOrd="0" destOrd="0" presId="urn:microsoft.com/office/officeart/2008/layout/PictureAccentList"/>
    <dgm:cxn modelId="{DF12D417-64BC-432F-AEE2-1C9401799172}" srcId="{1CD9365D-01F9-40BC-8742-D9122D019DCD}" destId="{58DBC228-251C-4CAA-BEBF-900425BD9C5C}" srcOrd="0" destOrd="0" parTransId="{DE582525-A02E-44BE-A4BF-B4AC13C0561D}" sibTransId="{9B7618D3-56C8-46C3-AC2E-079D51F392CB}"/>
    <dgm:cxn modelId="{F1671484-D1BC-4E51-8846-D49883AD45CF}" srcId="{58DBC228-251C-4CAA-BEBF-900425BD9C5C}" destId="{508396F3-2677-444C-BC58-10CB1E36215B}" srcOrd="1" destOrd="0" parTransId="{B5A1DE4B-3CDD-4191-B2FD-11B9E7A1BAD1}" sibTransId="{D213DFD0-CA71-4028-8C52-22206315AD34}"/>
    <dgm:cxn modelId="{26F48C4C-E003-40B8-9C6B-2F5ECDDBE937}" type="presParOf" srcId="{17BFDBB4-EB20-40C6-83E5-74B9D5A28891}" destId="{30F48AB0-8636-4AA5-9756-22DA6B851A4E}" srcOrd="0" destOrd="0" presId="urn:microsoft.com/office/officeart/2008/layout/PictureAccentList"/>
    <dgm:cxn modelId="{9EE25C12-A2CF-49CA-BE67-A4D876920D36}" type="presParOf" srcId="{30F48AB0-8636-4AA5-9756-22DA6B851A4E}" destId="{1D7383E1-E607-499D-9ECD-4CC66B124FEA}" srcOrd="0" destOrd="0" presId="urn:microsoft.com/office/officeart/2008/layout/PictureAccentList"/>
    <dgm:cxn modelId="{6DD03306-CADE-4B18-A171-66A11A02C837}" type="presParOf" srcId="{1D7383E1-E607-499D-9ECD-4CC66B124FEA}" destId="{CB9D8632-10C6-4962-8F9F-2000468DDFCC}" srcOrd="0" destOrd="0" presId="urn:microsoft.com/office/officeart/2008/layout/PictureAccentList"/>
    <dgm:cxn modelId="{72B5F45D-83F1-44B7-B74C-9C4BED1F5B39}" type="presParOf" srcId="{30F48AB0-8636-4AA5-9756-22DA6B851A4E}" destId="{A0590A88-A171-443F-B164-A881ABBB3FC7}" srcOrd="1" destOrd="0" presId="urn:microsoft.com/office/officeart/2008/layout/PictureAccentList"/>
    <dgm:cxn modelId="{D77E73AA-DC19-4D2E-AAE1-2822D9931370}" type="presParOf" srcId="{A0590A88-A171-443F-B164-A881ABBB3FC7}" destId="{7CEE4D0C-F830-461B-9499-BDDF53B7687A}" srcOrd="0" destOrd="0" presId="urn:microsoft.com/office/officeart/2008/layout/PictureAccentList"/>
    <dgm:cxn modelId="{FD9FE801-EEBE-43A8-9763-B3A2492F105C}" type="presParOf" srcId="{7CEE4D0C-F830-461B-9499-BDDF53B7687A}" destId="{65B1A43E-3B22-4F86-A74D-35497298A77B}" srcOrd="0" destOrd="0" presId="urn:microsoft.com/office/officeart/2008/layout/PictureAccentList"/>
    <dgm:cxn modelId="{D0EE459D-0C96-4D61-9450-BD84AC99C2F3}" type="presParOf" srcId="{7CEE4D0C-F830-461B-9499-BDDF53B7687A}" destId="{7DD39396-E705-450C-BCFA-54B3BE86F867}" srcOrd="1" destOrd="0" presId="urn:microsoft.com/office/officeart/2008/layout/PictureAccentList"/>
    <dgm:cxn modelId="{8ED5FA68-EFB1-450F-A910-D2631EC89CD0}" type="presParOf" srcId="{A0590A88-A171-443F-B164-A881ABBB3FC7}" destId="{2444EE1D-553E-4CAC-8E2B-EE45638BA6F8}" srcOrd="1" destOrd="0" presId="urn:microsoft.com/office/officeart/2008/layout/PictureAccentList"/>
    <dgm:cxn modelId="{96FC5B32-C6DB-4E80-B3A5-B2B8EA9D0E19}" type="presParOf" srcId="{2444EE1D-553E-4CAC-8E2B-EE45638BA6F8}" destId="{5A7043FC-3CA7-429D-8660-76B822E69E33}" srcOrd="0" destOrd="0" presId="urn:microsoft.com/office/officeart/2008/layout/PictureAccentList"/>
    <dgm:cxn modelId="{FEBACD5A-6D33-4104-BEF2-F06C8004BD06}" type="presParOf" srcId="{2444EE1D-553E-4CAC-8E2B-EE45638BA6F8}" destId="{888BE7E3-7329-461C-AF56-B50B894F7291}" srcOrd="1" destOrd="0" presId="urn:microsoft.com/office/officeart/2008/layout/PictureAccentList"/>
    <dgm:cxn modelId="{F691D8AE-44B2-4595-8873-AB0446175A6A}" type="presParOf" srcId="{A0590A88-A171-443F-B164-A881ABBB3FC7}" destId="{96EAD390-39D6-4FA5-A008-00F5DF6B0601}" srcOrd="2" destOrd="0" presId="urn:microsoft.com/office/officeart/2008/layout/PictureAccentList"/>
    <dgm:cxn modelId="{B5F943BB-6F39-4EE9-93E5-321AF78C1A3D}" type="presParOf" srcId="{96EAD390-39D6-4FA5-A008-00F5DF6B0601}" destId="{5A5190F5-30DA-426A-994A-D4CB4A0245F9}" srcOrd="0" destOrd="0" presId="urn:microsoft.com/office/officeart/2008/layout/PictureAccentList"/>
    <dgm:cxn modelId="{06752007-8F90-4C10-9F39-9D4E08D5B402}" type="presParOf" srcId="{96EAD390-39D6-4FA5-A008-00F5DF6B0601}" destId="{96C00C3B-7584-4281-9B1A-00E91FB528D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44B5E-D542-4FB9-8846-CA8A106657FC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solidFill>
          <a:srgbClr val="F935DD"/>
        </a:solidFill>
        <a:ln w="28575">
          <a:solidFill>
            <a:srgbClr val="7AFD73"/>
          </a:solidFill>
        </a:ln>
        <a:effectLst>
          <a:glow rad="2286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07EDF3-1F8F-4D94-AA78-DF30AD8E3778}">
      <dsp:nvSpPr>
        <dsp:cNvPr id="0" name=""/>
        <dsp:cNvSpPr/>
      </dsp:nvSpPr>
      <dsp:spPr>
        <a:xfrm>
          <a:off x="1931722" y="314326"/>
          <a:ext cx="6369320" cy="722312"/>
        </a:xfrm>
        <a:prstGeom prst="roundRect">
          <a:avLst/>
        </a:prstGeom>
        <a:solidFill>
          <a:srgbClr val="FFFF66">
            <a:alpha val="89804"/>
          </a:srgbClr>
        </a:solidFill>
        <a:ln w="28575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উদ্ভিদের কান্ডকে</a:t>
          </a: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সংজ্ঞায়িত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করতে পারবে ,</a:t>
          </a:r>
          <a:r>
            <a:rPr lang="bn-IN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66982" y="349586"/>
        <a:ext cx="6298800" cy="651792"/>
      </dsp:txXfrm>
    </dsp:sp>
    <dsp:sp modelId="{0647180E-9B92-4DA6-9F98-299F9BBB759F}">
      <dsp:nvSpPr>
        <dsp:cNvPr id="0" name=""/>
        <dsp:cNvSpPr/>
      </dsp:nvSpPr>
      <dsp:spPr>
        <a:xfrm>
          <a:off x="1943094" y="1214437"/>
          <a:ext cx="6349746" cy="722312"/>
        </a:xfrm>
        <a:prstGeom prst="roundRect">
          <a:avLst/>
        </a:prstGeom>
        <a:solidFill>
          <a:srgbClr val="00FFFF">
            <a:alpha val="89804"/>
          </a:srgbClr>
        </a:solidFill>
        <a:ln w="19050" cap="flat" cmpd="sng" algn="ctr">
          <a:noFill/>
          <a:prstDash val="solid"/>
          <a:miter lim="800000"/>
        </a:ln>
        <a:effectLst>
          <a:glow rad="635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উদ্ভিদের কান্ডের বিভিন্ন অংশ চিহ্নিত করতে পারবে,  </a:t>
          </a:r>
          <a:endParaRPr lang="bn-IN" sz="2400" kern="1200" dirty="0" smtClean="0"/>
        </a:p>
      </dsp:txBody>
      <dsp:txXfrm>
        <a:off x="1978354" y="1249697"/>
        <a:ext cx="6279226" cy="651792"/>
      </dsp:txXfrm>
    </dsp:sp>
    <dsp:sp modelId="{9AF37447-6B1F-4311-8048-2190542203E9}">
      <dsp:nvSpPr>
        <dsp:cNvPr id="0" name=""/>
        <dsp:cNvSpPr/>
      </dsp:nvSpPr>
      <dsp:spPr>
        <a:xfrm>
          <a:off x="1978954" y="2112964"/>
          <a:ext cx="6335349" cy="722312"/>
        </a:xfrm>
        <a:prstGeom prst="roundRect">
          <a:avLst/>
        </a:prstGeom>
        <a:solidFill>
          <a:srgbClr val="66FF33">
            <a:alpha val="89804"/>
          </a:srgbClr>
        </a:solidFill>
        <a:ln w="28575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উদ্ভিদের </a:t>
          </a:r>
          <a:r>
            <a:rPr lang="bn-IN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কান্ডের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প্রকারভেদ 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পারবে , </a:t>
          </a:r>
          <a:r>
            <a:rPr lang="bn-IN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14214" y="2148224"/>
        <a:ext cx="6264829" cy="651792"/>
      </dsp:txXfrm>
    </dsp:sp>
    <dsp:sp modelId="{5D0DBD41-505E-4031-8730-E13B2B097573}">
      <dsp:nvSpPr>
        <dsp:cNvPr id="0" name=""/>
        <dsp:cNvSpPr/>
      </dsp:nvSpPr>
      <dsp:spPr>
        <a:xfrm>
          <a:off x="1919941" y="2998786"/>
          <a:ext cx="6437050" cy="722312"/>
        </a:xfrm>
        <a:prstGeom prst="roundRect">
          <a:avLst/>
        </a:prstGeom>
        <a:solidFill>
          <a:srgbClr val="FF7C80">
            <a:alpha val="89804"/>
          </a:srgbClr>
        </a:solidFill>
        <a:ln w="28575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       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উদ্ভিদের </a:t>
          </a:r>
          <a:r>
            <a:rPr lang="bn-IN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কান্ডের কাজ ব্যাখ্যা করতে পারবে । </a:t>
          </a: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55201" y="3034046"/>
        <a:ext cx="6366530" cy="6517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D8632-10C6-4962-8F9F-2000468DDFCC}">
      <dsp:nvSpPr>
        <dsp:cNvPr id="0" name=""/>
        <dsp:cNvSpPr/>
      </dsp:nvSpPr>
      <dsp:spPr>
        <a:xfrm>
          <a:off x="371392" y="1918"/>
          <a:ext cx="7272339" cy="1153840"/>
        </a:xfrm>
        <a:prstGeom prst="roundRect">
          <a:avLst>
            <a:gd name="adj" fmla="val 10000"/>
          </a:avLst>
        </a:prstGeom>
        <a:solidFill>
          <a:srgbClr val="92D050"/>
        </a:solidFill>
        <a:ln w="28575">
          <a:solidFill>
            <a:srgbClr val="FF33CC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r>
            <a:rPr lang="en-US" sz="65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গত</a:t>
          </a:r>
          <a:r>
            <a:rPr lang="bn-IN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কাজ </a:t>
          </a:r>
          <a:endParaRPr lang="en-US" sz="6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187" y="35713"/>
        <a:ext cx="7204749" cy="1086250"/>
      </dsp:txXfrm>
    </dsp:sp>
    <dsp:sp modelId="{65B1A43E-3B22-4F86-A74D-35497298A77B}">
      <dsp:nvSpPr>
        <dsp:cNvPr id="0" name=""/>
        <dsp:cNvSpPr/>
      </dsp:nvSpPr>
      <dsp:spPr>
        <a:xfrm>
          <a:off x="342464" y="1363450"/>
          <a:ext cx="1166682" cy="115384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000" r="-13000"/>
          </a:stretch>
        </a:blipFill>
        <a:ln w="38100">
          <a:solidFill>
            <a:srgbClr val="FF00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D39396-E705-450C-BCFA-54B3BE86F867}">
      <dsp:nvSpPr>
        <dsp:cNvPr id="0" name=""/>
        <dsp:cNvSpPr/>
      </dsp:nvSpPr>
      <dsp:spPr>
        <a:xfrm>
          <a:off x="1662951" y="1363450"/>
          <a:ext cx="6004495" cy="1153840"/>
        </a:xfrm>
        <a:prstGeom prst="roundRect">
          <a:avLst>
            <a:gd name="adj" fmla="val 16670"/>
          </a:avLst>
        </a:prstGeom>
        <a:solidFill>
          <a:srgbClr val="FECEF4"/>
        </a:solidFill>
        <a:ln w="28575">
          <a:solidFill>
            <a:srgbClr val="0070C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ক্লাসে ব্যবহার হয় নাই এরুপ পাঁচটি গম্বুজ আকৃতি কান্ডের উদ্ভিদের নাম লিখ । </a:t>
          </a: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19287" y="1419786"/>
        <a:ext cx="5891823" cy="1041168"/>
      </dsp:txXfrm>
    </dsp:sp>
    <dsp:sp modelId="{5A7043FC-3CA7-429D-8660-76B822E69E33}">
      <dsp:nvSpPr>
        <dsp:cNvPr id="0" name=""/>
        <dsp:cNvSpPr/>
      </dsp:nvSpPr>
      <dsp:spPr>
        <a:xfrm>
          <a:off x="363146" y="2655752"/>
          <a:ext cx="1153840" cy="115384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ln w="38100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BE7E3-7329-461C-AF56-B50B894F7291}">
      <dsp:nvSpPr>
        <dsp:cNvPr id="0" name=""/>
        <dsp:cNvSpPr/>
      </dsp:nvSpPr>
      <dsp:spPr>
        <a:xfrm>
          <a:off x="1739336" y="2670048"/>
          <a:ext cx="5975975" cy="1153840"/>
        </a:xfrm>
        <a:prstGeom prst="roundRect">
          <a:avLst>
            <a:gd name="adj" fmla="val 16670"/>
          </a:avLst>
        </a:prstGeom>
        <a:solidFill>
          <a:srgbClr val="00FFFF"/>
        </a:solidFill>
        <a:ln w="28575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ক্লাসে ব্যবহার হয় নাই এরুপ পাঁচটি আরোহিনী কান্ডের উদ্ভিদের নাম লিখ । </a:t>
          </a: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5672" y="2726384"/>
        <a:ext cx="5863303" cy="1041168"/>
      </dsp:txXfrm>
    </dsp:sp>
    <dsp:sp modelId="{5A5190F5-30DA-426A-994A-D4CB4A0245F9}">
      <dsp:nvSpPr>
        <dsp:cNvPr id="0" name=""/>
        <dsp:cNvSpPr/>
      </dsp:nvSpPr>
      <dsp:spPr>
        <a:xfrm>
          <a:off x="318934" y="3948053"/>
          <a:ext cx="1153840" cy="115384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 w="38100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C00C3B-7584-4281-9B1A-00E91FB528D9}">
      <dsp:nvSpPr>
        <dsp:cNvPr id="0" name=""/>
        <dsp:cNvSpPr/>
      </dsp:nvSpPr>
      <dsp:spPr>
        <a:xfrm>
          <a:off x="1674348" y="3948053"/>
          <a:ext cx="6064398" cy="1153840"/>
        </a:xfrm>
        <a:prstGeom prst="roundRect">
          <a:avLst>
            <a:gd name="adj" fmla="val 16670"/>
          </a:avLst>
        </a:prstGeom>
        <a:solidFill>
          <a:srgbClr val="FFFF99"/>
        </a:solidFill>
        <a:ln w="28575">
          <a:solidFill>
            <a:srgbClr val="7030A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এই ক্লাসে ব্যবহার হয় নাই এরুপ পাঁচটি শয়ান কান্ডের  উদ্ভিদের নাম লিখ । </a:t>
          </a: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0684" y="4004389"/>
        <a:ext cx="5951726" cy="1041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C8C07-857E-4A40-9E07-CBFE16A0273A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0A735-DB5B-47E7-B5E5-2D056773D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0A735-DB5B-47E7-B5E5-2D056773D6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3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56F-4951-4742-85B6-94724B010F2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0C4-93F7-4838-99C1-827E6068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0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56F-4951-4742-85B6-94724B010F2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0C4-93F7-4838-99C1-827E6068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6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56F-4951-4742-85B6-94724B010F2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0C4-93F7-4838-99C1-827E6068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7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56F-4951-4742-85B6-94724B010F2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0C4-93F7-4838-99C1-827E6068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56F-4951-4742-85B6-94724B010F2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0C4-93F7-4838-99C1-827E6068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56F-4951-4742-85B6-94724B010F2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0C4-93F7-4838-99C1-827E6068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5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56F-4951-4742-85B6-94724B010F2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0C4-93F7-4838-99C1-827E6068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1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56F-4951-4742-85B6-94724B010F2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0C4-93F7-4838-99C1-827E6068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752600" y="6550223"/>
            <a:ext cx="5806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56F-4951-4742-85B6-94724B010F2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0C4-93F7-4838-99C1-827E6068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7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56F-4951-4742-85B6-94724B010F2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0C4-93F7-4838-99C1-827E6068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7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FB56F-4951-4742-85B6-94724B010F2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F0C4-93F7-4838-99C1-827E60687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8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3" y="246459"/>
            <a:ext cx="8586787" cy="6368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639" y="600075"/>
            <a:ext cx="6492648" cy="1343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>
                <a:gd name="adj" fmla="val 49475"/>
              </a:avLst>
            </a:prstTxWarp>
            <a:spAutoFit/>
          </a:bodyPr>
          <a:lstStyle/>
          <a:p>
            <a:r>
              <a:rPr lang="bn-IN" b="1" dirty="0" smtClean="0">
                <a:solidFill>
                  <a:srgbClr val="F935DD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 </a:t>
            </a:r>
            <a:endParaRPr lang="en-US" b="1" dirty="0">
              <a:solidFill>
                <a:srgbClr val="F935DD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5992" y="1877785"/>
            <a:ext cx="2159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solidFill>
                  <a:srgbClr val="F93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solidFill>
                <a:srgbClr val="F935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6" y="1489074"/>
            <a:ext cx="3525838" cy="3825876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771525" y="314325"/>
            <a:ext cx="755808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উদ্ভিদ দুটির কান্ডের দিকে লক্ষ কর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025" y="1428749"/>
            <a:ext cx="3543300" cy="3857626"/>
          </a:xfrm>
          <a:prstGeom prst="rect">
            <a:avLst/>
          </a:prstGeom>
          <a:ln w="28575">
            <a:solidFill>
              <a:srgbClr val="F935DD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838199" y="5624513"/>
            <a:ext cx="755808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 দুটির কান্ড দেখতে  কেমন ?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724" y="5605462"/>
            <a:ext cx="755808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 দুটির কান্ড দুই রকমের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0" y="5614987"/>
            <a:ext cx="755808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প্রাথমিকভাবে উদ্ভিদের কান্ড দুই প্রকার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5850" y="4171951"/>
            <a:ext cx="1485900" cy="58477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rgbClr val="F935DD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সবল কান্ড </a:t>
            </a:r>
            <a:endParaRPr lang="en-US" sz="3200" dirty="0">
              <a:ln>
                <a:solidFill>
                  <a:srgbClr val="F935DD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6075" y="4081463"/>
            <a:ext cx="1485900" cy="58477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rgbClr val="F935DD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 কান্ড </a:t>
            </a:r>
            <a:endParaRPr lang="en-US" sz="3200" dirty="0">
              <a:ln>
                <a:solidFill>
                  <a:srgbClr val="F935DD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736" y="1185859"/>
            <a:ext cx="3671887" cy="3895724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24" y="1400168"/>
            <a:ext cx="3400425" cy="3900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00176" y="514352"/>
            <a:ext cx="6300787" cy="646331"/>
          </a:xfrm>
          <a:prstGeom prst="rect">
            <a:avLst/>
          </a:prstGeom>
          <a:solidFill>
            <a:srgbClr val="BFFAFD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কান্ডের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4463" y="5157779"/>
            <a:ext cx="621506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935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অন্যটির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প্রশাখা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4424" y="4338630"/>
            <a:ext cx="174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শাখন্বিত  </a:t>
            </a:r>
            <a:r>
              <a:rPr lang="en-US" sz="2400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কান্ড </a:t>
            </a:r>
            <a:endParaRPr lang="en-US" dirty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38" y="4271956"/>
            <a:ext cx="152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অশাখ    কান্ড</a:t>
            </a:r>
            <a:endParaRPr lang="en-US" dirty="0"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679" y="1300178"/>
            <a:ext cx="2638426" cy="315722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559" y="1314464"/>
            <a:ext cx="2628899" cy="3142940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91" y="1333476"/>
            <a:ext cx="2543176" cy="3123927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328613" y="200032"/>
            <a:ext cx="84582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935DD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সবল কান্ডের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186114" y="5080226"/>
            <a:ext cx="2886074" cy="1385887"/>
          </a:xfrm>
          <a:prstGeom prst="wedgeEllipseCallout">
            <a:avLst>
              <a:gd name="adj1" fmla="val -2152"/>
              <a:gd name="adj2" fmla="val -103238"/>
            </a:avLst>
          </a:prstGeom>
          <a:solidFill>
            <a:srgbClr val="91EAF3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সব উদ্ভিদের পর্ব ও মধ্যপর্ব স্পষ্ট । পর্ব থেকে মূল বের হতে দেখা যায় । 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বাঁশ, আখ ইত্যাদি ।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57176" y="4694457"/>
            <a:ext cx="2557462" cy="1743075"/>
          </a:xfrm>
          <a:prstGeom prst="wedgeRoundRectCallout">
            <a:avLst>
              <a:gd name="adj1" fmla="val -3269"/>
              <a:gd name="adj2" fmla="val -79626"/>
              <a:gd name="adj3" fmla="val 16667"/>
            </a:avLst>
          </a:prstGeom>
          <a:solidFill>
            <a:srgbClr val="F98FE5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উদ্ভিদের  প্রধান কান্ড থেকে এমনভাবে শাখা- প্রশাখা সৃষ্টি হয় যে ,  উদ্ভিদটি দেখতে মঠের ন্যায় দেখায় । নিচের শাখাগুলো বড় এবং উপরের শাখাগুলো ছোট হয় । দেবদারু গাছ ।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234112" y="4798553"/>
            <a:ext cx="2681288" cy="1638300"/>
          </a:xfrm>
          <a:prstGeom prst="wedgeRoundRectCallout">
            <a:avLst>
              <a:gd name="adj1" fmla="val 2541"/>
              <a:gd name="adj2" fmla="val -8754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সব উদ্ভিদের কান্ড খাটো মোটা হয় । এর শাখা-প্রশাখা গুলো এমনভাবে বিন্যস্ত হয় যে, উদ্ভিদটি দেখতে গম্বুজের ন্যায় দেখায় । 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আম, জাম ইত্যাদি । 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8701" y="4000501"/>
            <a:ext cx="145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মঠ    আকৃতি</a:t>
            </a:r>
            <a:endParaRPr lang="en-US" sz="2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63" y="3995738"/>
            <a:ext cx="1628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গম্বুজ    আকৃতি</a:t>
            </a:r>
            <a:endParaRPr lang="en-US" sz="2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0088" y="1652588"/>
            <a:ext cx="1062037" cy="461665"/>
          </a:xfrm>
          <a:prstGeom prst="rect">
            <a:avLst/>
          </a:prstGeom>
          <a:solidFill>
            <a:srgbClr val="FBBB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তৃণ  কান্ড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8" grpId="0" animBg="1"/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4" y="228600"/>
            <a:ext cx="2649312" cy="2210875"/>
          </a:xfrm>
          <a:prstGeom prst="rect">
            <a:avLst/>
          </a:prstGeom>
          <a:ln w="28575">
            <a:solidFill>
              <a:srgbClr val="F935DD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075" y="2405656"/>
            <a:ext cx="2771775" cy="1923457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827" y="4329113"/>
            <a:ext cx="2984046" cy="1985963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ounded Rectangular Callout 5"/>
          <p:cNvSpPr/>
          <p:nvPr/>
        </p:nvSpPr>
        <p:spPr>
          <a:xfrm>
            <a:off x="2471737" y="4463056"/>
            <a:ext cx="3186113" cy="1852020"/>
          </a:xfrm>
          <a:prstGeom prst="wedgeRoundRectCallout">
            <a:avLst>
              <a:gd name="adj1" fmla="val 10325"/>
              <a:gd name="adj2" fmla="val -83866"/>
              <a:gd name="adj3" fmla="val 16667"/>
            </a:avLst>
          </a:prstGeom>
          <a:solidFill>
            <a:srgbClr val="91EAF3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আরোহিনী কান্ড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সব উদ্ভিদের কান্ড কোনো অবলম্বনকে আকঁড়ে ধরে উপরের দিকে বেড়ে ওঠে । পান পাতা গাছ । 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00934" y="2562224"/>
            <a:ext cx="2028826" cy="3752852"/>
          </a:xfrm>
          <a:prstGeom prst="wedgeRoundRectCallout">
            <a:avLst>
              <a:gd name="adj1" fmla="val -3508"/>
              <a:gd name="adj2" fmla="val -7183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935D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লতানো কান্ড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সব উদ্ভিদের  কান্ড মাটি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 দিয়ে সমান্তরালভাবে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 পায় । প্রতিটি পর্ব থেকে গুচ্ছমূল বের হয়ে মাটিকে আকঁড়ে ধরে । দুর্বা ঘাস ।   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15150" y="242886"/>
            <a:ext cx="2071688" cy="3543301"/>
          </a:xfrm>
          <a:prstGeom prst="wedgeRoundRectCallout">
            <a:avLst>
              <a:gd name="adj1" fmla="val 4063"/>
              <a:gd name="adj2" fmla="val 81854"/>
              <a:gd name="adj3" fmla="val 16667"/>
            </a:avLst>
          </a:prstGeom>
          <a:solidFill>
            <a:srgbClr val="F9FC92"/>
          </a:solidFill>
          <a:ln>
            <a:solidFill>
              <a:srgbClr val="F935D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শয়ান কান্ড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সব উদ্ভিদের কান্ড মাটি বা কোনো অবলম্বনের উপর দিয়ে ছড়িয়ে  পড়ে কিন্তু পর্ব থেকে মূল বের হয় না । লাউ গাছ ।  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8973" y="228600"/>
            <a:ext cx="3486150" cy="2057400"/>
          </a:xfrm>
          <a:prstGeom prst="rect">
            <a:avLst/>
          </a:prstGeom>
          <a:solidFill>
            <a:srgbClr val="FBBBF2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 কান্ড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দুর্বল কান্ডের উদ্ভিদের কান্ডে কাষ্ঠ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 না । তাই এরা দুর্বল ও নরম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। এদের কোনোটি লতানো, 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কোনোটি শয়ান, কোনোটি আরোহী ।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0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42591120"/>
              </p:ext>
            </p:extLst>
          </p:nvPr>
        </p:nvGraphicFramePr>
        <p:xfrm>
          <a:off x="700088" y="854074"/>
          <a:ext cx="7815262" cy="510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12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CB9D8632-10C6-4962-8F9F-2000468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65B1A43E-3B22-4F86-A74D-35497298A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7DD39396-E705-450C-BCFA-54B3BE86F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5A7043FC-3CA7-429D-8660-76B822E69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888BE7E3-7329-461C-AF56-B50B894F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5A5190F5-30DA-426A-994A-D4CB4A024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96C00C3B-7584-4281-9B1A-00E91FB52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4" y="1171581"/>
            <a:ext cx="4214811" cy="382496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575" y="1214444"/>
            <a:ext cx="4300538" cy="378209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315" y="314331"/>
            <a:ext cx="86868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উদ্ভিদ গুলো মনোযোগ সহকারে লক্ষ কর 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8" y="5212896"/>
            <a:ext cx="872966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পাতায় তৈরী খাদ্য এবং মূলের সাহায্যে মাটি হতে শোষিত পানি ও খনিজ লবণ কান্ডে সংরক্ষিত থাকে । কান্ড প্রয়োজনীয় সময় উদ্ভিদের খাদ্য পরিবহন করে । উদ্ভিদের কান্ড  পাতা, ফুল ও ফল এবং শাখা- প্রশাখার ভারবহন করে ।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28613" y="4786313"/>
            <a:ext cx="8486775" cy="177165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চিত্রে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উদ্ভিদের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অংশটির কাজ ব্যাখ্যা কর । </a:t>
            </a:r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38" y="2028826"/>
            <a:ext cx="4022074" cy="27529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Cloud Callout 1"/>
          <p:cNvSpPr/>
          <p:nvPr/>
        </p:nvSpPr>
        <p:spPr>
          <a:xfrm>
            <a:off x="1814513" y="185738"/>
            <a:ext cx="4814887" cy="1071562"/>
          </a:xfrm>
          <a:prstGeom prst="cloudCallout">
            <a:avLst>
              <a:gd name="adj1" fmla="val 3094"/>
              <a:gd name="adj2" fmla="val 139833"/>
            </a:avLst>
          </a:prstGeom>
          <a:solidFill>
            <a:srgbClr val="FBBB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জোড়ায় কাজ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7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309" y="2700336"/>
            <a:ext cx="7912753" cy="568178"/>
          </a:xfrm>
          <a:prstGeom prst="rect">
            <a:avLst/>
          </a:prstGeom>
          <a:solidFill>
            <a:srgbClr val="FBB3F1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শয়ান কান্ড নিচের কোন উদ্ভিদের </a:t>
            </a:r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8459" y="3544297"/>
            <a:ext cx="1117992" cy="445779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421" y="3544297"/>
            <a:ext cx="1117992" cy="449854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খ.শিম   </a:t>
            </a:r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5828" y="3544297"/>
            <a:ext cx="1117992" cy="453928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পুঁইশাক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5119" y="3580970"/>
            <a:ext cx="1117992" cy="433555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সুপারী  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608" y="1022577"/>
            <a:ext cx="7745429" cy="531351"/>
          </a:xfrm>
          <a:prstGeom prst="rect">
            <a:avLst/>
          </a:prstGeom>
          <a:solidFill>
            <a:srgbClr val="5FFD85"/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.কান্ডের যে স্থান থেকে পাতা বের তাকে কি বলে ?  </a:t>
            </a:r>
            <a:endParaRPr lang="bn-IN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458" y="1841925"/>
            <a:ext cx="1100215" cy="421327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অগ্রমুকুল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8489" y="1868434"/>
            <a:ext cx="1070621" cy="400954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পর্ব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0730" y="1841924"/>
            <a:ext cx="1164242" cy="392805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গ.মুকুল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9397" y="1858276"/>
            <a:ext cx="1161335" cy="421328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পর্বমধ্য    </a:t>
            </a:r>
            <a:endParaRPr lang="en-US" sz="1636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903" y="4306640"/>
            <a:ext cx="7872642" cy="1354217"/>
          </a:xfrm>
          <a:prstGeom prst="rect">
            <a:avLst/>
          </a:prstGeom>
          <a:solidFill>
            <a:srgbClr val="99F4F9"/>
          </a:solidFill>
          <a:ln w="28575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কান্ডের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- </a:t>
            </a: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উদ্ভিদের খাদ্য সংরক্ষণ ও পরিবহন করা  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উদ্ভিদের খাদ্য তৈরী করা   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উদ্ভিদের পাতা,ফুল, ফল ও শাখা-প্রশাখার ভারবহন করা      </a:t>
            </a:r>
            <a:endParaRPr lang="bn-IN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    নিচের কোনটি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9899" y="5942761"/>
            <a:ext cx="1112438" cy="433554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2740" y="5973401"/>
            <a:ext cx="1169487" cy="413180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7818" y="5942762"/>
            <a:ext cx="1165413" cy="45392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1471" y="5942761"/>
            <a:ext cx="1100215" cy="445778"/>
          </a:xfrm>
          <a:prstGeom prst="rect">
            <a:avLst/>
          </a:prstGeom>
          <a:solidFill>
            <a:srgbClr val="E970EC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1636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1636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36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7" name="Flowchart: Terminator 16"/>
          <p:cNvSpPr/>
          <p:nvPr/>
        </p:nvSpPr>
        <p:spPr>
          <a:xfrm>
            <a:off x="2400300" y="128588"/>
            <a:ext cx="4186238" cy="657225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935DD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</a:t>
            </a:r>
            <a:endParaRPr lang="en-US" sz="4800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000"/>
                            </p:stCondLst>
                            <p:childTnLst>
                              <p:par>
                                <p:cTn id="1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000"/>
                            </p:stCondLst>
                            <p:childTnLst>
                              <p:par>
                                <p:cTn id="1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724" y="1902156"/>
            <a:ext cx="6257925" cy="27269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Cloud Callout 2"/>
          <p:cNvSpPr/>
          <p:nvPr/>
        </p:nvSpPr>
        <p:spPr>
          <a:xfrm>
            <a:off x="2182085" y="141576"/>
            <a:ext cx="4494068" cy="1566754"/>
          </a:xfrm>
          <a:prstGeom prst="cloudCallout">
            <a:avLst>
              <a:gd name="adj1" fmla="val 2231"/>
              <a:gd name="adj2" fmla="val 10086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182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52199" y="288761"/>
            <a:ext cx="1327555" cy="595539"/>
          </a:xfrm>
          <a:prstGeom prst="cloudCallout">
            <a:avLst>
              <a:gd name="adj1" fmla="val 15922"/>
              <a:gd name="adj2" fmla="val 3519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  <p:sp>
        <p:nvSpPr>
          <p:cNvPr id="5" name="Cloud Callout 4"/>
          <p:cNvSpPr/>
          <p:nvPr/>
        </p:nvSpPr>
        <p:spPr>
          <a:xfrm>
            <a:off x="7325601" y="189323"/>
            <a:ext cx="1327555" cy="595539"/>
          </a:xfrm>
          <a:prstGeom prst="cloudCallout">
            <a:avLst>
              <a:gd name="adj1" fmla="val -12587"/>
              <a:gd name="adj2" fmla="val 4092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6"/>
          </a:p>
        </p:txBody>
      </p:sp>
      <p:sp>
        <p:nvSpPr>
          <p:cNvPr id="6" name="Horizontal Scroll 5"/>
          <p:cNvSpPr/>
          <p:nvPr/>
        </p:nvSpPr>
        <p:spPr>
          <a:xfrm>
            <a:off x="528638" y="4643441"/>
            <a:ext cx="8229600" cy="2028825"/>
          </a:xfrm>
          <a:prstGeom prst="horizontalScroll">
            <a:avLst/>
          </a:prstGeom>
          <a:solidFill>
            <a:srgbClr val="F98FE5"/>
          </a:solidFill>
          <a:ln w="28575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শাখা-প্রশাখাসহ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উদ্ভিদের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কান্ডের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চিত্র এঁকে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এর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বিভিন্ন অংশ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চিহ্নিত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।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0" y="0"/>
            <a:ext cx="9146679" cy="6851523"/>
          </a:xfrm>
          <a:prstGeom prst="rect">
            <a:avLst/>
          </a:prstGeom>
          <a:pattFill prst="wd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432522" y="145474"/>
            <a:ext cx="8416636" cy="88127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36" dirty="0" smtClean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36" dirty="0" smtClean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36" dirty="0" err="1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36" dirty="0">
                <a:ln>
                  <a:solidFill>
                    <a:srgbClr val="FF0000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98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7163" y="242888"/>
            <a:ext cx="8815387" cy="1285875"/>
            <a:chOff x="320550" y="560917"/>
            <a:chExt cx="8371265" cy="1324177"/>
          </a:xfrm>
          <a:solidFill>
            <a:srgbClr val="C4F9FC"/>
          </a:solidFill>
          <a:effectLst/>
        </p:grpSpPr>
        <p:sp>
          <p:nvSpPr>
            <p:cNvPr id="7" name="Down Ribbon 6"/>
            <p:cNvSpPr/>
            <p:nvPr/>
          </p:nvSpPr>
          <p:spPr>
            <a:xfrm>
              <a:off x="320550" y="560917"/>
              <a:ext cx="8371265" cy="1324177"/>
            </a:xfrm>
            <a:prstGeom prst="ribbon">
              <a:avLst/>
            </a:prstGeom>
            <a:grpFill/>
            <a:ln>
              <a:solidFill>
                <a:srgbClr val="FF00FF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89157" y="843471"/>
              <a:ext cx="3780429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IN" sz="3200" b="1" dirty="0" smtClean="0">
                  <a:solidFill>
                    <a:srgbClr val="BE02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IN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62362" y="1859055"/>
            <a:ext cx="497696" cy="4391847"/>
            <a:chOff x="4418097" y="2115403"/>
            <a:chExt cx="458533" cy="3712191"/>
          </a:xfrm>
        </p:grpSpPr>
        <p:cxnSp>
          <p:nvCxnSpPr>
            <p:cNvPr id="3" name="Straight Connector 2"/>
            <p:cNvCxnSpPr/>
            <p:nvPr/>
          </p:nvCxnSpPr>
          <p:spPr>
            <a:xfrm flipH="1" flipV="1">
              <a:off x="4629132" y="2115403"/>
              <a:ext cx="65698" cy="3712191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876630" y="2897831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4418097" y="2897831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9228" y="1757363"/>
            <a:ext cx="3585560" cy="4586288"/>
            <a:chOff x="386365" y="2034860"/>
            <a:chExt cx="3786389" cy="3876541"/>
          </a:xfr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0" name="TextBox 9"/>
            <p:cNvSpPr txBox="1"/>
            <p:nvPr/>
          </p:nvSpPr>
          <p:spPr>
            <a:xfrm>
              <a:off x="386365" y="2034860"/>
              <a:ext cx="3786389" cy="387654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63490" y="2292439"/>
              <a:ext cx="3252544" cy="3553330"/>
              <a:chOff x="818036" y="2266682"/>
              <a:chExt cx="3252544" cy="3553330"/>
            </a:xfrm>
            <a:grpFill/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9482" y="2266682"/>
                <a:ext cx="1328123" cy="1372741"/>
              </a:xfrm>
              <a:prstGeom prst="roundRect">
                <a:avLst>
                  <a:gd name="adj" fmla="val 8594"/>
                </a:avLst>
              </a:prstGeom>
              <a:grpFill/>
              <a:ln w="28575">
                <a:solidFill>
                  <a:srgbClr val="7030A0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  <a:reflection blurRad="12700" stA="38000" endPos="28000" dist="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818036" y="3994511"/>
                <a:ext cx="3163450" cy="5595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 আব্দুল মজিদ মিঞা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888690" y="4554011"/>
                <a:ext cx="2108846" cy="28363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 গণিত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900942" y="4895276"/>
                <a:ext cx="3169638" cy="32838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কামাল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বাজার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ফাজিল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মাদরাসা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00942" y="5316042"/>
                <a:ext cx="3169638" cy="2336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bn-IN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বিশ্বনাথ , সিলেট ।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00942" y="5595399"/>
                <a:ext cx="3169638" cy="224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০১৭২০-৫৬৫২৫২ 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984" y="2197323"/>
              <a:ext cx="829632" cy="764817"/>
            </a:xfrm>
            <a:prstGeom prst="round2DiagRect">
              <a:avLst>
                <a:gd name="adj1" fmla="val 16667"/>
                <a:gd name="adj2" fmla="val 0"/>
              </a:avLst>
            </a:prstGeom>
            <a:grpFill/>
            <a:ln w="88900" cap="sq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7" name="Group 26"/>
          <p:cNvGrpSpPr/>
          <p:nvPr/>
        </p:nvGrpSpPr>
        <p:grpSpPr>
          <a:xfrm>
            <a:off x="5000625" y="1833550"/>
            <a:ext cx="3729029" cy="4494868"/>
            <a:chOff x="5000625" y="1833550"/>
            <a:chExt cx="3729029" cy="4494868"/>
          </a:xfrm>
        </p:grpSpPr>
        <p:sp>
          <p:nvSpPr>
            <p:cNvPr id="20" name="TextBox 19"/>
            <p:cNvSpPr txBox="1"/>
            <p:nvPr/>
          </p:nvSpPr>
          <p:spPr>
            <a:xfrm>
              <a:off x="5000625" y="1833550"/>
              <a:ext cx="3729029" cy="44948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97581" y="3911582"/>
              <a:ext cx="3208393" cy="5165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– </a:t>
              </a:r>
              <a:r>
                <a:rPr lang="en-US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10713" y="4460596"/>
              <a:ext cx="3163122" cy="5599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  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16313" y="5138499"/>
              <a:ext cx="3203370" cy="5635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5738" y="2037588"/>
              <a:ext cx="1375221" cy="1662876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873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" y="200031"/>
            <a:ext cx="8186737" cy="612219"/>
          </a:xfrm>
          <a:prstGeom prst="rect">
            <a:avLst/>
          </a:prstGeom>
          <a:solidFill>
            <a:srgbClr val="FED2F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এসো আমরা কিছু ছবি দেখি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99" y="1042989"/>
            <a:ext cx="8213859" cy="41719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528636" y="5486401"/>
            <a:ext cx="8058150" cy="640794"/>
          </a:xfrm>
          <a:prstGeom prst="rect">
            <a:avLst/>
          </a:prstGeom>
          <a:solidFill>
            <a:srgbClr val="B9F8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কিসের  ?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159" y="5500688"/>
            <a:ext cx="8058150" cy="600075"/>
          </a:xfrm>
          <a:prstGeom prst="rect">
            <a:avLst/>
          </a:prstGeom>
          <a:solidFill>
            <a:srgbClr val="B9F8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উদ্ভিদের ছবি।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5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63" y="1354714"/>
            <a:ext cx="7486650" cy="405004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ular Callout 2"/>
          <p:cNvSpPr/>
          <p:nvPr/>
        </p:nvSpPr>
        <p:spPr>
          <a:xfrm>
            <a:off x="800100" y="142876"/>
            <a:ext cx="7543799" cy="685800"/>
          </a:xfrm>
          <a:prstGeom prst="wedgeRectCallout">
            <a:avLst>
              <a:gd name="adj1" fmla="val 816"/>
              <a:gd name="adj2" fmla="val 121382"/>
            </a:avLst>
          </a:prstGeom>
          <a:solidFill>
            <a:srgbClr val="C4F9FC"/>
          </a:solidFill>
          <a:ln w="28575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উদ্ভিদের  অং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 নাম কি ?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071814" y="5569620"/>
            <a:ext cx="2586036" cy="918299"/>
          </a:xfrm>
          <a:prstGeom prst="wedgeEllipseCallout">
            <a:avLst>
              <a:gd name="adj1" fmla="val -25169"/>
              <a:gd name="adj2" fmla="val -132650"/>
            </a:avLst>
          </a:prstGeom>
          <a:solidFill>
            <a:srgbClr val="77F9A2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1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7AFD7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পাঠ –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কান্ডের বিভিন্ন অংশ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16409554"/>
              </p:ext>
            </p:extLst>
          </p:nvPr>
        </p:nvGraphicFramePr>
        <p:xfrm>
          <a:off x="357188" y="2403260"/>
          <a:ext cx="85010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loud Callout 3"/>
          <p:cNvSpPr/>
          <p:nvPr/>
        </p:nvSpPr>
        <p:spPr>
          <a:xfrm>
            <a:off x="2071689" y="114300"/>
            <a:ext cx="4257658" cy="1171585"/>
          </a:xfrm>
          <a:prstGeom prst="cloudCallout">
            <a:avLst>
              <a:gd name="adj1" fmla="val -1911"/>
              <a:gd name="adj2" fmla="val 93932"/>
            </a:avLst>
          </a:prstGeom>
          <a:solidFill>
            <a:srgbClr val="C4BCF6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828676" y="1514487"/>
            <a:ext cx="7429500" cy="630621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graphicEl>
                                              <a:dgm id="{5D0DBD41-505E-4031-8730-E13B2B09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76" y="1033461"/>
            <a:ext cx="5376862" cy="493091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93" r="12744"/>
          <a:stretch/>
        </p:blipFill>
        <p:spPr>
          <a:xfrm>
            <a:off x="2415526" y="1036897"/>
            <a:ext cx="4999688" cy="50513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Cloud Callout 2"/>
          <p:cNvSpPr/>
          <p:nvPr/>
        </p:nvSpPr>
        <p:spPr>
          <a:xfrm>
            <a:off x="1214449" y="142875"/>
            <a:ext cx="6557962" cy="628650"/>
          </a:xfrm>
          <a:prstGeom prst="cloudCallout">
            <a:avLst>
              <a:gd name="adj1" fmla="val 8579"/>
              <a:gd name="adj2" fmla="val 391533"/>
            </a:avLst>
          </a:prstGeom>
          <a:solidFill>
            <a:srgbClr val="FBBB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 ছবিটি লক্ষ কর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87" y="5927631"/>
            <a:ext cx="762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বলতো, আমরা খেজুরের রস পাই কোথা থেকে 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810" y="5917748"/>
            <a:ext cx="734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খেজুরের রস পাই খেজুর গাছের কান্ড থেকে 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85776" y="128588"/>
            <a:ext cx="7396174" cy="781050"/>
          </a:xfrm>
          <a:prstGeom prst="cloudCallout">
            <a:avLst>
              <a:gd name="adj1" fmla="val 79"/>
              <a:gd name="adj2" fmla="val 221411"/>
            </a:avLst>
          </a:prstGeom>
          <a:solidFill>
            <a:srgbClr val="FBBB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নিচের  ছবিতে কী দেখতে পাচ্ছো ?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114" y="5932036"/>
            <a:ext cx="561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শাখা-প্রশাখা যুক্ত উদ্ভিদের কান্ড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4448" y="6032050"/>
            <a:ext cx="644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শাখা-প্রশাখাও কিন্তু কান্ডেরই অংশ 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525" y="5969421"/>
            <a:ext cx="755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যে অংশ থেকে শাখা-প্রশাখা,পাতা উৎপন্ন হয় , তাহাই কান্ড । 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1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  <p:bldP spid="5" grpId="2"/>
      <p:bldP spid="6" grpId="0" build="p"/>
      <p:bldP spid="6" grpId="1" build="allAtOnce"/>
      <p:bldP spid="8" grpId="0" animBg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627" y="328618"/>
            <a:ext cx="5843588" cy="6157922"/>
            <a:chOff x="1600202" y="-28584"/>
            <a:chExt cx="5843588" cy="61579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30379" y="828676"/>
              <a:ext cx="5787458" cy="5300662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1600202" y="-28584"/>
              <a:ext cx="5843588" cy="769441"/>
            </a:xfrm>
            <a:prstGeom prst="rect">
              <a:avLst/>
            </a:prstGeom>
            <a:solidFill>
              <a:srgbClr val="FBBBF2"/>
            </a:solidFill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উদ্ভিদের কান্ডের বিভিন্ন অংশ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Left Arrow 4"/>
          <p:cNvSpPr/>
          <p:nvPr/>
        </p:nvSpPr>
        <p:spPr>
          <a:xfrm>
            <a:off x="4829174" y="1185862"/>
            <a:ext cx="1985964" cy="557213"/>
          </a:xfrm>
          <a:prstGeom prst="leftArrow">
            <a:avLst>
              <a:gd name="adj1" fmla="val 50000"/>
              <a:gd name="adj2" fmla="val 146154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অগ্রমুকুল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3657600" y="3771901"/>
            <a:ext cx="842963" cy="1814512"/>
          </a:xfrm>
          <a:prstGeom prst="leftBrace">
            <a:avLst>
              <a:gd name="adj1" fmla="val 8333"/>
              <a:gd name="adj2" fmla="val 438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952999" y="3514724"/>
            <a:ext cx="1905000" cy="538163"/>
          </a:xfrm>
          <a:prstGeom prst="leftArrow">
            <a:avLst>
              <a:gd name="adj1" fmla="val 50000"/>
              <a:gd name="adj2" fmla="val 144248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পত্রকক্ষ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14525" y="4286250"/>
            <a:ext cx="1585913" cy="557212"/>
          </a:xfrm>
          <a:prstGeom prst="rightArrow">
            <a:avLst>
              <a:gd name="adj1" fmla="val 50000"/>
              <a:gd name="adj2" fmla="val 118085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পর্বমধ্য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833937" y="5738812"/>
            <a:ext cx="1781176" cy="538163"/>
          </a:xfrm>
          <a:prstGeom prst="leftArrow">
            <a:avLst>
              <a:gd name="adj1" fmla="val 50000"/>
              <a:gd name="adj2" fmla="val 149558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900237" y="3200400"/>
            <a:ext cx="2343151" cy="495299"/>
          </a:xfrm>
          <a:prstGeom prst="rightArrow">
            <a:avLst>
              <a:gd name="adj1" fmla="val 50000"/>
              <a:gd name="adj2" fmla="val 175778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কাক্ষিক মুকুল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363" y="2033167"/>
            <a:ext cx="3200399" cy="284636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Horizontal Scroll 4"/>
          <p:cNvSpPr/>
          <p:nvPr/>
        </p:nvSpPr>
        <p:spPr>
          <a:xfrm>
            <a:off x="1571625" y="4983885"/>
            <a:ext cx="6043612" cy="1461408"/>
          </a:xfrm>
          <a:prstGeom prst="horizontalScroll">
            <a:avLst/>
          </a:prstGeom>
          <a:solidFill>
            <a:srgbClr val="C4F9FC"/>
          </a:solidFill>
          <a:ln w="38100">
            <a:solidFill>
              <a:srgbClr val="7030A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কান্ড কী ব্যাখ্যা কর ?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1928812" y="0"/>
            <a:ext cx="5043488" cy="1928813"/>
          </a:xfrm>
          <a:prstGeom prst="star6">
            <a:avLst/>
          </a:prstGeom>
          <a:solidFill>
            <a:srgbClr val="FBBB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637</Words>
  <Application>Microsoft Office PowerPoint</Application>
  <PresentationFormat>On-screen Show (4:3)</PresentationFormat>
  <Paragraphs>103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NikoshLightBAN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Mohammad Abdul Mazid Miyan</cp:lastModifiedBy>
  <cp:revision>240</cp:revision>
  <dcterms:created xsi:type="dcterms:W3CDTF">2016-09-27T13:27:26Z</dcterms:created>
  <dcterms:modified xsi:type="dcterms:W3CDTF">2019-12-06T11:17:50Z</dcterms:modified>
</cp:coreProperties>
</file>