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2" r:id="rId17"/>
    <p:sldId id="284" r:id="rId18"/>
    <p:sldId id="28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1CED-2012-438E-B134-F70DF1F2FA4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449A9-E339-4F6E-B806-A64851D91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57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3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9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1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3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49A9-E339-4F6E-B806-A64851D91C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50FC-6690-445C-A0CF-730BEEA9FDA7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4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C3A-083B-4463-A0D4-922D0973F088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CC35-43D3-43E6-8CFF-A654C47E8824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99B9-99A7-4881-AD0B-1479601CBD7C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45C-F989-4D18-9C4B-2155CF273F35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4A25-0BEC-4740-A30B-D5667CB4E72F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4FC-7619-4639-84D2-EDA23A4BB503}" type="datetime1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C978-7959-4965-A8C5-BFA1890C0CE4}" type="datetime1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10274"/>
            <a:ext cx="9144000" cy="6544639"/>
          </a:xfrm>
          <a:prstGeom prst="frame">
            <a:avLst>
              <a:gd name="adj1" fmla="val 3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7460749" y="6565187"/>
            <a:ext cx="1489756" cy="282539"/>
          </a:xfrm>
          <a:prstGeom prst="roundRect">
            <a:avLst>
              <a:gd name="adj" fmla="val 421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44867" y="6575461"/>
            <a:ext cx="1465784" cy="282539"/>
          </a:xfrm>
          <a:prstGeom prst="roundRect">
            <a:avLst>
              <a:gd name="adj" fmla="val 421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849349" y="6575461"/>
            <a:ext cx="5486400" cy="282539"/>
          </a:xfrm>
          <a:prstGeom prst="roundRect">
            <a:avLst>
              <a:gd name="adj" fmla="val 421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758591" y="6575461"/>
            <a:ext cx="570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</a:t>
            </a:r>
            <a:r>
              <a:rPr lang="en-US" sz="1200" baseline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bn-IN" sz="1200" baseline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মোছাঃ মাহ্‌বুবা বেগম (সহকারী শিক্ষক) বিনঝাড় আহমাদিয়া দাখিল মাদ্‌রাসা, আক্কেলপুর, জয়পুরহাট</a:t>
            </a:r>
            <a:r>
              <a:rPr lang="en-US" sz="1200" baseline="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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39" y="5451188"/>
            <a:ext cx="885292" cy="889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4593" y="222630"/>
            <a:ext cx="885292" cy="889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2065" y="214683"/>
            <a:ext cx="885292" cy="889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644" y="5448862"/>
            <a:ext cx="885292" cy="8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8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0611-9243-43E0-B26B-72EDBEEE13F6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C610-2251-44D0-A0AD-55C29F91FF77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1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E3CA-B62A-4A33-AF09-FD6F1996306E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8B748-9371-4FFE-BB45-8D9362358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/>
          <a:stretch/>
        </p:blipFill>
        <p:spPr>
          <a:xfrm>
            <a:off x="246024" y="1717961"/>
            <a:ext cx="8691420" cy="4599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9711" y="566275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5148" y="566275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8829" y="566275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1043" y="566275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6"/>
          <a:stretch/>
        </p:blipFill>
        <p:spPr>
          <a:xfrm>
            <a:off x="201808" y="203486"/>
            <a:ext cx="4333248" cy="6114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6"/>
          <a:stretch/>
        </p:blipFill>
        <p:spPr>
          <a:xfrm flipH="1">
            <a:off x="4529371" y="203486"/>
            <a:ext cx="4402388" cy="61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" y="1137485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দন্ডটির মাথায় ধাতব টুপিটি পরিয়ে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2877849"/>
            <a:ext cx="4079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দন্ডটির চারপাশ দিয়ে পিচের আস্তরন দিয়ে ঢেকে দিই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3" y="4477917"/>
            <a:ext cx="4407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 কাগজ দিয়ে ঘিরে দিই।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5769184" y="1675312"/>
            <a:ext cx="2113944" cy="3817324"/>
          </a:xfrm>
          <a:prstGeom prst="can">
            <a:avLst>
              <a:gd name="adj" fmla="val 399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25"/>
          <p:cNvSpPr/>
          <p:nvPr/>
        </p:nvSpPr>
        <p:spPr>
          <a:xfrm rot="16200000">
            <a:off x="5059042" y="2677788"/>
            <a:ext cx="3584237" cy="216395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559456" y="1693445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559456" y="1811936"/>
            <a:ext cx="533400" cy="2895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72878" y="1478352"/>
            <a:ext cx="488134" cy="430186"/>
            <a:chOff x="5562600" y="788108"/>
            <a:chExt cx="838200" cy="381000"/>
          </a:xfrm>
        </p:grpSpPr>
        <p:sp>
          <p:nvSpPr>
            <p:cNvPr id="12" name="Can 11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66" y="1273327"/>
            <a:ext cx="2204970" cy="42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9405" y="280027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95" y="406713"/>
            <a:ext cx="1261210" cy="101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6318986" y="406713"/>
            <a:ext cx="1446607" cy="931785"/>
          </a:xfrm>
          <a:prstGeom prst="clou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৬মিনিট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4413" y="2400300"/>
            <a:ext cx="6858001" cy="2823332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জেনে নিইঃ</a:t>
            </a:r>
            <a:endParaRPr lang="bn-IN" sz="2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 ক্লোরাইড কয়লার গুঁড়া ও ম্যাংগানিজ ডাইওক্সাইডের মিশ্রন হচ্ছে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লেই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 ।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/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ধাতব টুপি দিয়ে ঢাকা কার্বন দন্ডের উপরিভাগ 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ধনাত্মক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তড়িৎদ্বার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হিসাবে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কাজ করে।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4413" y="2395827"/>
            <a:ext cx="7013679" cy="2963887"/>
          </a:xfrm>
          <a:prstGeom prst="roundRect">
            <a:avLst>
              <a:gd name="adj" fmla="val 1434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alt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লেই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dirty="0" smtClean="0"/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  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কাজ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?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3200" y="1338498"/>
            <a:ext cx="8691418" cy="8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518" y="529935"/>
            <a:ext cx="7715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শুষ্ক </a:t>
            </a:r>
            <a:r>
              <a:rPr lang="bn-IN" sz="3200" u="sng" dirty="0">
                <a:latin typeface="NikoshBAN" pitchFamily="2" charset="0"/>
                <a:cs typeface="NikoshBAN" pitchFamily="2" charset="0"/>
              </a:rPr>
              <a:t>কোষ দিয়ে তড়িৎ বর্তনী তৈরী করে শক্তির রূপান্তর দেখা।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3003529" y="1531395"/>
            <a:ext cx="313122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প্রয়োজনীয় উপকরণঃ</a:t>
            </a:r>
            <a:endParaRPr lang="en-US" sz="3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977" y="2422270"/>
            <a:ext cx="1780621" cy="268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188" y="2532856"/>
            <a:ext cx="2262234" cy="24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518" y="2532856"/>
            <a:ext cx="1817370" cy="24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7803" y="5235505"/>
            <a:ext cx="842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4740" y="5235504"/>
            <a:ext cx="1134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0573" y="5235505"/>
            <a:ext cx="69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698545" y="3553343"/>
            <a:ext cx="992099" cy="21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657490" y="3132120"/>
            <a:ext cx="1963908" cy="12676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53175" y="3635006"/>
            <a:ext cx="609600" cy="609600"/>
          </a:xfrm>
          <a:prstGeom prst="ellipse">
            <a:avLst/>
          </a:prstGeom>
          <a:noFill/>
          <a:ln w="28575"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19619"/>
          <a:stretch/>
        </p:blipFill>
        <p:spPr>
          <a:xfrm>
            <a:off x="3937300" y="1599494"/>
            <a:ext cx="943074" cy="1828896"/>
          </a:xfrm>
          <a:prstGeom prst="rect">
            <a:avLst/>
          </a:prstGeom>
        </p:spPr>
      </p:pic>
      <p:pic>
        <p:nvPicPr>
          <p:cNvPr id="8" name="Picture 7" descr="Light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9943" y="1673029"/>
            <a:ext cx="883279" cy="1410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837712">
            <a:off x="3670186" y="3075434"/>
            <a:ext cx="453573" cy="557614"/>
            <a:chOff x="6281962" y="4191371"/>
            <a:chExt cx="453573" cy="557614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18899380">
            <a:off x="3739242" y="2892781"/>
            <a:ext cx="453573" cy="557614"/>
            <a:chOff x="6281962" y="4191371"/>
            <a:chExt cx="453573" cy="557614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92346" y="5339702"/>
            <a:ext cx="3413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 বর্তনী।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2069392" y="613932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u="sng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u="sng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3388" y="4200519"/>
            <a:ext cx="1364587" cy="5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72463" y="3132118"/>
            <a:ext cx="1455904" cy="164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 rot="6508801">
            <a:off x="5302086" y="2348096"/>
            <a:ext cx="497664" cy="2036250"/>
            <a:chOff x="6343863" y="2362108"/>
            <a:chExt cx="373833" cy="2386884"/>
          </a:xfrm>
          <a:solidFill>
            <a:schemeClr val="accent4">
              <a:lumMod val="75000"/>
            </a:schemeClr>
          </a:solidFill>
        </p:grpSpPr>
        <p:cxnSp>
          <p:nvCxnSpPr>
            <p:cNvPr id="20" name="Straight Connector 19"/>
            <p:cNvCxnSpPr/>
            <p:nvPr/>
          </p:nvCxnSpPr>
          <p:spPr>
            <a:xfrm rot="15091199" flipV="1">
              <a:off x="5209750" y="3496221"/>
              <a:ext cx="2274733" cy="6507"/>
            </a:xfrm>
            <a:prstGeom prst="line">
              <a:avLst/>
            </a:prstGeom>
            <a:grpFill/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506936" y="4485024"/>
              <a:ext cx="210760" cy="263968"/>
            </a:xfrm>
            <a:prstGeom prst="ellipse">
              <a:avLst/>
            </a:prstGeom>
            <a:grpFill/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>
            <a:endCxn id="6" idx="0"/>
          </p:cNvCxnSpPr>
          <p:nvPr/>
        </p:nvCxnSpPr>
        <p:spPr>
          <a:xfrm>
            <a:off x="6644077" y="3145160"/>
            <a:ext cx="13898" cy="489846"/>
          </a:xfrm>
          <a:prstGeom prst="line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05575" y="3632852"/>
            <a:ext cx="304800" cy="609600"/>
            <a:chOff x="4495800" y="4876800"/>
            <a:chExt cx="304800" cy="6096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4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14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7293" y="913103"/>
            <a:ext cx="6600825" cy="1275406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বর্তনী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এবং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আলো জ্বালানো 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2898687"/>
            <a:ext cx="4107656" cy="2789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6" y="2954431"/>
            <a:ext cx="3879057" cy="267765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 ১টি তামার তারের এক প্রান্ত শুষ্ক কোষের অ্যানোড ও অপর তামার তারটির ক্যাথাডের সাথে যুক্ত করি । চিত্রের মত করে বাল্বের সাথে তার দুটি সংযোগ দিই, তাহলে বাল্বটি জ্বলে উঠল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69350"/>
              </p:ext>
            </p:extLst>
          </p:nvPr>
        </p:nvGraphicFramePr>
        <p:xfrm>
          <a:off x="928688" y="1756267"/>
          <a:ext cx="7450931" cy="346857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31363"/>
                <a:gridCol w="2492343"/>
                <a:gridCol w="2727225"/>
              </a:tblGrid>
              <a:tr h="71547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53103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কি ধরনের শক্তির রূপান্তর ঘটল? </a:t>
                      </a: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 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রাসায়নিক পদার্থের সঞ্চিত শক্তি রূপান্তরিত হয়ে আলোক শক্তি উৎপন্ন করছে।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E:\Images\Gif\electric-circu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209923"/>
            <a:ext cx="201453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2204" y="424160"/>
            <a:ext cx="30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54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54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9405" y="271334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2" y="412046"/>
            <a:ext cx="1418852" cy="106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loud 11"/>
          <p:cNvSpPr/>
          <p:nvPr/>
        </p:nvSpPr>
        <p:spPr>
          <a:xfrm>
            <a:off x="6291620" y="412045"/>
            <a:ext cx="1595080" cy="967285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সময়ঃ   ১২মিনিট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1464" y="1498113"/>
            <a:ext cx="8643937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30618" y="2855436"/>
            <a:ext cx="3457574" cy="2786063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বর্তনী আঁক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এবং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আমরা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যে কাজ করি তার একটি তালিকা প্রস্তুত কর।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13073" y="2855436"/>
            <a:ext cx="3449258" cy="2786063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শুষ্ককোষের সাহায্যে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 শক্তির রূপান্তর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ঘটে তা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তার একটি তালিকা প্রস্তুত কর।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2503" y="1877673"/>
            <a:ext cx="209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০১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5255" y="1896099"/>
            <a:ext cx="202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 ০২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575" y="349247"/>
            <a:ext cx="2085975" cy="76944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651" y="1257750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ম্যাংগানিজ ডাইঅক্সাইড এর সংকেত কোনটি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046" y="1837233"/>
            <a:ext cx="157417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1047" y="1837234"/>
            <a:ext cx="15583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2046" y="2459663"/>
            <a:ext cx="157417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046" y="2443247"/>
            <a:ext cx="155836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650" y="3167079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তড়িৎ  দ্বার কয়টি ও কি </a:t>
            </a:r>
            <a:r>
              <a:rPr lang="bn-IN" sz="2400" spc="-15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648" y="3934298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 অ্যানোড হিসাবে  কাজ করে </a:t>
            </a:r>
            <a:r>
              <a:rPr lang="bn-IN" sz="2400" spc="-150" dirty="0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526" y="4809324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  সিলিন্ডার আকৃতির চোঙটি কিসের তৈরি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0649" y="5662586"/>
            <a:ext cx="56202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latin typeface="NikoshBAN" pitchFamily="2" charset="0"/>
                <a:cs typeface="NikoshBAN" pitchFamily="2" charset="0"/>
              </a:rPr>
              <a:t>শুষ্ক কোষের  বর্তনীর বাল্বটির জ্বলে উঠার কারণ </a:t>
            </a:r>
            <a:r>
              <a:rPr lang="en-US" sz="2400" spc="-15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9413" y="1736623"/>
            <a:ext cx="67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13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b="5534"/>
          <a:stretch/>
        </p:blipFill>
        <p:spPr>
          <a:xfrm>
            <a:off x="203199" y="208538"/>
            <a:ext cx="8756075" cy="61674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93453" y="-152658"/>
            <a:ext cx="4581237" cy="23693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5496" y="5227781"/>
            <a:ext cx="713331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একটি পুরাতন ব্যাটারি ভেঙে এর মধ্যে কি কি আছে তার একটি তালিকা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তৈরি করে আনবে।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40143"/>
            <a:ext cx="8709890" cy="60800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1337" y="4753540"/>
            <a:ext cx="607361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8800" b="1" dirty="0" smtClean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8800" b="1" dirty="0">
                <a:solidFill>
                  <a:srgbClr val="92D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bn-IN" sz="3600" b="1" dirty="0">
              <a:solidFill>
                <a:srgbClr val="92D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035" y="1418954"/>
            <a:ext cx="1385453" cy="1679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3" y="3245536"/>
            <a:ext cx="4414332" cy="18774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মাহ্‌বুবা বেগম</a:t>
            </a:r>
            <a:endPara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বিনঝাড় আহ্‌মাদিয়া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মাদ্‌রাসা 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52" y="1417455"/>
            <a:ext cx="1353713" cy="1578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87221" y="3245536"/>
            <a:ext cx="2528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2800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spc="5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IN" sz="2800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অষ্টম </a:t>
            </a:r>
            <a:r>
              <a:rPr lang="en-US" sz="2800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 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0432" y="5621328"/>
            <a:ext cx="41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muktatil78@gmail.com               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38978" y="1680028"/>
            <a:ext cx="293126" cy="3442945"/>
            <a:chOff x="4359565" y="1616364"/>
            <a:chExt cx="293126" cy="3232727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Rounded Rectangle 9"/>
            <p:cNvSpPr/>
            <p:nvPr/>
          </p:nvSpPr>
          <p:spPr>
            <a:xfrm>
              <a:off x="4359565" y="1616364"/>
              <a:ext cx="55418" cy="291869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78275" y="1795623"/>
              <a:ext cx="55418" cy="291869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97273" y="1930400"/>
              <a:ext cx="55418" cy="291869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53294" y="459420"/>
            <a:ext cx="217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3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675" y="693019"/>
            <a:ext cx="550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31975"/>
              </p:ext>
            </p:extLst>
          </p:nvPr>
        </p:nvGraphicFramePr>
        <p:xfrm>
          <a:off x="3101740" y="2735228"/>
          <a:ext cx="2594008" cy="218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1740" y="2735228"/>
                        <a:ext cx="2594008" cy="218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92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4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95" y="2622775"/>
            <a:ext cx="2471738" cy="25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905">
            <a:off x="1204662" y="2687224"/>
            <a:ext cx="1777279" cy="2172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0" y="2586022"/>
            <a:ext cx="1905908" cy="20002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2255" y="341774"/>
            <a:ext cx="2124654" cy="197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0" y="381161"/>
            <a:ext cx="1969828" cy="181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1943074" y="5460831"/>
            <a:ext cx="511834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কি কি দেখতে পাচ্ছি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4582" y="5468548"/>
            <a:ext cx="4343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এইগুলো কিভাবে চলে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0787" y="5444961"/>
            <a:ext cx="379061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ব্যাটারির সাহায্যে চলে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2471" y="2210560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406" y="2160017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5798" y="4620919"/>
            <a:ext cx="6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7807" y="4652860"/>
            <a:ext cx="157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1817" y="4636990"/>
            <a:ext cx="978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7063" y="271161"/>
            <a:ext cx="2034338" cy="21208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16898" y="2188728"/>
            <a:ext cx="68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9896" y="5175585"/>
            <a:ext cx="705698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টর্চ, রিমোট, খেলনা ইত্যাদিতে যে ব্যাটারি ব্যবহার করি তাকে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বলি 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/>
      <p:bldP spid="28" grpId="0"/>
      <p:bldP spid="29" grpId="0"/>
      <p:bldP spid="30" grpId="0"/>
      <p:bldP spid="31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8290" y="550466"/>
            <a:ext cx="4587278" cy="16355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শুষ্ক কোষ</a:t>
            </a:r>
            <a:endParaRPr lang="bn-BD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7649" y="3094183"/>
            <a:ext cx="3570787" cy="2336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2424" y="552748"/>
            <a:ext cx="2878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619" y="2111780"/>
            <a:ext cx="6429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ড্রাইসেল কী তা 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 পারবে</a:t>
            </a:r>
            <a:r>
              <a:rPr lang="en-US" sz="3600" kern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</a:t>
            </a:r>
            <a:endParaRPr lang="en-US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ড্রাইসেল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কিভাবে তৈরী করা যায় তা বর্ণনা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bn-IN" sz="3600" kern="1100" dirty="0">
                <a:ln w="1905"/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ebdings"/>
              </a:rPr>
              <a:t>    </a:t>
            </a:r>
            <a:r>
              <a:rPr lang="bn-IN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</a:t>
            </a:r>
            <a:r>
              <a:rPr lang="en-US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</a:t>
            </a:r>
            <a:endParaRPr lang="bn-IN" sz="3600" kern="1100" dirty="0" smtClean="0">
              <a:ln w="1905"/>
              <a:solidFill>
                <a:srgbClr val="002060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শুষ্ক কোষ দিয়ে তড়িৎ বর্তনী তৈরি করে শক্তির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রূপান্তর বর্ণনা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kern="1100" dirty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kern="1100" dirty="0" smtClean="0">
                <a:ln w="1905"/>
                <a:solidFill>
                  <a:srgbClr val="002060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IN" sz="3600" kern="1100" dirty="0" smtClean="0">
              <a:ln w="1905"/>
              <a:solidFill>
                <a:srgbClr val="002060"/>
              </a:solidFill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48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6" y="1126588"/>
            <a:ext cx="3076575" cy="3043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" y="1609230"/>
            <a:ext cx="3128962" cy="2796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439" y="522825"/>
            <a:ext cx="2057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284" y="4970948"/>
            <a:ext cx="336947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ব্যাটারি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1629" y="4970947"/>
            <a:ext cx="355877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দেখছ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8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:\Images\Science\NH4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51" y="1162085"/>
            <a:ext cx="2021975" cy="173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47" y="1168254"/>
            <a:ext cx="2001819" cy="1733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E:\Images\Science\Mn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5" y="3589115"/>
            <a:ext cx="1946386" cy="175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13" y="3585117"/>
            <a:ext cx="792399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Images\Science\zinc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99" y="3589114"/>
            <a:ext cx="2118849" cy="1752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20324" y="2933904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কার্বন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832924" y="2956769"/>
            <a:ext cx="3203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ক্লোরাইড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0455" y="2936075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কয়লার গুড়া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895" y="5571028"/>
            <a:ext cx="324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ম্যাংগানিজ ডাই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28422" y="5558695"/>
            <a:ext cx="103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লেই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4713" y="5571026"/>
            <a:ext cx="681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দস্তা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25475" y="353744"/>
            <a:ext cx="437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তৈরী করতে যা প্রয়োজন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2562" y="1222465"/>
            <a:ext cx="600075" cy="15965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7402" y="6533971"/>
            <a:ext cx="1344529" cy="365125"/>
          </a:xfrm>
        </p:spPr>
        <p:txBody>
          <a:bodyPr/>
          <a:lstStyle/>
          <a:p>
            <a:pPr algn="ctr"/>
            <a:fld id="{F03BD0CD-BDEA-4555-ACA4-93030C0FEF37}" type="datetime1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12/6/2019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612116" y="6513423"/>
            <a:ext cx="121338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No. </a:t>
            </a:r>
            <a:fld id="{B508B748-9371-4FFE-BB45-8D93623580CA}" type="slidenum"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16" y="978578"/>
            <a:ext cx="4146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ebdings"/>
              </a:rPr>
              <a:t>সিলিন্ডার আকৃতির দস্তার চোঙ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ebdings"/>
              </a:rPr>
              <a:t>নাও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516" y="2536007"/>
            <a:ext cx="4304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কয়লার গুড়া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bn-IN" sz="28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2800" dirty="0">
                <a:latin typeface="Times New Roman" pitchFamily="18" charset="0"/>
                <a:cs typeface="NikoshBAN" pitchFamily="2" charset="0"/>
              </a:rPr>
              <a:t>পানির মিশ্রিত লেই/পেস্টটি চোঙটির মধ্যে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নিই 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6516" y="4427853"/>
            <a:ext cx="4657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তার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মধ্যে কার্বন দন্ডটি এমনভাবে বসাও যাতে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দন্ডটি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চোঙটিকে স্পর্শ না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5758477" y="1805347"/>
            <a:ext cx="2192517" cy="3933128"/>
          </a:xfrm>
          <a:prstGeom prst="can">
            <a:avLst>
              <a:gd name="adj" fmla="val 399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25"/>
          <p:cNvSpPr/>
          <p:nvPr/>
        </p:nvSpPr>
        <p:spPr>
          <a:xfrm rot="16200000">
            <a:off x="5260328" y="3048442"/>
            <a:ext cx="3203105" cy="220680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6573747" y="1416826"/>
            <a:ext cx="533400" cy="2895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625</Words>
  <Application>Microsoft Office PowerPoint</Application>
  <PresentationFormat>On-screen Show (4:3)</PresentationFormat>
  <Paragraphs>152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Webdings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Windows User</cp:lastModifiedBy>
  <cp:revision>39</cp:revision>
  <dcterms:created xsi:type="dcterms:W3CDTF">2018-12-22T22:31:44Z</dcterms:created>
  <dcterms:modified xsi:type="dcterms:W3CDTF">2019-12-06T18:49:25Z</dcterms:modified>
</cp:coreProperties>
</file>