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56" r:id="rId3"/>
    <p:sldId id="257" r:id="rId4"/>
    <p:sldId id="258" r:id="rId5"/>
    <p:sldId id="261" r:id="rId6"/>
    <p:sldId id="275" r:id="rId7"/>
    <p:sldId id="271" r:id="rId8"/>
    <p:sldId id="260" r:id="rId9"/>
    <p:sldId id="262" r:id="rId10"/>
    <p:sldId id="263" r:id="rId11"/>
    <p:sldId id="264" r:id="rId12"/>
    <p:sldId id="265" r:id="rId13"/>
    <p:sldId id="266" r:id="rId14"/>
    <p:sldId id="267" r:id="rId15"/>
    <p:sldId id="268" r:id="rId16"/>
    <p:sldId id="259" r:id="rId17"/>
    <p:sldId id="272" r:id="rId18"/>
    <p:sldId id="273" r:id="rId19"/>
    <p:sldId id="274" r:id="rId20"/>
    <p:sldId id="270" r:id="rId21"/>
    <p:sldId id="269"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74C85-E961-4B0D-A0D5-FA0163CB0A49}"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C4F6A-6CA0-425B-A410-C8B21BB3CD2D}" type="slidenum">
              <a:rPr lang="en-US" smtClean="0"/>
              <a:t>‹#›</a:t>
            </a:fld>
            <a:endParaRPr lang="en-US"/>
          </a:p>
        </p:txBody>
      </p:sp>
    </p:spTree>
    <p:extLst>
      <p:ext uri="{BB962C8B-B14F-4D97-AF65-F5344CB8AC3E}">
        <p14:creationId xmlns:p14="http://schemas.microsoft.com/office/powerpoint/2010/main" val="216628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C4F6A-6CA0-425B-A410-C8B21BB3CD2D}" type="slidenum">
              <a:rPr lang="en-US" smtClean="0"/>
              <a:t>1</a:t>
            </a:fld>
            <a:endParaRPr lang="en-US"/>
          </a:p>
        </p:txBody>
      </p:sp>
    </p:spTree>
    <p:extLst>
      <p:ext uri="{BB962C8B-B14F-4D97-AF65-F5344CB8AC3E}">
        <p14:creationId xmlns:p14="http://schemas.microsoft.com/office/powerpoint/2010/main" val="199539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12</a:t>
            </a:fld>
            <a:endParaRPr lang="en-US"/>
          </a:p>
        </p:txBody>
      </p:sp>
    </p:spTree>
    <p:extLst>
      <p:ext uri="{BB962C8B-B14F-4D97-AF65-F5344CB8AC3E}">
        <p14:creationId xmlns:p14="http://schemas.microsoft.com/office/powerpoint/2010/main" val="75960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13</a:t>
            </a:fld>
            <a:endParaRPr lang="en-US"/>
          </a:p>
        </p:txBody>
      </p:sp>
    </p:spTree>
    <p:extLst>
      <p:ext uri="{BB962C8B-B14F-4D97-AF65-F5344CB8AC3E}">
        <p14:creationId xmlns:p14="http://schemas.microsoft.com/office/powerpoint/2010/main" val="8349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14</a:t>
            </a:fld>
            <a:endParaRPr lang="en-US"/>
          </a:p>
        </p:txBody>
      </p:sp>
    </p:spTree>
    <p:extLst>
      <p:ext uri="{BB962C8B-B14F-4D97-AF65-F5344CB8AC3E}">
        <p14:creationId xmlns:p14="http://schemas.microsoft.com/office/powerpoint/2010/main" val="11272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15</a:t>
            </a:fld>
            <a:endParaRPr lang="en-US"/>
          </a:p>
        </p:txBody>
      </p:sp>
    </p:spTree>
    <p:extLst>
      <p:ext uri="{BB962C8B-B14F-4D97-AF65-F5344CB8AC3E}">
        <p14:creationId xmlns:p14="http://schemas.microsoft.com/office/powerpoint/2010/main" val="233178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16</a:t>
            </a:fld>
            <a:endParaRPr lang="en-US"/>
          </a:p>
        </p:txBody>
      </p:sp>
    </p:spTree>
    <p:extLst>
      <p:ext uri="{BB962C8B-B14F-4D97-AF65-F5344CB8AC3E}">
        <p14:creationId xmlns:p14="http://schemas.microsoft.com/office/powerpoint/2010/main" val="1434292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read the passage individually and try to find this questions answer.</a:t>
            </a:r>
            <a:endParaRPr lang="en-US" dirty="0"/>
          </a:p>
        </p:txBody>
      </p:sp>
      <p:sp>
        <p:nvSpPr>
          <p:cNvPr id="4" name="Slide Number Placeholder 3"/>
          <p:cNvSpPr>
            <a:spLocks noGrp="1"/>
          </p:cNvSpPr>
          <p:nvPr>
            <p:ph type="sldNum" sz="quarter" idx="10"/>
          </p:nvPr>
        </p:nvSpPr>
        <p:spPr/>
        <p:txBody>
          <a:bodyPr/>
          <a:lstStyle/>
          <a:p>
            <a:fld id="{2DED4CA4-40FC-462B-8889-BB3063BD7981}" type="slidenum">
              <a:rPr lang="en-US" smtClean="0"/>
              <a:t>17</a:t>
            </a:fld>
            <a:endParaRPr lang="en-US"/>
          </a:p>
        </p:txBody>
      </p:sp>
    </p:spTree>
    <p:extLst>
      <p:ext uri="{BB962C8B-B14F-4D97-AF65-F5344CB8AC3E}">
        <p14:creationId xmlns:p14="http://schemas.microsoft.com/office/powerpoint/2010/main" val="89835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do the work in pair and write down the answer in their notebook. Teacher will help them to find the answer of the questions.</a:t>
            </a:r>
            <a:endParaRPr lang="en-US" dirty="0"/>
          </a:p>
        </p:txBody>
      </p:sp>
      <p:sp>
        <p:nvSpPr>
          <p:cNvPr id="4" name="Slide Number Placeholder 3"/>
          <p:cNvSpPr>
            <a:spLocks noGrp="1"/>
          </p:cNvSpPr>
          <p:nvPr>
            <p:ph type="sldNum" sz="quarter" idx="10"/>
          </p:nvPr>
        </p:nvSpPr>
        <p:spPr/>
        <p:txBody>
          <a:bodyPr/>
          <a:lstStyle/>
          <a:p>
            <a:fld id="{2DED4CA4-40FC-462B-8889-BB3063BD7981}" type="slidenum">
              <a:rPr lang="en-US" smtClean="0"/>
              <a:t>18</a:t>
            </a:fld>
            <a:endParaRPr lang="en-US"/>
          </a:p>
        </p:txBody>
      </p:sp>
    </p:spTree>
    <p:extLst>
      <p:ext uri="{BB962C8B-B14F-4D97-AF65-F5344CB8AC3E}">
        <p14:creationId xmlns:p14="http://schemas.microsoft.com/office/powerpoint/2010/main" val="54629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do</a:t>
            </a:r>
            <a:r>
              <a:rPr lang="en-US" baseline="0" dirty="0" smtClean="0"/>
              <a:t> the work in group and try to solve the question from their understanding.</a:t>
            </a:r>
          </a:p>
          <a:p>
            <a:r>
              <a:rPr lang="en-US" baseline="0" dirty="0" smtClean="0"/>
              <a:t>Teacher will play the role of a monitor.</a:t>
            </a:r>
            <a:endParaRPr lang="en-US" dirty="0"/>
          </a:p>
        </p:txBody>
      </p:sp>
      <p:sp>
        <p:nvSpPr>
          <p:cNvPr id="4" name="Slide Number Placeholder 3"/>
          <p:cNvSpPr>
            <a:spLocks noGrp="1"/>
          </p:cNvSpPr>
          <p:nvPr>
            <p:ph type="sldNum" sz="quarter" idx="10"/>
          </p:nvPr>
        </p:nvSpPr>
        <p:spPr/>
        <p:txBody>
          <a:bodyPr/>
          <a:lstStyle/>
          <a:p>
            <a:fld id="{2DED4CA4-40FC-462B-8889-BB3063BD7981}" type="slidenum">
              <a:rPr lang="en-US" smtClean="0"/>
              <a:t>19</a:t>
            </a:fld>
            <a:endParaRPr lang="en-US"/>
          </a:p>
        </p:txBody>
      </p:sp>
    </p:spTree>
    <p:extLst>
      <p:ext uri="{BB962C8B-B14F-4D97-AF65-F5344CB8AC3E}">
        <p14:creationId xmlns:p14="http://schemas.microsoft.com/office/powerpoint/2010/main" val="24823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a:t>
            </a:r>
            <a:r>
              <a:rPr lang="en-US" baseline="0" dirty="0" smtClean="0"/>
              <a:t> this image students will be thoughtful about the picture.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4</a:t>
            </a:fld>
            <a:endParaRPr lang="en-US"/>
          </a:p>
        </p:txBody>
      </p:sp>
    </p:spTree>
    <p:extLst>
      <p:ext uri="{BB962C8B-B14F-4D97-AF65-F5344CB8AC3E}">
        <p14:creationId xmlns:p14="http://schemas.microsoft.com/office/powerpoint/2010/main" val="72039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a:t>
            </a:r>
            <a:r>
              <a:rPr lang="en-US" baseline="0" dirty="0" smtClean="0"/>
              <a:t> this image students will be thoughtful about the picture.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5</a:t>
            </a:fld>
            <a:endParaRPr lang="en-US"/>
          </a:p>
        </p:txBody>
      </p:sp>
    </p:spTree>
    <p:extLst>
      <p:ext uri="{BB962C8B-B14F-4D97-AF65-F5344CB8AC3E}">
        <p14:creationId xmlns:p14="http://schemas.microsoft.com/office/powerpoint/2010/main" val="270360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will write down the topic on the board and also tell the student to write on their note book.</a:t>
            </a:r>
            <a:endParaRPr lang="en-US" dirty="0"/>
          </a:p>
        </p:txBody>
      </p:sp>
      <p:sp>
        <p:nvSpPr>
          <p:cNvPr id="4" name="Slide Number Placeholder 3"/>
          <p:cNvSpPr>
            <a:spLocks noGrp="1"/>
          </p:cNvSpPr>
          <p:nvPr>
            <p:ph type="sldNum" sz="quarter" idx="10"/>
          </p:nvPr>
        </p:nvSpPr>
        <p:spPr/>
        <p:txBody>
          <a:bodyPr/>
          <a:lstStyle/>
          <a:p>
            <a:fld id="{E3CC4F6A-6CA0-425B-A410-C8B21BB3CD2D}" type="slidenum">
              <a:rPr lang="en-US" smtClean="0"/>
              <a:t>6</a:t>
            </a:fld>
            <a:endParaRPr lang="en-US"/>
          </a:p>
        </p:txBody>
      </p:sp>
    </p:spTree>
    <p:extLst>
      <p:ext uri="{BB962C8B-B14F-4D97-AF65-F5344CB8AC3E}">
        <p14:creationId xmlns:p14="http://schemas.microsoft.com/office/powerpoint/2010/main" val="348363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outcomes should be read out by the students. Teacher can</a:t>
            </a:r>
            <a:r>
              <a:rPr lang="en-US" baseline="0" dirty="0" smtClean="0"/>
              <a:t> hide this slide, if he wants.</a:t>
            </a:r>
            <a:endParaRPr lang="en-US" dirty="0"/>
          </a:p>
        </p:txBody>
      </p:sp>
      <p:sp>
        <p:nvSpPr>
          <p:cNvPr id="4" name="Slide Number Placeholder 3"/>
          <p:cNvSpPr>
            <a:spLocks noGrp="1"/>
          </p:cNvSpPr>
          <p:nvPr>
            <p:ph type="sldNum" sz="quarter" idx="10"/>
          </p:nvPr>
        </p:nvSpPr>
        <p:spPr/>
        <p:txBody>
          <a:bodyPr/>
          <a:lstStyle/>
          <a:p>
            <a:fld id="{08D02B22-E149-4694-86A3-C81E49DDD67B}" type="slidenum">
              <a:rPr lang="en-US" smtClean="0"/>
              <a:t>7</a:t>
            </a:fld>
            <a:endParaRPr lang="en-US"/>
          </a:p>
        </p:txBody>
      </p:sp>
    </p:spTree>
    <p:extLst>
      <p:ext uri="{BB962C8B-B14F-4D97-AF65-F5344CB8AC3E}">
        <p14:creationId xmlns:p14="http://schemas.microsoft.com/office/powerpoint/2010/main" val="186050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will be</a:t>
            </a:r>
            <a:r>
              <a:rPr lang="en-US" baseline="0" dirty="0" smtClean="0"/>
              <a:t> able to get some information about </a:t>
            </a:r>
            <a:r>
              <a:rPr lang="en-US" baseline="0" dirty="0" err="1" smtClean="0"/>
              <a:t>Kuakata</a:t>
            </a:r>
            <a:r>
              <a:rPr lang="en-US" baseline="0" dirty="0" smtClean="0"/>
              <a:t> before reading text.</a:t>
            </a:r>
            <a:endParaRPr lang="en-US" dirty="0"/>
          </a:p>
        </p:txBody>
      </p:sp>
      <p:sp>
        <p:nvSpPr>
          <p:cNvPr id="4" name="Slide Number Placeholder 3"/>
          <p:cNvSpPr>
            <a:spLocks noGrp="1"/>
          </p:cNvSpPr>
          <p:nvPr>
            <p:ph type="sldNum" sz="quarter" idx="10"/>
          </p:nvPr>
        </p:nvSpPr>
        <p:spPr/>
        <p:txBody>
          <a:bodyPr/>
          <a:lstStyle/>
          <a:p>
            <a:fld id="{E3CC4F6A-6CA0-425B-A410-C8B21BB3CD2D}" type="slidenum">
              <a:rPr lang="en-US" smtClean="0"/>
              <a:t>8</a:t>
            </a:fld>
            <a:endParaRPr lang="en-US"/>
          </a:p>
        </p:txBody>
      </p:sp>
    </p:spTree>
    <p:extLst>
      <p:ext uri="{BB962C8B-B14F-4D97-AF65-F5344CB8AC3E}">
        <p14:creationId xmlns:p14="http://schemas.microsoft.com/office/powerpoint/2010/main" val="52297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a:t>
            </a:r>
            <a:r>
              <a:rPr lang="en-US" baseline="0" dirty="0" smtClean="0"/>
              <a:t> try to get the answer from the student then give the meaning and image.</a:t>
            </a:r>
            <a:endParaRPr lang="en-US" dirty="0"/>
          </a:p>
        </p:txBody>
      </p:sp>
      <p:sp>
        <p:nvSpPr>
          <p:cNvPr id="4" name="Slide Number Placeholder 3"/>
          <p:cNvSpPr>
            <a:spLocks noGrp="1"/>
          </p:cNvSpPr>
          <p:nvPr>
            <p:ph type="sldNum" sz="quarter" idx="10"/>
          </p:nvPr>
        </p:nvSpPr>
        <p:spPr/>
        <p:txBody>
          <a:bodyPr/>
          <a:lstStyle/>
          <a:p>
            <a:fld id="{E3CC4F6A-6CA0-425B-A410-C8B21BB3CD2D}" type="slidenum">
              <a:rPr lang="en-US" smtClean="0"/>
              <a:t>9</a:t>
            </a:fld>
            <a:endParaRPr lang="en-US"/>
          </a:p>
        </p:txBody>
      </p:sp>
    </p:spTree>
    <p:extLst>
      <p:ext uri="{BB962C8B-B14F-4D97-AF65-F5344CB8AC3E}">
        <p14:creationId xmlns:p14="http://schemas.microsoft.com/office/powerpoint/2010/main" val="140081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10</a:t>
            </a:fld>
            <a:endParaRPr lang="en-US"/>
          </a:p>
        </p:txBody>
      </p:sp>
    </p:spTree>
    <p:extLst>
      <p:ext uri="{BB962C8B-B14F-4D97-AF65-F5344CB8AC3E}">
        <p14:creationId xmlns:p14="http://schemas.microsoft.com/office/powerpoint/2010/main" val="38419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get the answer from the student then give the meaning and image.</a:t>
            </a:r>
            <a:endParaRPr lang="en-US" dirty="0" smtClean="0"/>
          </a:p>
        </p:txBody>
      </p:sp>
      <p:sp>
        <p:nvSpPr>
          <p:cNvPr id="4" name="Slide Number Placeholder 3"/>
          <p:cNvSpPr>
            <a:spLocks noGrp="1"/>
          </p:cNvSpPr>
          <p:nvPr>
            <p:ph type="sldNum" sz="quarter" idx="10"/>
          </p:nvPr>
        </p:nvSpPr>
        <p:spPr/>
        <p:txBody>
          <a:bodyPr/>
          <a:lstStyle/>
          <a:p>
            <a:fld id="{E3CC4F6A-6CA0-425B-A410-C8B21BB3CD2D}" type="slidenum">
              <a:rPr lang="en-US" smtClean="0"/>
              <a:t>11</a:t>
            </a:fld>
            <a:endParaRPr lang="en-US"/>
          </a:p>
        </p:txBody>
      </p:sp>
    </p:spTree>
    <p:extLst>
      <p:ext uri="{BB962C8B-B14F-4D97-AF65-F5344CB8AC3E}">
        <p14:creationId xmlns:p14="http://schemas.microsoft.com/office/powerpoint/2010/main" val="366321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6957F-70C6-4BA7-86F1-D4F8694EA8B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427971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6957F-70C6-4BA7-86F1-D4F8694EA8B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36670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6957F-70C6-4BA7-86F1-D4F8694EA8B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92143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6957F-70C6-4BA7-86F1-D4F8694EA8B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39768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6957F-70C6-4BA7-86F1-D4F8694EA8B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414297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6957F-70C6-4BA7-86F1-D4F8694EA8B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294416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6957F-70C6-4BA7-86F1-D4F8694EA8B5}"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358725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6957F-70C6-4BA7-86F1-D4F8694EA8B5}"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38697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6957F-70C6-4BA7-86F1-D4F8694EA8B5}"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62043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6957F-70C6-4BA7-86F1-D4F8694EA8B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54619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6957F-70C6-4BA7-86F1-D4F8694EA8B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AA404-8280-41B6-93DA-303B41B1C5D1}" type="slidenum">
              <a:rPr lang="en-US" smtClean="0"/>
              <a:t>‹#›</a:t>
            </a:fld>
            <a:endParaRPr lang="en-US"/>
          </a:p>
        </p:txBody>
      </p:sp>
    </p:spTree>
    <p:extLst>
      <p:ext uri="{BB962C8B-B14F-4D97-AF65-F5344CB8AC3E}">
        <p14:creationId xmlns:p14="http://schemas.microsoft.com/office/powerpoint/2010/main" val="293394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6957F-70C6-4BA7-86F1-D4F8694EA8B5}"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AA404-8280-41B6-93DA-303B41B1C5D1}" type="slidenum">
              <a:rPr lang="en-US" smtClean="0"/>
              <a:t>‹#›</a:t>
            </a:fld>
            <a:endParaRPr lang="en-US"/>
          </a:p>
        </p:txBody>
      </p:sp>
    </p:spTree>
    <p:extLst>
      <p:ext uri="{BB962C8B-B14F-4D97-AF65-F5344CB8AC3E}">
        <p14:creationId xmlns:p14="http://schemas.microsoft.com/office/powerpoint/2010/main" val="18501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alpha val="71000"/>
          </a:schemeClr>
        </a:solidFill>
        <a:effectLst/>
      </p:bgPr>
    </p:bg>
    <p:spTree>
      <p:nvGrpSpPr>
        <p:cNvPr id="1" name=""/>
        <p:cNvGrpSpPr/>
        <p:nvPr/>
      </p:nvGrpSpPr>
      <p:grpSpPr>
        <a:xfrm>
          <a:off x="0" y="0"/>
          <a:ext cx="0" cy="0"/>
          <a:chOff x="0" y="0"/>
          <a:chExt cx="0" cy="0"/>
        </a:xfrm>
      </p:grpSpPr>
      <p:sp>
        <p:nvSpPr>
          <p:cNvPr id="3" name="TextBox 2"/>
          <p:cNvSpPr txBox="1"/>
          <p:nvPr/>
        </p:nvSpPr>
        <p:spPr>
          <a:xfrm>
            <a:off x="3418116" y="1146628"/>
            <a:ext cx="4760685" cy="812800"/>
          </a:xfrm>
          <a:prstGeom prst="rect">
            <a:avLst/>
          </a:prstGeom>
          <a:noFill/>
          <a:ln>
            <a:noFill/>
          </a:ln>
        </p:spPr>
        <p:txBody>
          <a:bodyPr wrap="square" rtlCol="0">
            <a:prstTxWarp prst="textPlain">
              <a:avLst/>
            </a:prstTxWarp>
            <a:spAutoFit/>
          </a:bodyPr>
          <a:lstStyle/>
          <a:p>
            <a:r>
              <a:rPr lang="en-US" b="1" u="sng" dirty="0" smtClean="0">
                <a:solidFill>
                  <a:schemeClr val="bg1"/>
                </a:solidFill>
                <a:latin typeface="Book Antiqua" panose="02040602050305030304" pitchFamily="18" charset="0"/>
              </a:rPr>
              <a:t>Notes for the teachers</a:t>
            </a:r>
            <a:endParaRPr lang="en-US" b="1" u="sng" dirty="0">
              <a:solidFill>
                <a:schemeClr val="bg1"/>
              </a:solidFill>
              <a:latin typeface="Book Antiqua" panose="02040602050305030304" pitchFamily="18" charset="0"/>
            </a:endParaRPr>
          </a:p>
        </p:txBody>
      </p:sp>
      <p:sp>
        <p:nvSpPr>
          <p:cNvPr id="4" name="TextBox 3"/>
          <p:cNvSpPr txBox="1"/>
          <p:nvPr/>
        </p:nvSpPr>
        <p:spPr>
          <a:xfrm>
            <a:off x="1262745" y="2452914"/>
            <a:ext cx="9071428" cy="2191658"/>
          </a:xfrm>
          <a:prstGeom prst="rect">
            <a:avLst/>
          </a:prstGeom>
          <a:noFill/>
        </p:spPr>
        <p:txBody>
          <a:bodyPr wrap="square" rtlCol="0">
            <a:prstTxWarp prst="textPlain">
              <a:avLst/>
            </a:prstTxWarp>
            <a:spAutoFit/>
          </a:bodyPr>
          <a:lstStyle/>
          <a:p>
            <a:r>
              <a:rPr lang="en-US" sz="2800" b="1" dirty="0" smtClean="0">
                <a:solidFill>
                  <a:schemeClr val="bg1"/>
                </a:solidFill>
                <a:latin typeface="Book Antiqua" panose="02040602050305030304" pitchFamily="18" charset="0"/>
              </a:rPr>
              <a:t>Dear colleagues,</a:t>
            </a:r>
          </a:p>
          <a:p>
            <a:r>
              <a:rPr lang="en-US" sz="2800" b="1" dirty="0" smtClean="0">
                <a:solidFill>
                  <a:schemeClr val="bg1"/>
                </a:solidFill>
                <a:latin typeface="Book Antiqua" panose="02040602050305030304" pitchFamily="18" charset="0"/>
              </a:rPr>
              <a:t>I like to request you to follow the instructions below the note options before going to the  class so t hat the class may be effective to the students.</a:t>
            </a:r>
            <a:endParaRPr lang="en-US" sz="28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458146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694432" y="203066"/>
            <a:ext cx="6425184" cy="985654"/>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Expanse</a:t>
            </a:r>
            <a:endParaRPr lang="en-US" sz="3600" b="1" dirty="0">
              <a:latin typeface="Times New Roman" pitchFamily="18" charset="0"/>
              <a:cs typeface="Times New Roman" pitchFamily="18" charset="0"/>
            </a:endParaRPr>
          </a:p>
        </p:txBody>
      </p:sp>
      <p:sp>
        <p:nvSpPr>
          <p:cNvPr id="4" name="TextBox 3"/>
          <p:cNvSpPr txBox="1"/>
          <p:nvPr/>
        </p:nvSpPr>
        <p:spPr>
          <a:xfrm>
            <a:off x="1548384" y="5230367"/>
            <a:ext cx="9881616" cy="1386996"/>
          </a:xfrm>
          <a:prstGeom prst="rect">
            <a:avLst/>
          </a:prstGeom>
          <a:noFill/>
        </p:spPr>
        <p:txBody>
          <a:bodyPr wrap="square" rtlCol="0">
            <a:prstTxWarp prst="textPlain">
              <a:avLst/>
            </a:prstTxWarp>
            <a:spAutoFit/>
          </a:bodyPr>
          <a:lstStyle/>
          <a:p>
            <a:r>
              <a:rPr lang="en-US" sz="3600" b="1" dirty="0">
                <a:latin typeface="Times New Roman" pitchFamily="18" charset="0"/>
                <a:cs typeface="Times New Roman" pitchFamily="18" charset="0"/>
              </a:rPr>
              <a:t> A large, open area of water</a:t>
            </a:r>
            <a:endParaRPr lang="en-US" sz="3600" dirty="0"/>
          </a:p>
        </p:txBody>
      </p:sp>
      <p:pic>
        <p:nvPicPr>
          <p:cNvPr id="8194" name="Picture 2" descr="H:\ \download\Picture\Main.jpg"/>
          <p:cNvPicPr>
            <a:picLocks noChangeAspect="1" noChangeArrowheads="1"/>
          </p:cNvPicPr>
          <p:nvPr/>
        </p:nvPicPr>
        <p:blipFill>
          <a:blip r:embed="rId3"/>
          <a:srcRect/>
          <a:stretch>
            <a:fillRect/>
          </a:stretch>
        </p:blipFill>
        <p:spPr bwMode="auto">
          <a:xfrm>
            <a:off x="780288" y="1316736"/>
            <a:ext cx="11003280" cy="3657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061702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to="" calcmode="lin" valueType="num">
                                      <p:cBhvr>
                                        <p:cTn id="12" dur="1" fill="hold"/>
                                        <p:tgtEl>
                                          <p:spTgt spid="819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86784" y="162000"/>
            <a:ext cx="4657344" cy="1014982"/>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Sanctuary</a:t>
            </a:r>
            <a:endParaRPr lang="en-US" sz="3600" b="1" dirty="0">
              <a:latin typeface="Times New Roman" pitchFamily="18" charset="0"/>
              <a:cs typeface="Times New Roman" pitchFamily="18" charset="0"/>
            </a:endParaRPr>
          </a:p>
        </p:txBody>
      </p:sp>
      <p:sp>
        <p:nvSpPr>
          <p:cNvPr id="6" name="TextBox 5"/>
          <p:cNvSpPr txBox="1"/>
          <p:nvPr/>
        </p:nvSpPr>
        <p:spPr>
          <a:xfrm>
            <a:off x="841248" y="5704948"/>
            <a:ext cx="10585704" cy="974104"/>
          </a:xfrm>
          <a:prstGeom prst="rect">
            <a:avLst/>
          </a:prstGeom>
          <a:noFill/>
        </p:spPr>
        <p:txBody>
          <a:bodyPr wrap="square" rtlCol="0">
            <a:prstTxWarp prst="textPlain">
              <a:avLst/>
            </a:prstTxWarp>
            <a:spAutoFit/>
          </a:bodyPr>
          <a:lstStyle/>
          <a:p>
            <a:r>
              <a:rPr lang="en-US" sz="3600" b="1" dirty="0">
                <a:latin typeface="Times New Roman" pitchFamily="18" charset="0"/>
                <a:cs typeface="Times New Roman" pitchFamily="18" charset="0"/>
              </a:rPr>
              <a:t>A safe place or birds and animal</a:t>
            </a:r>
            <a:endParaRPr lang="en-US" sz="3600" dirty="0"/>
          </a:p>
        </p:txBody>
      </p:sp>
      <p:pic>
        <p:nvPicPr>
          <p:cNvPr id="9218" name="Picture 2" descr="H:\ \download\Picture\01_Lasser+Whisling+Duck_171215_0003.jpg"/>
          <p:cNvPicPr>
            <a:picLocks noChangeAspect="1" noChangeArrowheads="1"/>
          </p:cNvPicPr>
          <p:nvPr/>
        </p:nvPicPr>
        <p:blipFill>
          <a:blip r:embed="rId3"/>
          <a:srcRect/>
          <a:stretch>
            <a:fillRect/>
          </a:stretch>
        </p:blipFill>
        <p:spPr bwMode="auto">
          <a:xfrm>
            <a:off x="841248" y="1304544"/>
            <a:ext cx="10765536" cy="4145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56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to="" calcmode="lin" valueType="num">
                                      <p:cBhvr>
                                        <p:cTn id="14" dur="1" fill="hold"/>
                                        <p:tgtEl>
                                          <p:spTgt spid="9218"/>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779520" y="124814"/>
            <a:ext cx="5303520" cy="762154"/>
          </a:xfrm>
          <a:prstGeom prst="rect">
            <a:avLst/>
          </a:prstGeom>
          <a:noFill/>
        </p:spPr>
        <p:txBody>
          <a:bodyPr wrap="square" rtlCol="0">
            <a:prstTxWarp prst="textPlain">
              <a:avLst/>
            </a:prstTxWarp>
            <a:spAutoFit/>
          </a:bodyPr>
          <a:lstStyle/>
          <a:p>
            <a:r>
              <a:rPr lang="en-US" sz="3600" b="1" dirty="0" smtClean="0"/>
              <a:t>Panorama</a:t>
            </a:r>
            <a:endParaRPr lang="en-US" sz="3600" b="1" dirty="0"/>
          </a:p>
        </p:txBody>
      </p:sp>
      <p:sp>
        <p:nvSpPr>
          <p:cNvPr id="5" name="TextBox 4"/>
          <p:cNvSpPr txBox="1"/>
          <p:nvPr/>
        </p:nvSpPr>
        <p:spPr>
          <a:xfrm>
            <a:off x="987552" y="5657088"/>
            <a:ext cx="10277856" cy="853440"/>
          </a:xfrm>
          <a:prstGeom prst="rect">
            <a:avLst/>
          </a:prstGeom>
          <a:noFill/>
        </p:spPr>
        <p:txBody>
          <a:bodyPr wrap="square" rtlCol="0">
            <a:prstTxWarp prst="textPlain">
              <a:avLst/>
            </a:prstTxWarp>
            <a:spAutoFit/>
          </a:bodyPr>
          <a:lstStyle/>
          <a:p>
            <a:r>
              <a:rPr lang="en-US" sz="3600" b="1" dirty="0">
                <a:latin typeface="Times New Roman" pitchFamily="18" charset="0"/>
                <a:cs typeface="Times New Roman" pitchFamily="18" charset="0"/>
              </a:rPr>
              <a:t>A view of a wild area</a:t>
            </a:r>
          </a:p>
        </p:txBody>
      </p:sp>
      <p:pic>
        <p:nvPicPr>
          <p:cNvPr id="10242" name="Picture 2" descr="H:\ \download\Picture\fatrar-chor-kuakata-bangladesh-300x225.jpg"/>
          <p:cNvPicPr>
            <a:picLocks noChangeAspect="1" noChangeArrowheads="1"/>
          </p:cNvPicPr>
          <p:nvPr/>
        </p:nvPicPr>
        <p:blipFill>
          <a:blip r:embed="rId3"/>
          <a:srcRect/>
          <a:stretch>
            <a:fillRect/>
          </a:stretch>
        </p:blipFill>
        <p:spPr bwMode="auto">
          <a:xfrm>
            <a:off x="877824" y="1024129"/>
            <a:ext cx="10704576" cy="44378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10589596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to="" calcmode="lin" valueType="num">
                                      <p:cBhvr>
                                        <p:cTn id="12" dur="1" fill="hold"/>
                                        <p:tgtEl>
                                          <p:spTgt spid="1024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791712" y="134113"/>
            <a:ext cx="4607052" cy="1103186"/>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Devotee</a:t>
            </a:r>
            <a:endParaRPr lang="en-US" sz="3600" dirty="0"/>
          </a:p>
        </p:txBody>
      </p:sp>
      <p:sp>
        <p:nvSpPr>
          <p:cNvPr id="4" name="TextBox 3"/>
          <p:cNvSpPr txBox="1"/>
          <p:nvPr/>
        </p:nvSpPr>
        <p:spPr>
          <a:xfrm>
            <a:off x="975360" y="5663185"/>
            <a:ext cx="10530840" cy="954107"/>
          </a:xfrm>
          <a:prstGeom prst="rect">
            <a:avLst/>
          </a:prstGeom>
          <a:noFill/>
        </p:spPr>
        <p:txBody>
          <a:bodyPr wrap="square" rtlCol="0">
            <a:prstTxWarp prst="textPlain">
              <a:avLst/>
            </a:prstTxWarp>
            <a:spAutoFit/>
          </a:bodyPr>
          <a:lstStyle/>
          <a:p>
            <a:r>
              <a:rPr lang="en-US" sz="2800" b="1" i="1" dirty="0">
                <a:latin typeface="Times New Roman" pitchFamily="18" charset="0"/>
                <a:cs typeface="Times New Roman" pitchFamily="18" charset="0"/>
              </a:rPr>
              <a:t>A person who admires a person or a place or an object</a:t>
            </a:r>
          </a:p>
        </p:txBody>
      </p:sp>
      <p:pic>
        <p:nvPicPr>
          <p:cNvPr id="17" name="Picture 10" descr="H:\ \download\Picture\gh.jpg"/>
          <p:cNvPicPr>
            <a:picLocks noChangeAspect="1" noChangeArrowheads="1"/>
          </p:cNvPicPr>
          <p:nvPr/>
        </p:nvPicPr>
        <p:blipFill>
          <a:blip r:embed="rId3"/>
          <a:srcRect/>
          <a:stretch>
            <a:fillRect/>
          </a:stretch>
        </p:blipFill>
        <p:spPr bwMode="auto">
          <a:xfrm>
            <a:off x="609600" y="1426464"/>
            <a:ext cx="10896600" cy="4145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0851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alpha val="57000"/>
          </a:srgbClr>
        </a:solidFill>
        <a:effectLst/>
      </p:bgPr>
    </p:bg>
    <p:spTree>
      <p:nvGrpSpPr>
        <p:cNvPr id="1" name=""/>
        <p:cNvGrpSpPr/>
        <p:nvPr/>
      </p:nvGrpSpPr>
      <p:grpSpPr>
        <a:xfrm>
          <a:off x="0" y="0"/>
          <a:ext cx="0" cy="0"/>
          <a:chOff x="0" y="0"/>
          <a:chExt cx="0" cy="0"/>
        </a:xfrm>
      </p:grpSpPr>
      <p:sp>
        <p:nvSpPr>
          <p:cNvPr id="2" name="TextBox 1"/>
          <p:cNvSpPr txBox="1"/>
          <p:nvPr/>
        </p:nvSpPr>
        <p:spPr>
          <a:xfrm>
            <a:off x="3803904" y="271272"/>
            <a:ext cx="5193792" cy="1051560"/>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Pilgrimage</a:t>
            </a:r>
            <a:endParaRPr lang="en-US" sz="3600" dirty="0"/>
          </a:p>
        </p:txBody>
      </p:sp>
      <p:sp>
        <p:nvSpPr>
          <p:cNvPr id="3" name="TextBox 2"/>
          <p:cNvSpPr txBox="1"/>
          <p:nvPr/>
        </p:nvSpPr>
        <p:spPr>
          <a:xfrm>
            <a:off x="1353312" y="5766816"/>
            <a:ext cx="10290048" cy="902208"/>
          </a:xfrm>
          <a:prstGeom prst="rect">
            <a:avLst/>
          </a:prstGeom>
          <a:noFill/>
        </p:spPr>
        <p:txBody>
          <a:bodyPr wrap="square" rtlCol="0">
            <a:prstTxWarp prst="textPlain">
              <a:avLst/>
            </a:prstTxWarp>
            <a:spAutoFit/>
          </a:bodyPr>
          <a:lstStyle/>
          <a:p>
            <a:r>
              <a:rPr lang="en-US" sz="2800" b="1" i="1" dirty="0">
                <a:latin typeface="Times New Roman" pitchFamily="18" charset="0"/>
                <a:cs typeface="Times New Roman" pitchFamily="18" charset="0"/>
              </a:rPr>
              <a:t>A visit to a holy or special place</a:t>
            </a:r>
            <a:endParaRPr lang="en-US" sz="2800" i="1" dirty="0"/>
          </a:p>
        </p:txBody>
      </p:sp>
      <p:pic>
        <p:nvPicPr>
          <p:cNvPr id="4" name="Picture 7" descr="H:\ \download\Picture\170479927.jpg"/>
          <p:cNvPicPr>
            <a:picLocks noChangeAspect="1" noChangeArrowheads="1"/>
          </p:cNvPicPr>
          <p:nvPr/>
        </p:nvPicPr>
        <p:blipFill>
          <a:blip r:embed="rId3"/>
          <a:srcRect/>
          <a:stretch>
            <a:fillRect/>
          </a:stretch>
        </p:blipFill>
        <p:spPr bwMode="auto">
          <a:xfrm>
            <a:off x="816864" y="1682496"/>
            <a:ext cx="10826496" cy="387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66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alpha val="74000"/>
          </a:srgbClr>
        </a:solidFill>
        <a:effectLst/>
      </p:bgPr>
    </p:bg>
    <p:spTree>
      <p:nvGrpSpPr>
        <p:cNvPr id="1" name=""/>
        <p:cNvGrpSpPr/>
        <p:nvPr/>
      </p:nvGrpSpPr>
      <p:grpSpPr>
        <a:xfrm>
          <a:off x="0" y="0"/>
          <a:ext cx="0" cy="0"/>
          <a:chOff x="0" y="0"/>
          <a:chExt cx="0" cy="0"/>
        </a:xfrm>
      </p:grpSpPr>
      <p:sp>
        <p:nvSpPr>
          <p:cNvPr id="2" name="TextBox 1"/>
          <p:cNvSpPr txBox="1"/>
          <p:nvPr/>
        </p:nvSpPr>
        <p:spPr>
          <a:xfrm>
            <a:off x="4011168" y="166356"/>
            <a:ext cx="3730752" cy="786540"/>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Well</a:t>
            </a:r>
            <a:endParaRPr lang="en-US" sz="3600" b="1" dirty="0">
              <a:latin typeface="Times New Roman" pitchFamily="18" charset="0"/>
              <a:cs typeface="Times New Roman" pitchFamily="18" charset="0"/>
            </a:endParaRPr>
          </a:p>
        </p:txBody>
      </p:sp>
      <p:sp>
        <p:nvSpPr>
          <p:cNvPr id="3" name="TextBox 2"/>
          <p:cNvSpPr txBox="1"/>
          <p:nvPr/>
        </p:nvSpPr>
        <p:spPr>
          <a:xfrm>
            <a:off x="1011936" y="5705856"/>
            <a:ext cx="10607040" cy="934700"/>
          </a:xfrm>
          <a:prstGeom prst="rect">
            <a:avLst/>
          </a:prstGeom>
          <a:noFill/>
        </p:spPr>
        <p:txBody>
          <a:bodyPr wrap="square" rtlCol="0">
            <a:prstTxWarp prst="textPlain">
              <a:avLst/>
            </a:prstTxWarp>
            <a:spAutoFit/>
          </a:bodyPr>
          <a:lstStyle/>
          <a:p>
            <a:r>
              <a:rPr lang="en-US" sz="2800" b="1" i="1" dirty="0">
                <a:latin typeface="Times New Roman" pitchFamily="18" charset="0"/>
                <a:cs typeface="Times New Roman" pitchFamily="18" charset="0"/>
              </a:rPr>
              <a:t> A deep hole of water in the ground</a:t>
            </a:r>
            <a:endParaRPr lang="en-US" sz="2800" i="1" dirty="0"/>
          </a:p>
        </p:txBody>
      </p:sp>
      <p:pic>
        <p:nvPicPr>
          <p:cNvPr id="4" name="Picture 12" descr="H:\ \download\Picture\063305e0f4cc9db48e386a0f439e2bdb.jpg"/>
          <p:cNvPicPr>
            <a:picLocks noChangeAspect="1" noChangeArrowheads="1"/>
          </p:cNvPicPr>
          <p:nvPr/>
        </p:nvPicPr>
        <p:blipFill>
          <a:blip r:embed="rId3" cstate="print"/>
          <a:srcRect/>
          <a:stretch>
            <a:fillRect/>
          </a:stretch>
        </p:blipFill>
        <p:spPr bwMode="auto">
          <a:xfrm>
            <a:off x="658368" y="1032144"/>
            <a:ext cx="10960608" cy="4515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978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74000"/>
          </a:srgbClr>
        </a:solidFill>
        <a:effectLst/>
      </p:bgPr>
    </p:bg>
    <p:spTree>
      <p:nvGrpSpPr>
        <p:cNvPr id="1" name=""/>
        <p:cNvGrpSpPr/>
        <p:nvPr/>
      </p:nvGrpSpPr>
      <p:grpSpPr>
        <a:xfrm>
          <a:off x="0" y="0"/>
          <a:ext cx="0" cy="0"/>
          <a:chOff x="0" y="0"/>
          <a:chExt cx="0" cy="0"/>
        </a:xfrm>
      </p:grpSpPr>
      <p:sp>
        <p:nvSpPr>
          <p:cNvPr id="2" name="TextBox 1"/>
          <p:cNvSpPr txBox="1"/>
          <p:nvPr/>
        </p:nvSpPr>
        <p:spPr>
          <a:xfrm>
            <a:off x="3718560" y="207265"/>
            <a:ext cx="4742688" cy="1011936"/>
          </a:xfrm>
          <a:prstGeom prst="rect">
            <a:avLst/>
          </a:prstGeom>
          <a:noFill/>
        </p:spPr>
        <p:txBody>
          <a:bodyPr wrap="square" rtlCol="0">
            <a:prstTxWarp prst="textPlain">
              <a:avLst/>
            </a:prstTxWarp>
            <a:spAutoFit/>
          </a:bodyPr>
          <a:lstStyle/>
          <a:p>
            <a:r>
              <a:rPr lang="en-US" sz="3600" b="1" dirty="0" smtClean="0">
                <a:latin typeface="Times New Roman" pitchFamily="18" charset="0"/>
                <a:cs typeface="Times New Roman" pitchFamily="18" charset="0"/>
              </a:rPr>
              <a:t>Homestead</a:t>
            </a:r>
            <a:endParaRPr lang="en-US" sz="3600" b="1" dirty="0">
              <a:latin typeface="Times New Roman" pitchFamily="18" charset="0"/>
              <a:cs typeface="Times New Roman" pitchFamily="18" charset="0"/>
            </a:endParaRPr>
          </a:p>
        </p:txBody>
      </p:sp>
      <p:sp>
        <p:nvSpPr>
          <p:cNvPr id="3" name="TextBox 2"/>
          <p:cNvSpPr txBox="1"/>
          <p:nvPr/>
        </p:nvSpPr>
        <p:spPr>
          <a:xfrm>
            <a:off x="1365504" y="5681472"/>
            <a:ext cx="10180320" cy="975360"/>
          </a:xfrm>
          <a:prstGeom prst="rect">
            <a:avLst/>
          </a:prstGeom>
          <a:noFill/>
        </p:spPr>
        <p:txBody>
          <a:bodyPr wrap="square" rtlCol="0">
            <a:prstTxWarp prst="textPlain">
              <a:avLst>
                <a:gd name="adj" fmla="val 49880"/>
              </a:avLst>
            </a:prstTxWarp>
            <a:spAutoFit/>
          </a:bodyPr>
          <a:lstStyle/>
          <a:p>
            <a:r>
              <a:rPr lang="en-US" sz="2800" b="1" i="1" dirty="0">
                <a:latin typeface="Times New Roman" pitchFamily="18" charset="0"/>
                <a:cs typeface="Times New Roman" pitchFamily="18" charset="0"/>
              </a:rPr>
              <a:t>A house or living abode</a:t>
            </a:r>
            <a:endParaRPr lang="en-US" sz="2800" i="1" dirty="0"/>
          </a:p>
        </p:txBody>
      </p:sp>
      <p:pic>
        <p:nvPicPr>
          <p:cNvPr id="4" name="Picture 6" descr="H:\ \download\Picture\kuakata-buddhist-temple285.png"/>
          <p:cNvPicPr>
            <a:picLocks noChangeAspect="1" noChangeArrowheads="1"/>
          </p:cNvPicPr>
          <p:nvPr/>
        </p:nvPicPr>
        <p:blipFill>
          <a:blip r:embed="rId3"/>
          <a:srcRect/>
          <a:stretch>
            <a:fillRect/>
          </a:stretch>
        </p:blipFill>
        <p:spPr bwMode="auto">
          <a:xfrm>
            <a:off x="719328" y="1502665"/>
            <a:ext cx="10826496" cy="40812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00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alpha val="72000"/>
          </a:srgbClr>
        </a:solidFill>
        <a:effectLst/>
      </p:bgPr>
    </p:bg>
    <p:spTree>
      <p:nvGrpSpPr>
        <p:cNvPr id="1" name=""/>
        <p:cNvGrpSpPr/>
        <p:nvPr/>
      </p:nvGrpSpPr>
      <p:grpSpPr>
        <a:xfrm>
          <a:off x="0" y="0"/>
          <a:ext cx="0" cy="0"/>
          <a:chOff x="0" y="0"/>
          <a:chExt cx="0" cy="0"/>
        </a:xfrm>
      </p:grpSpPr>
      <p:sp>
        <p:nvSpPr>
          <p:cNvPr id="2" name="TextBox 1"/>
          <p:cNvSpPr txBox="1"/>
          <p:nvPr/>
        </p:nvSpPr>
        <p:spPr>
          <a:xfrm>
            <a:off x="675544" y="3750210"/>
            <a:ext cx="10975415" cy="2772510"/>
          </a:xfrm>
          <a:prstGeom prst="rect">
            <a:avLst/>
          </a:prstGeom>
          <a:noFill/>
        </p:spPr>
        <p:txBody>
          <a:bodyPr wrap="square" rtlCol="0">
            <a:prstTxWarp prst="textPlain">
              <a:avLst/>
            </a:prstTxWarp>
            <a:spAutoFit/>
          </a:bodyPr>
          <a:lstStyle/>
          <a:p>
            <a:pPr marL="258204" indent="-258204">
              <a:buFont typeface="Wingdings" panose="05000000000000000000" pitchFamily="2" charset="2"/>
              <a:buChar char="v"/>
            </a:pPr>
            <a:r>
              <a:rPr lang="bn-BD" sz="1281" dirty="0" smtClean="0">
                <a:latin typeface="Book Antiqua" panose="02040602050305030304" pitchFamily="18" charset="0"/>
              </a:rPr>
              <a:t>Where is Kuakata located?</a:t>
            </a:r>
          </a:p>
          <a:p>
            <a:pPr marL="258204" indent="-258204">
              <a:buFont typeface="Wingdings" panose="05000000000000000000" pitchFamily="2" charset="2"/>
              <a:buChar char="v"/>
            </a:pPr>
            <a:r>
              <a:rPr lang="bn-BD" sz="1281" dirty="0" smtClean="0">
                <a:latin typeface="Book Antiqua" panose="02040602050305030304" pitchFamily="18" charset="0"/>
              </a:rPr>
              <a:t>How long is Kuakata Sea beach?</a:t>
            </a:r>
          </a:p>
          <a:p>
            <a:pPr marL="258204" indent="-258204">
              <a:buFont typeface="Wingdings" panose="05000000000000000000" pitchFamily="2" charset="2"/>
              <a:buChar char="v"/>
            </a:pPr>
            <a:r>
              <a:rPr lang="bn-BD" sz="1281" dirty="0" smtClean="0">
                <a:latin typeface="Book Antiqua" panose="02040602050305030304" pitchFamily="18" charset="0"/>
              </a:rPr>
              <a:t>How does the beach look like?</a:t>
            </a:r>
            <a:endParaRPr lang="en-US" sz="1281" dirty="0">
              <a:latin typeface="Book Antiqua" panose="02040602050305030304" pitchFamily="18" charset="0"/>
            </a:endParaRPr>
          </a:p>
        </p:txBody>
      </p:sp>
      <p:sp>
        <p:nvSpPr>
          <p:cNvPr id="3" name="TextBox 2"/>
          <p:cNvSpPr txBox="1"/>
          <p:nvPr/>
        </p:nvSpPr>
        <p:spPr>
          <a:xfrm>
            <a:off x="473790" y="1776184"/>
            <a:ext cx="11177169" cy="1585508"/>
          </a:xfrm>
          <a:prstGeom prst="rect">
            <a:avLst/>
          </a:prstGeom>
          <a:noFill/>
        </p:spPr>
        <p:txBody>
          <a:bodyPr wrap="square" rtlCol="0">
            <a:prstTxWarp prst="textPlain">
              <a:avLst/>
            </a:prstTxWarp>
            <a:spAutoFit/>
          </a:bodyPr>
          <a:lstStyle/>
          <a:p>
            <a:r>
              <a:rPr lang="en-US" sz="1281" dirty="0">
                <a:latin typeface="Book Antiqua" panose="02040602050305030304" pitchFamily="18" charset="0"/>
              </a:rPr>
              <a:t>Dear students, you will read the first Para and</a:t>
            </a:r>
          </a:p>
          <a:p>
            <a:r>
              <a:rPr lang="en-US" sz="1281" dirty="0">
                <a:latin typeface="Book Antiqua" panose="02040602050305030304" pitchFamily="18" charset="0"/>
              </a:rPr>
              <a:t> try to find out the answer of the question silently.</a:t>
            </a:r>
          </a:p>
        </p:txBody>
      </p:sp>
      <p:sp>
        <p:nvSpPr>
          <p:cNvPr id="4" name="Oval 3"/>
          <p:cNvSpPr/>
          <p:nvPr/>
        </p:nvSpPr>
        <p:spPr>
          <a:xfrm>
            <a:off x="4347919" y="324283"/>
            <a:ext cx="3630663" cy="1257642"/>
          </a:xfrm>
          <a:prstGeom prst="ellipse">
            <a:avLst/>
          </a:prstGeom>
          <a:noFill/>
          <a:ln w="127000"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66" tIns="32533" rIns="65066" bIns="32533" numCol="1" spcCol="0" rtlCol="0" fromWordArt="0" anchor="ctr" anchorCtr="0" forceAA="0" compatLnSpc="1">
            <a:prstTxWarp prst="textPlain">
              <a:avLst/>
            </a:prstTxWarp>
            <a:noAutofit/>
          </a:bodyPr>
          <a:lstStyle/>
          <a:p>
            <a:pPr algn="ctr"/>
            <a:r>
              <a:rPr lang="en-US" sz="1281" dirty="0">
                <a:solidFill>
                  <a:srgbClr val="002060"/>
                </a:solidFill>
                <a:latin typeface="Book Antiqua" panose="02040602050305030304" pitchFamily="18" charset="0"/>
              </a:rPr>
              <a:t>Pre-reading</a:t>
            </a:r>
          </a:p>
        </p:txBody>
      </p:sp>
    </p:spTree>
    <p:extLst>
      <p:ext uri="{BB962C8B-B14F-4D97-AF65-F5344CB8AC3E}">
        <p14:creationId xmlns:p14="http://schemas.microsoft.com/office/powerpoint/2010/main" val="403811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1+#ppt_w/2"/>
                                          </p:val>
                                        </p:tav>
                                        <p:tav tm="100000">
                                          <p:val>
                                            <p:strVal val="#ppt_x"/>
                                          </p:val>
                                        </p:tav>
                                      </p:tavLst>
                                    </p:anim>
                                    <p:anim calcmode="lin" valueType="num">
                                      <p:cBhvr additive="base">
                                        <p:cTn id="1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Oval 1"/>
          <p:cNvSpPr/>
          <p:nvPr/>
        </p:nvSpPr>
        <p:spPr>
          <a:xfrm>
            <a:off x="3146144" y="275399"/>
            <a:ext cx="6179151" cy="802287"/>
          </a:xfrm>
          <a:prstGeom prst="ellipse">
            <a:avLst/>
          </a:prstGeom>
          <a:noFill/>
          <a:ln w="127000"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66" tIns="32533" rIns="65066" bIns="32533" numCol="1" spcCol="0" rtlCol="0" fromWordArt="0" anchor="ctr" anchorCtr="0" forceAA="0" compatLnSpc="1">
            <a:prstTxWarp prst="textPlain">
              <a:avLst/>
            </a:prstTxWarp>
            <a:noAutofit/>
          </a:bodyPr>
          <a:lstStyle/>
          <a:p>
            <a:pPr algn="ctr"/>
            <a:r>
              <a:rPr lang="en-US" sz="1281" dirty="0">
                <a:solidFill>
                  <a:srgbClr val="002060"/>
                </a:solidFill>
                <a:latin typeface="Book Antiqua" panose="02040602050305030304" pitchFamily="18" charset="0"/>
              </a:rPr>
              <a:t>While reading</a:t>
            </a:r>
          </a:p>
        </p:txBody>
      </p:sp>
      <p:sp>
        <p:nvSpPr>
          <p:cNvPr id="3" name="TextBox 2"/>
          <p:cNvSpPr txBox="1"/>
          <p:nvPr/>
        </p:nvSpPr>
        <p:spPr>
          <a:xfrm>
            <a:off x="453613" y="2426688"/>
            <a:ext cx="11564215" cy="4091061"/>
          </a:xfrm>
          <a:prstGeom prst="rect">
            <a:avLst/>
          </a:prstGeom>
          <a:noFill/>
        </p:spPr>
        <p:txBody>
          <a:bodyPr wrap="square" rtlCol="0">
            <a:prstTxWarp prst="textPlain">
              <a:avLst/>
            </a:prstTxWarp>
            <a:spAutoFit/>
          </a:bodyPr>
          <a:lstStyle/>
          <a:p>
            <a:pPr marL="258204" indent="-258204">
              <a:buFont typeface="Wingdings" panose="05000000000000000000" pitchFamily="2" charset="2"/>
              <a:buChar char="Ø"/>
            </a:pPr>
            <a:r>
              <a:rPr lang="bn-BD" sz="1281" dirty="0" smtClean="0">
                <a:latin typeface="Book Antiqua" panose="02040602050305030304" pitchFamily="18" charset="0"/>
              </a:rPr>
              <a:t>Where does the name ‘Kuakata’ come from?</a:t>
            </a:r>
          </a:p>
          <a:p>
            <a:pPr marL="258204" indent="-258204">
              <a:buFont typeface="Wingdings" panose="05000000000000000000" pitchFamily="2" charset="2"/>
              <a:buChar char="Ø"/>
            </a:pPr>
            <a:r>
              <a:rPr lang="bn-BD" sz="1281" dirty="0" smtClean="0">
                <a:latin typeface="Book Antiqua" panose="02040602050305030304" pitchFamily="18" charset="0"/>
              </a:rPr>
              <a:t>What is the most uniqe features of Kuakata beach?</a:t>
            </a:r>
          </a:p>
          <a:p>
            <a:pPr marL="258204" indent="-258204">
              <a:buFont typeface="Wingdings" panose="05000000000000000000" pitchFamily="2" charset="2"/>
              <a:buChar char="Ø"/>
            </a:pPr>
            <a:r>
              <a:rPr lang="bn-BD" sz="1281" dirty="0" smtClean="0">
                <a:latin typeface="Book Antiqua" panose="02040602050305030304" pitchFamily="18" charset="0"/>
              </a:rPr>
              <a:t>What are some traditional events that take place in Kuakata?</a:t>
            </a:r>
            <a:endParaRPr lang="en-US" sz="1281" dirty="0">
              <a:latin typeface="Book Antiqua" panose="02040602050305030304" pitchFamily="18" charset="0"/>
            </a:endParaRPr>
          </a:p>
        </p:txBody>
      </p:sp>
      <p:sp>
        <p:nvSpPr>
          <p:cNvPr id="4" name="TextBox 3"/>
          <p:cNvSpPr txBox="1"/>
          <p:nvPr/>
        </p:nvSpPr>
        <p:spPr>
          <a:xfrm>
            <a:off x="453614" y="1159329"/>
            <a:ext cx="11564215" cy="989773"/>
          </a:xfrm>
          <a:prstGeom prst="rect">
            <a:avLst/>
          </a:prstGeom>
          <a:noFill/>
        </p:spPr>
        <p:txBody>
          <a:bodyPr wrap="square" rtlCol="0">
            <a:prstTxWarp prst="textPlain">
              <a:avLst/>
            </a:prstTxWarp>
            <a:spAutoFit/>
          </a:bodyPr>
          <a:lstStyle/>
          <a:p>
            <a:r>
              <a:rPr lang="en-US" sz="1281" dirty="0">
                <a:solidFill>
                  <a:srgbClr val="002060"/>
                </a:solidFill>
                <a:latin typeface="Book Antiqua" panose="02040602050305030304" pitchFamily="18" charset="0"/>
              </a:rPr>
              <a:t>Dear students, Now read the whole passage and try to write down the answer the question given below..</a:t>
            </a:r>
          </a:p>
        </p:txBody>
      </p:sp>
    </p:spTree>
    <p:extLst>
      <p:ext uri="{BB962C8B-B14F-4D97-AF65-F5344CB8AC3E}">
        <p14:creationId xmlns:p14="http://schemas.microsoft.com/office/powerpoint/2010/main" val="28903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Oval 1"/>
          <p:cNvSpPr/>
          <p:nvPr/>
        </p:nvSpPr>
        <p:spPr>
          <a:xfrm>
            <a:off x="3506976" y="110986"/>
            <a:ext cx="5210304" cy="547382"/>
          </a:xfrm>
          <a:prstGeom prst="ellipse">
            <a:avLst/>
          </a:prstGeom>
          <a:noFill/>
          <a:ln w="127000"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66" tIns="32533" rIns="65066" bIns="32533" numCol="1" spcCol="0" rtlCol="0" fromWordArt="0" anchor="ctr" anchorCtr="0" forceAA="0" compatLnSpc="1">
            <a:prstTxWarp prst="textPlain">
              <a:avLst/>
            </a:prstTxWarp>
            <a:noAutofit/>
          </a:bodyPr>
          <a:lstStyle/>
          <a:p>
            <a:pPr algn="ctr"/>
            <a:r>
              <a:rPr lang="en-US" sz="1281" dirty="0">
                <a:solidFill>
                  <a:srgbClr val="002060"/>
                </a:solidFill>
                <a:latin typeface="Book Antiqua" panose="02040602050305030304" pitchFamily="18" charset="0"/>
              </a:rPr>
              <a:t>Post reading</a:t>
            </a:r>
          </a:p>
        </p:txBody>
      </p:sp>
      <p:sp>
        <p:nvSpPr>
          <p:cNvPr id="6" name="TextBox 5"/>
          <p:cNvSpPr txBox="1"/>
          <p:nvPr/>
        </p:nvSpPr>
        <p:spPr>
          <a:xfrm>
            <a:off x="345993" y="767716"/>
            <a:ext cx="11243981" cy="640032"/>
          </a:xfrm>
          <a:prstGeom prst="rect">
            <a:avLst/>
          </a:prstGeom>
          <a:noFill/>
        </p:spPr>
        <p:txBody>
          <a:bodyPr wrap="square" rtlCol="0">
            <a:prstTxWarp prst="textPlain">
              <a:avLst/>
            </a:prstTxWarp>
            <a:spAutoFit/>
          </a:bodyPr>
          <a:lstStyle/>
          <a:p>
            <a:r>
              <a:rPr lang="en-US" sz="2277" dirty="0">
                <a:latin typeface="Book Antiqua" panose="02040602050305030304" pitchFamily="18" charset="0"/>
              </a:rPr>
              <a:t>Read the following text </a:t>
            </a:r>
            <a:r>
              <a:rPr lang="en-US" sz="2277" dirty="0" smtClean="0">
                <a:latin typeface="Book Antiqua" panose="02040602050305030304" pitchFamily="18" charset="0"/>
              </a:rPr>
              <a:t>again</a:t>
            </a:r>
            <a:r>
              <a:rPr lang="bn-BD" sz="2277" dirty="0">
                <a:latin typeface="Book Antiqua" panose="02040602050305030304" pitchFamily="18" charset="0"/>
              </a:rPr>
              <a:t> </a:t>
            </a:r>
            <a:r>
              <a:rPr lang="bn-BD" sz="2277" dirty="0" smtClean="0">
                <a:latin typeface="Book Antiqua" panose="02040602050305030304" pitchFamily="18" charset="0"/>
              </a:rPr>
              <a:t>and fill in the gaps with appropiate words.</a:t>
            </a:r>
            <a:r>
              <a:rPr lang="en-US" sz="2400" dirty="0" smtClean="0"/>
              <a:t> </a:t>
            </a:r>
            <a:endParaRPr lang="en-US" sz="2277" dirty="0">
              <a:latin typeface="Book Antiqua" panose="0204060205030503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6332527"/>
              </p:ext>
            </p:extLst>
          </p:nvPr>
        </p:nvGraphicFramePr>
        <p:xfrm>
          <a:off x="329184" y="1445768"/>
          <a:ext cx="11497056" cy="731520"/>
        </p:xfrm>
        <a:graphic>
          <a:graphicData uri="http://schemas.openxmlformats.org/drawingml/2006/table">
            <a:tbl>
              <a:tblPr firstRow="1" bandRow="1">
                <a:tableStyleId>{93296810-A885-4BE3-A3E7-6D5BEEA58F35}</a:tableStyleId>
              </a:tblPr>
              <a:tblGrid>
                <a:gridCol w="1916176"/>
                <a:gridCol w="1916176"/>
                <a:gridCol w="1916176"/>
                <a:gridCol w="1916176"/>
                <a:gridCol w="1916176"/>
                <a:gridCol w="1916176"/>
              </a:tblGrid>
              <a:tr h="332740">
                <a:tc>
                  <a:txBody>
                    <a:bodyPr/>
                    <a:lstStyle/>
                    <a:p>
                      <a:r>
                        <a:rPr lang="en-US" sz="1800" dirty="0" smtClean="0"/>
                        <a:t>sandy</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sunrise</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Dhaka</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natural</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gentle</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devotees</a:t>
                      </a:r>
                      <a:endParaRPr lang="en-US" sz="1800" b="1" dirty="0">
                        <a:solidFill>
                          <a:schemeClr val="bg1"/>
                        </a:solidFill>
                        <a:latin typeface="Times New Roman" pitchFamily="18" charset="0"/>
                        <a:cs typeface="Times New Roman" pitchFamily="18" charset="0"/>
                      </a:endParaRPr>
                    </a:p>
                  </a:txBody>
                  <a:tcPr/>
                </a:tc>
              </a:tr>
              <a:tr h="332740">
                <a:tc>
                  <a:txBody>
                    <a:bodyPr/>
                    <a:lstStyle/>
                    <a:p>
                      <a:r>
                        <a:rPr lang="en-US" sz="1800" dirty="0" smtClean="0"/>
                        <a:t>tip</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migrating</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communities</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holy</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err="1" smtClean="0"/>
                        <a:t>seabeach</a:t>
                      </a:r>
                      <a:endParaRPr lang="en-US" sz="1800" b="1" dirty="0">
                        <a:solidFill>
                          <a:schemeClr val="bg1"/>
                        </a:solidFill>
                        <a:latin typeface="Times New Roman" pitchFamily="18" charset="0"/>
                        <a:cs typeface="Times New Roman" pitchFamily="18" charset="0"/>
                      </a:endParaRPr>
                    </a:p>
                  </a:txBody>
                  <a:tcPr/>
                </a:tc>
                <a:tc>
                  <a:txBody>
                    <a:bodyPr/>
                    <a:lstStyle/>
                    <a:p>
                      <a:r>
                        <a:rPr lang="en-US" sz="1800" dirty="0" smtClean="0"/>
                        <a:t>enjoy</a:t>
                      </a:r>
                      <a:endParaRPr lang="en-US" sz="1800" b="1" dirty="0">
                        <a:solidFill>
                          <a:schemeClr val="bg1"/>
                        </a:solidFill>
                        <a:latin typeface="Times New Roman" pitchFamily="18" charset="0"/>
                        <a:cs typeface="Times New Roman" pitchFamily="18" charset="0"/>
                      </a:endParaRPr>
                    </a:p>
                  </a:txBody>
                  <a:tcPr/>
                </a:tc>
              </a:tr>
            </a:tbl>
          </a:graphicData>
        </a:graphic>
      </p:graphicFrame>
      <p:sp>
        <p:nvSpPr>
          <p:cNvPr id="7" name="TextBox 6"/>
          <p:cNvSpPr txBox="1"/>
          <p:nvPr/>
        </p:nvSpPr>
        <p:spPr>
          <a:xfrm>
            <a:off x="182880" y="2273606"/>
            <a:ext cx="11643360" cy="4401205"/>
          </a:xfrm>
          <a:prstGeom prst="rect">
            <a:avLst/>
          </a:prstGeom>
          <a:noFill/>
        </p:spPr>
        <p:txBody>
          <a:bodyPr wrap="square" rtlCol="0">
            <a:spAutoFit/>
          </a:bodyPr>
          <a:lstStyle/>
          <a:p>
            <a:r>
              <a:rPr lang="en-US" sz="2800" dirty="0" err="1">
                <a:latin typeface="Times New Roman" pitchFamily="18" charset="0"/>
                <a:cs typeface="Times New Roman" pitchFamily="18" charset="0"/>
              </a:rPr>
              <a:t>Kuakata</a:t>
            </a:r>
            <a:r>
              <a:rPr lang="en-US" sz="2800" dirty="0">
                <a:latin typeface="Times New Roman" pitchFamily="18" charset="0"/>
                <a:cs typeface="Times New Roman" pitchFamily="18" charset="0"/>
              </a:rPr>
              <a:t> is a panoramic sea beach situated on the southern most (a)………. of Bangladesh. It is located in </a:t>
            </a:r>
            <a:r>
              <a:rPr lang="en-US" sz="2800" dirty="0" err="1">
                <a:latin typeface="Times New Roman" pitchFamily="18" charset="0"/>
                <a:cs typeface="Times New Roman" pitchFamily="18" charset="0"/>
              </a:rPr>
              <a:t>Patuakhali</a:t>
            </a:r>
            <a:r>
              <a:rPr lang="en-US" sz="2800" dirty="0">
                <a:latin typeface="Times New Roman" pitchFamily="18" charset="0"/>
                <a:cs typeface="Times New Roman" pitchFamily="18" charset="0"/>
              </a:rPr>
              <a:t>. It has, a wide (b)……. beach from where one can see both the (c)……. and sunset. It is about 320 kilometers south of (d)…. and about 70 kilometers from the district headquarters. The long and wide beach at </a:t>
            </a:r>
            <a:r>
              <a:rPr lang="en-US" sz="2800" dirty="0" err="1">
                <a:latin typeface="Times New Roman" pitchFamily="18" charset="0"/>
                <a:cs typeface="Times New Roman" pitchFamily="18" charset="0"/>
              </a:rPr>
              <a:t>kuakata</a:t>
            </a:r>
            <a:r>
              <a:rPr lang="en-US" sz="2800" dirty="0">
                <a:latin typeface="Times New Roman" pitchFamily="18" charset="0"/>
                <a:cs typeface="Times New Roman" pitchFamily="18" charset="0"/>
              </a:rPr>
              <a:t> has a tropical (e)……. setting. This sandy beach has (f)……. slopes into the Bay of Bengal. </a:t>
            </a:r>
            <a:r>
              <a:rPr lang="en-US" sz="2800" dirty="0" err="1">
                <a:latin typeface="Times New Roman" pitchFamily="18" charset="0"/>
                <a:cs typeface="Times New Roman" pitchFamily="18" charset="0"/>
              </a:rPr>
              <a:t>Kuakata</a:t>
            </a:r>
            <a:r>
              <a:rPr lang="en-US" sz="2800" dirty="0">
                <a:latin typeface="Times New Roman" pitchFamily="18" charset="0"/>
                <a:cs typeface="Times New Roman" pitchFamily="18" charset="0"/>
              </a:rPr>
              <a:t> is also a sanctuary for (g)…… winter birds. </a:t>
            </a:r>
            <a:r>
              <a:rPr lang="en-US" sz="2800" dirty="0" err="1">
                <a:latin typeface="Times New Roman" pitchFamily="18" charset="0"/>
                <a:cs typeface="Times New Roman" pitchFamily="18" charset="0"/>
              </a:rPr>
              <a:t>Kuakata</a:t>
            </a:r>
            <a:r>
              <a:rPr lang="en-US" sz="2800" dirty="0">
                <a:latin typeface="Times New Roman" pitchFamily="18" charset="0"/>
                <a:cs typeface="Times New Roman" pitchFamily="18" charset="0"/>
              </a:rPr>
              <a:t> is the place of pilgrimage for both Hindu and  Buddhist (h)……. . Innumerable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arrive here at the festival of Rash </a:t>
            </a:r>
            <a:r>
              <a:rPr lang="en-US" sz="2800" dirty="0" err="1">
                <a:latin typeface="Times New Roman" pitchFamily="18" charset="0"/>
                <a:cs typeface="Times New Roman" pitchFamily="18" charset="0"/>
              </a:rPr>
              <a:t>Purnima</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Maghi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Purnima</a:t>
            </a:r>
            <a:r>
              <a:rPr lang="en-US" sz="2800" dirty="0">
                <a:latin typeface="Times New Roman" pitchFamily="18" charset="0"/>
                <a:cs typeface="Times New Roman" pitchFamily="18" charset="0"/>
              </a:rPr>
              <a:t>. On these two occasions the pilgrimage takes (j)……. bath at the bay and participate in the traditional fairs and enjoy very much. </a:t>
            </a:r>
          </a:p>
        </p:txBody>
      </p:sp>
    </p:spTree>
    <p:extLst>
      <p:ext uri="{BB962C8B-B14F-4D97-AF65-F5344CB8AC3E}">
        <p14:creationId xmlns:p14="http://schemas.microsoft.com/office/powerpoint/2010/main" val="32376107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19456" y="195072"/>
            <a:ext cx="11753088" cy="2036064"/>
          </a:xfrm>
          <a:prstGeom prst="rect">
            <a:avLst/>
          </a:prstGeom>
          <a:noFill/>
        </p:spPr>
        <p:txBody>
          <a:bodyPr wrap="square" rtlCol="0">
            <a:prstTxWarp prst="textPlain">
              <a:avLst/>
            </a:prstTxWarp>
            <a:spAutoFit/>
          </a:bodyPr>
          <a:lstStyle/>
          <a:p>
            <a:r>
              <a:rPr lang="en-US" sz="5400" dirty="0" smtClean="0">
                <a:latin typeface="Book Antiqua" panose="02040602050305030304" pitchFamily="18" charset="0"/>
              </a:rPr>
              <a:t>Welcome</a:t>
            </a:r>
            <a:endParaRPr lang="en-US" sz="5400" dirty="0">
              <a:latin typeface="Book Antiqua" panose="02040602050305030304" pitchFamily="18" charset="0"/>
            </a:endParaRPr>
          </a:p>
        </p:txBody>
      </p:sp>
    </p:spTree>
    <p:extLst>
      <p:ext uri="{BB962C8B-B14F-4D97-AF65-F5344CB8AC3E}">
        <p14:creationId xmlns:p14="http://schemas.microsoft.com/office/powerpoint/2010/main" val="2352645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390144" y="1342000"/>
            <a:ext cx="6949440" cy="646331"/>
          </a:xfrm>
          <a:prstGeom prst="rect">
            <a:avLst/>
          </a:prstGeom>
          <a:noFill/>
        </p:spPr>
        <p:txBody>
          <a:bodyPr wrap="square" rtlCol="0">
            <a:prstTxWarp prst="textPlain">
              <a:avLst/>
            </a:prstTxWarp>
            <a:spAutoFit/>
          </a:bodyPr>
          <a:lstStyle/>
          <a:p>
            <a:r>
              <a:rPr lang="en-US" sz="3600" b="1" dirty="0">
                <a:solidFill>
                  <a:schemeClr val="accent1"/>
                </a:solidFill>
                <a:latin typeface="Times New Roman" pitchFamily="18" charset="0"/>
                <a:cs typeface="Times New Roman" pitchFamily="18" charset="0"/>
              </a:rPr>
              <a:t>1. Where is </a:t>
            </a:r>
            <a:r>
              <a:rPr lang="en-US" sz="3600" b="1" dirty="0" err="1">
                <a:solidFill>
                  <a:schemeClr val="accent1"/>
                </a:solidFill>
                <a:latin typeface="Times New Roman" pitchFamily="18" charset="0"/>
                <a:cs typeface="Times New Roman" pitchFamily="18" charset="0"/>
              </a:rPr>
              <a:t>kuakata</a:t>
            </a:r>
            <a:r>
              <a:rPr lang="en-US" sz="3600" b="1" dirty="0">
                <a:solidFill>
                  <a:schemeClr val="accent1"/>
                </a:solidFill>
                <a:latin typeface="Times New Roman" pitchFamily="18" charset="0"/>
                <a:cs typeface="Times New Roman" pitchFamily="18" charset="0"/>
              </a:rPr>
              <a:t> located?</a:t>
            </a:r>
          </a:p>
        </p:txBody>
      </p:sp>
      <p:sp>
        <p:nvSpPr>
          <p:cNvPr id="3" name="TextBox 2"/>
          <p:cNvSpPr txBox="1"/>
          <p:nvPr/>
        </p:nvSpPr>
        <p:spPr>
          <a:xfrm>
            <a:off x="390144" y="2182723"/>
            <a:ext cx="7912608" cy="838200"/>
          </a:xfrm>
          <a:prstGeom prst="rect">
            <a:avLst/>
          </a:prstGeom>
          <a:noFill/>
        </p:spPr>
        <p:txBody>
          <a:bodyPr wrap="square" rtlCol="0">
            <a:prstTxWarp prst="textPlain">
              <a:avLst/>
            </a:prstTxWarp>
            <a:spAutoFit/>
          </a:bodyPr>
          <a:lstStyle/>
          <a:p>
            <a:r>
              <a:rPr lang="en-US" sz="2800" b="1" dirty="0">
                <a:solidFill>
                  <a:schemeClr val="accent1"/>
                </a:solidFill>
                <a:latin typeface="Times New Roman" pitchFamily="18" charset="0"/>
                <a:cs typeface="Times New Roman" pitchFamily="18" charset="0"/>
              </a:rPr>
              <a:t>2. Where does the name </a:t>
            </a:r>
            <a:r>
              <a:rPr lang="en-US" sz="2800" b="1" dirty="0" err="1">
                <a:solidFill>
                  <a:schemeClr val="accent1"/>
                </a:solidFill>
                <a:latin typeface="Times New Roman" pitchFamily="18" charset="0"/>
                <a:cs typeface="Times New Roman" pitchFamily="18" charset="0"/>
              </a:rPr>
              <a:t>Kuakata</a:t>
            </a:r>
            <a:r>
              <a:rPr lang="en-US" sz="2800" b="1" dirty="0">
                <a:solidFill>
                  <a:schemeClr val="accent1"/>
                </a:solidFill>
                <a:latin typeface="Times New Roman" pitchFamily="18" charset="0"/>
                <a:cs typeface="Times New Roman" pitchFamily="18" charset="0"/>
              </a:rPr>
              <a:t> come from?</a:t>
            </a:r>
          </a:p>
        </p:txBody>
      </p:sp>
      <p:sp>
        <p:nvSpPr>
          <p:cNvPr id="4" name="TextBox 3"/>
          <p:cNvSpPr txBox="1"/>
          <p:nvPr/>
        </p:nvSpPr>
        <p:spPr>
          <a:xfrm>
            <a:off x="390144" y="3164540"/>
            <a:ext cx="11704320" cy="1031404"/>
          </a:xfrm>
          <a:prstGeom prst="rect">
            <a:avLst/>
          </a:prstGeom>
          <a:noFill/>
        </p:spPr>
        <p:txBody>
          <a:bodyPr wrap="square" rtlCol="0">
            <a:prstTxWarp prst="textPlain">
              <a:avLst/>
            </a:prstTxWarp>
            <a:spAutoFit/>
          </a:bodyPr>
          <a:lstStyle/>
          <a:p>
            <a:r>
              <a:rPr lang="en-US" sz="3600" b="1" dirty="0">
                <a:solidFill>
                  <a:schemeClr val="accent1"/>
                </a:solidFill>
                <a:latin typeface="Times New Roman" pitchFamily="18" charset="0"/>
                <a:cs typeface="Times New Roman" pitchFamily="18" charset="0"/>
              </a:rPr>
              <a:t>3. What is the most unique features of </a:t>
            </a:r>
            <a:r>
              <a:rPr lang="en-US" sz="3600" b="1" dirty="0" err="1">
                <a:solidFill>
                  <a:schemeClr val="accent1"/>
                </a:solidFill>
                <a:latin typeface="Times New Roman" pitchFamily="18" charset="0"/>
                <a:cs typeface="Times New Roman" pitchFamily="18" charset="0"/>
              </a:rPr>
              <a:t>Kuakata</a:t>
            </a:r>
            <a:r>
              <a:rPr lang="en-US" sz="3600" b="1" dirty="0">
                <a:solidFill>
                  <a:schemeClr val="accent1"/>
                </a:solidFill>
                <a:latin typeface="Times New Roman" pitchFamily="18" charset="0"/>
                <a:cs typeface="Times New Roman" pitchFamily="18" charset="0"/>
              </a:rPr>
              <a:t> sea beach? </a:t>
            </a:r>
          </a:p>
        </p:txBody>
      </p:sp>
      <p:sp>
        <p:nvSpPr>
          <p:cNvPr id="6" name="TextBox 5"/>
          <p:cNvSpPr txBox="1"/>
          <p:nvPr/>
        </p:nvSpPr>
        <p:spPr>
          <a:xfrm>
            <a:off x="390144" y="4809436"/>
            <a:ext cx="11516868" cy="1295400"/>
          </a:xfrm>
          <a:prstGeom prst="rect">
            <a:avLst/>
          </a:prstGeom>
          <a:noFill/>
        </p:spPr>
        <p:txBody>
          <a:bodyPr wrap="square" rtlCol="0">
            <a:prstTxWarp prst="textPlain">
              <a:avLst/>
            </a:prstTxWarp>
            <a:spAutoFit/>
          </a:bodyPr>
          <a:lstStyle/>
          <a:p>
            <a:r>
              <a:rPr lang="en-US" sz="3600" b="1" dirty="0">
                <a:solidFill>
                  <a:srgbClr val="00B0F0"/>
                </a:solidFill>
                <a:latin typeface="Times New Roman" pitchFamily="18" charset="0"/>
                <a:cs typeface="Times New Roman" pitchFamily="18" charset="0"/>
              </a:rPr>
              <a:t>4. What are the traditional events </a:t>
            </a:r>
            <a:r>
              <a:rPr lang="en-US" sz="3600" b="1" dirty="0" smtClean="0">
                <a:solidFill>
                  <a:srgbClr val="00B0F0"/>
                </a:solidFill>
                <a:latin typeface="Times New Roman" pitchFamily="18" charset="0"/>
                <a:cs typeface="Times New Roman" pitchFamily="18" charset="0"/>
              </a:rPr>
              <a:t>that</a:t>
            </a:r>
          </a:p>
          <a:p>
            <a:r>
              <a:rPr lang="en-US" sz="3600" b="1" dirty="0" smtClean="0">
                <a:solidFill>
                  <a:srgbClr val="00B0F0"/>
                </a:solidFill>
                <a:latin typeface="Times New Roman" pitchFamily="18" charset="0"/>
                <a:cs typeface="Times New Roman" pitchFamily="18" charset="0"/>
              </a:rPr>
              <a:t> </a:t>
            </a:r>
            <a:r>
              <a:rPr lang="en-US" sz="3600" b="1" dirty="0">
                <a:solidFill>
                  <a:srgbClr val="00B0F0"/>
                </a:solidFill>
                <a:latin typeface="Times New Roman" pitchFamily="18" charset="0"/>
                <a:cs typeface="Times New Roman" pitchFamily="18" charset="0"/>
              </a:rPr>
              <a:t>take place in </a:t>
            </a:r>
            <a:r>
              <a:rPr lang="en-US" sz="3600" b="1" dirty="0" err="1">
                <a:solidFill>
                  <a:srgbClr val="00B0F0"/>
                </a:solidFill>
                <a:latin typeface="Times New Roman" pitchFamily="18" charset="0"/>
                <a:cs typeface="Times New Roman" pitchFamily="18" charset="0"/>
              </a:rPr>
              <a:t>kuakata</a:t>
            </a:r>
            <a:r>
              <a:rPr lang="en-US" sz="3600" b="1" dirty="0">
                <a:solidFill>
                  <a:srgbClr val="00B0F0"/>
                </a:solidFill>
                <a:latin typeface="Times New Roman" pitchFamily="18" charset="0"/>
                <a:cs typeface="Times New Roman" pitchFamily="18" charset="0"/>
              </a:rPr>
              <a:t>?</a:t>
            </a:r>
          </a:p>
        </p:txBody>
      </p:sp>
      <p:sp>
        <p:nvSpPr>
          <p:cNvPr id="10" name="Up Ribbon 9"/>
          <p:cNvSpPr/>
          <p:nvPr/>
        </p:nvSpPr>
        <p:spPr>
          <a:xfrm>
            <a:off x="1194816" y="40956"/>
            <a:ext cx="9607296" cy="1178244"/>
          </a:xfrm>
          <a:prstGeom prst="ribbon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Times New Roman" pitchFamily="18" charset="0"/>
              <a:cs typeface="Times New Roman" pitchFamily="18" charset="0"/>
            </a:endParaRPr>
          </a:p>
        </p:txBody>
      </p:sp>
      <p:sp>
        <p:nvSpPr>
          <p:cNvPr id="8" name="TextBox 7"/>
          <p:cNvSpPr txBox="1"/>
          <p:nvPr/>
        </p:nvSpPr>
        <p:spPr>
          <a:xfrm>
            <a:off x="8630412" y="1197114"/>
            <a:ext cx="3276600" cy="707886"/>
          </a:xfrm>
          <a:prstGeom prst="rect">
            <a:avLst/>
          </a:prstGeom>
          <a:noFill/>
        </p:spPr>
        <p:txBody>
          <a:bodyPr wrap="square" rtlCol="0">
            <a:spAutoFit/>
          </a:bodyPr>
          <a:lstStyle/>
          <a:p>
            <a:r>
              <a:rPr lang="en-US" sz="4000" b="1" dirty="0" err="1">
                <a:solidFill>
                  <a:srgbClr val="92D050"/>
                </a:solidFill>
                <a:latin typeface="Times New Roman" pitchFamily="18" charset="0"/>
                <a:cs typeface="Times New Roman" pitchFamily="18" charset="0"/>
              </a:rPr>
              <a:t>Patuakhali</a:t>
            </a:r>
            <a:endParaRPr lang="en-US" sz="4000" b="1" dirty="0">
              <a:solidFill>
                <a:srgbClr val="92D050"/>
              </a:solidFill>
              <a:latin typeface="Times New Roman" pitchFamily="18" charset="0"/>
              <a:cs typeface="Times New Roman" pitchFamily="18" charset="0"/>
            </a:endParaRPr>
          </a:p>
        </p:txBody>
      </p:sp>
      <p:sp>
        <p:nvSpPr>
          <p:cNvPr id="12" name="TextBox 11"/>
          <p:cNvSpPr txBox="1"/>
          <p:nvPr/>
        </p:nvSpPr>
        <p:spPr>
          <a:xfrm>
            <a:off x="9326118" y="2267338"/>
            <a:ext cx="2209800" cy="646331"/>
          </a:xfrm>
          <a:prstGeom prst="rect">
            <a:avLst/>
          </a:prstGeom>
          <a:noFill/>
        </p:spPr>
        <p:txBody>
          <a:bodyPr wrap="square" rtlCol="0">
            <a:spAutoFit/>
          </a:bodyPr>
          <a:lstStyle/>
          <a:p>
            <a:r>
              <a:rPr lang="en-US" sz="3600" b="1" dirty="0" err="1">
                <a:solidFill>
                  <a:srgbClr val="92D050"/>
                </a:solidFill>
                <a:latin typeface="Times New Roman" pitchFamily="18" charset="0"/>
                <a:cs typeface="Times New Roman" pitchFamily="18" charset="0"/>
              </a:rPr>
              <a:t>Kua</a:t>
            </a:r>
            <a:endParaRPr lang="en-US" sz="3600" b="1" dirty="0">
              <a:solidFill>
                <a:srgbClr val="92D050"/>
              </a:solidFill>
              <a:latin typeface="Times New Roman" pitchFamily="18" charset="0"/>
              <a:cs typeface="Times New Roman" pitchFamily="18" charset="0"/>
            </a:endParaRPr>
          </a:p>
        </p:txBody>
      </p:sp>
      <p:sp>
        <p:nvSpPr>
          <p:cNvPr id="13" name="TextBox 12"/>
          <p:cNvSpPr txBox="1"/>
          <p:nvPr/>
        </p:nvSpPr>
        <p:spPr>
          <a:xfrm>
            <a:off x="1853184" y="6104836"/>
            <a:ext cx="7010400" cy="646331"/>
          </a:xfrm>
          <a:prstGeom prst="rect">
            <a:avLst/>
          </a:prstGeom>
          <a:noFill/>
        </p:spPr>
        <p:txBody>
          <a:bodyPr wrap="square" rtlCol="0">
            <a:spAutoFit/>
          </a:bodyPr>
          <a:lstStyle/>
          <a:p>
            <a:r>
              <a:rPr lang="en-US" sz="3600" b="1" dirty="0">
                <a:solidFill>
                  <a:srgbClr val="92D050"/>
                </a:solidFill>
                <a:latin typeface="Times New Roman" pitchFamily="18" charset="0"/>
                <a:cs typeface="Times New Roman" pitchFamily="18" charset="0"/>
              </a:rPr>
              <a:t>Rash </a:t>
            </a:r>
            <a:r>
              <a:rPr lang="en-US" sz="3600" b="1" dirty="0" err="1">
                <a:solidFill>
                  <a:srgbClr val="92D050"/>
                </a:solidFill>
                <a:latin typeface="Times New Roman" pitchFamily="18" charset="0"/>
                <a:cs typeface="Times New Roman" pitchFamily="18" charset="0"/>
              </a:rPr>
              <a:t>Purnima</a:t>
            </a:r>
            <a:r>
              <a:rPr lang="en-US" sz="3600" b="1" dirty="0">
                <a:solidFill>
                  <a:srgbClr val="92D050"/>
                </a:solidFill>
                <a:latin typeface="Times New Roman" pitchFamily="18" charset="0"/>
                <a:cs typeface="Times New Roman" pitchFamily="18" charset="0"/>
              </a:rPr>
              <a:t> &amp; </a:t>
            </a:r>
            <a:r>
              <a:rPr lang="en-US" sz="3600" b="1" dirty="0" err="1">
                <a:solidFill>
                  <a:srgbClr val="92D050"/>
                </a:solidFill>
                <a:latin typeface="Times New Roman" pitchFamily="18" charset="0"/>
                <a:cs typeface="Times New Roman" pitchFamily="18" charset="0"/>
              </a:rPr>
              <a:t>Maghi</a:t>
            </a:r>
            <a:r>
              <a:rPr lang="en-US" sz="3600" b="1" dirty="0">
                <a:solidFill>
                  <a:srgbClr val="92D050"/>
                </a:solidFill>
                <a:latin typeface="Times New Roman" pitchFamily="18" charset="0"/>
                <a:cs typeface="Times New Roman" pitchFamily="18" charset="0"/>
              </a:rPr>
              <a:t> </a:t>
            </a:r>
            <a:r>
              <a:rPr lang="en-US" sz="3600" b="1" dirty="0" err="1">
                <a:solidFill>
                  <a:srgbClr val="92D050"/>
                </a:solidFill>
                <a:latin typeface="Times New Roman" pitchFamily="18" charset="0"/>
                <a:cs typeface="Times New Roman" pitchFamily="18" charset="0"/>
              </a:rPr>
              <a:t>Purnima</a:t>
            </a:r>
            <a:endParaRPr lang="en-US" sz="3600" b="1" dirty="0">
              <a:solidFill>
                <a:srgbClr val="92D050"/>
              </a:solidFill>
              <a:latin typeface="Times New Roman" pitchFamily="18" charset="0"/>
              <a:cs typeface="Times New Roman" pitchFamily="18" charset="0"/>
            </a:endParaRPr>
          </a:p>
        </p:txBody>
      </p:sp>
      <p:sp>
        <p:nvSpPr>
          <p:cNvPr id="14" name="TextBox 13"/>
          <p:cNvSpPr txBox="1"/>
          <p:nvPr/>
        </p:nvSpPr>
        <p:spPr>
          <a:xfrm>
            <a:off x="2496312" y="4062094"/>
            <a:ext cx="6695694" cy="707886"/>
          </a:xfrm>
          <a:prstGeom prst="rect">
            <a:avLst/>
          </a:prstGeom>
          <a:noFill/>
        </p:spPr>
        <p:txBody>
          <a:bodyPr wrap="square" rtlCol="0">
            <a:spAutoFit/>
          </a:bodyPr>
          <a:lstStyle/>
          <a:p>
            <a:r>
              <a:rPr lang="en-US" sz="4000" b="1" dirty="0">
                <a:solidFill>
                  <a:srgbClr val="92D050"/>
                </a:solidFill>
                <a:latin typeface="Times New Roman" pitchFamily="18" charset="0"/>
                <a:cs typeface="Times New Roman" pitchFamily="18" charset="0"/>
              </a:rPr>
              <a:t>The Scene of sunrise &amp; sunset</a:t>
            </a:r>
            <a:endParaRPr lang="en-US" sz="4000" dirty="0">
              <a:solidFill>
                <a:srgbClr val="92D050"/>
              </a:solidFill>
            </a:endParaRPr>
          </a:p>
        </p:txBody>
      </p:sp>
      <p:sp>
        <p:nvSpPr>
          <p:cNvPr id="5" name="Oval 4"/>
          <p:cNvSpPr/>
          <p:nvPr/>
        </p:nvSpPr>
        <p:spPr>
          <a:xfrm>
            <a:off x="3877056" y="48039"/>
            <a:ext cx="4242816" cy="932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92D050"/>
                </a:solidFill>
                <a:latin typeface="Times New Roman" pitchFamily="18" charset="0"/>
                <a:cs typeface="Times New Roman" pitchFamily="18" charset="0"/>
              </a:rPr>
              <a:t>EVALUATIO</a:t>
            </a:r>
            <a:r>
              <a:rPr lang="en-US" sz="2800" dirty="0" smtClean="0">
                <a:ln w="190500" cmpd="sng">
                  <a:noFill/>
                </a:ln>
                <a:solidFill>
                  <a:srgbClr val="92D050"/>
                </a:solidFill>
                <a:latin typeface="Times New Roman" pitchFamily="18" charset="0"/>
                <a:cs typeface="Times New Roman" pitchFamily="18" charset="0"/>
              </a:rPr>
              <a:t>N</a:t>
            </a:r>
            <a:endParaRPr lang="en-US" sz="2800" dirty="0">
              <a:ln w="190500" cmpd="sng">
                <a:noFill/>
              </a:ln>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20212157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0" grpId="0" animBg="1"/>
      <p:bldP spid="8" grpId="0"/>
      <p:bldP spid="12" grpId="0"/>
      <p:bldP spid="13" grpId="0"/>
      <p:bldP spid="1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70048" y="219456"/>
            <a:ext cx="7851648" cy="829056"/>
          </a:xfrm>
          <a:prstGeom prst="rect">
            <a:avLst/>
          </a:prstGeom>
          <a:noFill/>
        </p:spPr>
        <p:txBody>
          <a:bodyPr wrap="square" rtlCol="0">
            <a:prstTxWarp prst="textPlain">
              <a:avLst/>
            </a:prstTxWarp>
            <a:spAutoFit/>
          </a:bodyPr>
          <a:lstStyle/>
          <a:p>
            <a:r>
              <a:rPr lang="bn-BD" dirty="0" smtClean="0">
                <a:latin typeface="Algerian" panose="04020705040A02060702" pitchFamily="82" charset="0"/>
              </a:rPr>
              <a:t>Home Work</a:t>
            </a:r>
            <a:endParaRPr lang="en-US" dirty="0">
              <a:latin typeface="Algerian" panose="04020705040A02060702" pitchFamily="82" charset="0"/>
            </a:endParaRPr>
          </a:p>
        </p:txBody>
      </p:sp>
      <p:sp>
        <p:nvSpPr>
          <p:cNvPr id="3" name="TextBox 2"/>
          <p:cNvSpPr txBox="1"/>
          <p:nvPr/>
        </p:nvSpPr>
        <p:spPr>
          <a:xfrm>
            <a:off x="365760" y="1250302"/>
            <a:ext cx="11301984" cy="5199266"/>
          </a:xfrm>
          <a:prstGeom prst="rect">
            <a:avLst/>
          </a:prstGeom>
          <a:noFill/>
        </p:spPr>
        <p:txBody>
          <a:bodyPr wrap="square" rtlCol="0">
            <a:prstTxWarp prst="textPlain">
              <a:avLst/>
            </a:prstTxWarp>
            <a:spAutoFit/>
          </a:bodyPr>
          <a:lstStyle/>
          <a:p>
            <a:r>
              <a:rPr lang="en-US" dirty="0">
                <a:latin typeface="Book Antiqua" panose="02040602050305030304" pitchFamily="18" charset="0"/>
              </a:rPr>
              <a:t>What do these words mean in the context they have been used in the text</a:t>
            </a:r>
            <a:r>
              <a:rPr lang="en-US" dirty="0" smtClean="0">
                <a:latin typeface="Book Antiqua" panose="02040602050305030304" pitchFamily="18" charset="0"/>
              </a:rPr>
              <a:t>:</a:t>
            </a:r>
            <a:endParaRPr lang="bn-BD"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a. expanse </a:t>
            </a:r>
            <a:endParaRPr lang="bn-BD" dirty="0" smtClean="0">
              <a:latin typeface="Book Antiqua" panose="02040602050305030304" pitchFamily="18" charset="0"/>
            </a:endParaRPr>
          </a:p>
          <a:p>
            <a:r>
              <a:rPr lang="en-US" dirty="0" smtClean="0">
                <a:latin typeface="Book Antiqua" panose="02040602050305030304" pitchFamily="18" charset="0"/>
              </a:rPr>
              <a:t>b</a:t>
            </a:r>
            <a:r>
              <a:rPr lang="en-US" dirty="0">
                <a:latin typeface="Book Antiqua" panose="02040602050305030304" pitchFamily="18" charset="0"/>
              </a:rPr>
              <a:t>. unique </a:t>
            </a:r>
            <a:endParaRPr lang="bn-BD" dirty="0" smtClean="0">
              <a:latin typeface="Book Antiqua" panose="02040602050305030304" pitchFamily="18" charset="0"/>
            </a:endParaRPr>
          </a:p>
          <a:p>
            <a:r>
              <a:rPr lang="en-US" dirty="0" smtClean="0">
                <a:latin typeface="Book Antiqua" panose="02040602050305030304" pitchFamily="18" charset="0"/>
              </a:rPr>
              <a:t>c</a:t>
            </a:r>
            <a:r>
              <a:rPr lang="en-US" dirty="0">
                <a:latin typeface="Book Antiqua" panose="02040602050305030304" pitchFamily="18" charset="0"/>
              </a:rPr>
              <a:t>. virgin </a:t>
            </a:r>
            <a:endParaRPr lang="bn-BD" dirty="0" smtClean="0">
              <a:latin typeface="Book Antiqua" panose="02040602050305030304" pitchFamily="18" charset="0"/>
            </a:endParaRPr>
          </a:p>
          <a:p>
            <a:r>
              <a:rPr lang="en-US" dirty="0" smtClean="0">
                <a:latin typeface="Book Antiqua" panose="02040602050305030304" pitchFamily="18" charset="0"/>
              </a:rPr>
              <a:t>d</a:t>
            </a:r>
            <a:r>
              <a:rPr lang="en-US" dirty="0">
                <a:latin typeface="Book Antiqua" panose="02040602050305030304" pitchFamily="18" charset="0"/>
              </a:rPr>
              <a:t>. indigenous </a:t>
            </a:r>
            <a:endParaRPr lang="bn-BD" dirty="0" smtClean="0">
              <a:latin typeface="Book Antiqua" panose="02040602050305030304" pitchFamily="18" charset="0"/>
            </a:endParaRPr>
          </a:p>
          <a:p>
            <a:r>
              <a:rPr lang="en-US" dirty="0" smtClean="0">
                <a:latin typeface="Book Antiqua" panose="02040602050305030304" pitchFamily="18" charset="0"/>
              </a:rPr>
              <a:t>e</a:t>
            </a:r>
            <a:r>
              <a:rPr lang="en-US" dirty="0">
                <a:latin typeface="Book Antiqua" panose="02040602050305030304" pitchFamily="18" charset="0"/>
              </a:rPr>
              <a:t>. devotee </a:t>
            </a:r>
            <a:endParaRPr lang="bn-BD" dirty="0" smtClean="0">
              <a:latin typeface="Book Antiqua" panose="02040602050305030304" pitchFamily="18" charset="0"/>
            </a:endParaRPr>
          </a:p>
          <a:p>
            <a:r>
              <a:rPr lang="en-US" dirty="0" smtClean="0">
                <a:latin typeface="Book Antiqua" panose="02040602050305030304" pitchFamily="18" charset="0"/>
              </a:rPr>
              <a:t>f</a:t>
            </a:r>
            <a:r>
              <a:rPr lang="en-US" dirty="0">
                <a:latin typeface="Book Antiqua" panose="02040602050305030304" pitchFamily="18" charset="0"/>
              </a:rPr>
              <a:t>. heritage</a:t>
            </a:r>
          </a:p>
        </p:txBody>
      </p:sp>
    </p:spTree>
    <p:extLst>
      <p:ext uri="{BB962C8B-B14F-4D97-AF65-F5344CB8AC3E}">
        <p14:creationId xmlns:p14="http://schemas.microsoft.com/office/powerpoint/2010/main" val="2521804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27520"/>
          </a:xfrm>
          <a:prstGeom prst="rect">
            <a:avLst/>
          </a:prstGeom>
          <a:ln w="57150">
            <a:solidFill>
              <a:schemeClr val="accent2"/>
            </a:solidFill>
          </a:ln>
        </p:spPr>
      </p:pic>
      <p:sp>
        <p:nvSpPr>
          <p:cNvPr id="3" name="TextBox 2"/>
          <p:cNvSpPr txBox="1"/>
          <p:nvPr/>
        </p:nvSpPr>
        <p:spPr>
          <a:xfrm>
            <a:off x="256032" y="4791456"/>
            <a:ext cx="11679936" cy="1792224"/>
          </a:xfrm>
          <a:prstGeom prst="rect">
            <a:avLst/>
          </a:prstGeom>
          <a:noFill/>
        </p:spPr>
        <p:txBody>
          <a:bodyPr wrap="square" rtlCol="0">
            <a:prstTxWarp prst="textPlain">
              <a:avLst/>
            </a:prstTxWarp>
            <a:spAutoFit/>
          </a:bodyPr>
          <a:lstStyle/>
          <a:p>
            <a:r>
              <a:rPr lang="en-US" dirty="0" smtClean="0">
                <a:ln w="0"/>
                <a:gradFill>
                  <a:gsLst>
                    <a:gs pos="21000">
                      <a:srgbClr val="53575C"/>
                    </a:gs>
                    <a:gs pos="88000">
                      <a:srgbClr val="C5C7CA"/>
                    </a:gs>
                  </a:gsLst>
                  <a:lin ang="5400000"/>
                </a:gradFill>
              </a:rPr>
              <a:t>Thank you</a:t>
            </a:r>
            <a:endParaRPr lang="en-US"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921968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658368" y="192327"/>
            <a:ext cx="11009376" cy="1072896"/>
          </a:xfrm>
          <a:prstGeom prst="rect">
            <a:avLst/>
          </a:prstGeom>
          <a:noFill/>
        </p:spPr>
        <p:txBody>
          <a:bodyPr wrap="square" rtlCol="0">
            <a:prstTxWarp prst="textPlain">
              <a:avLst/>
            </a:prstTxWarp>
            <a:spAutoFit/>
          </a:bodyPr>
          <a:lstStyle/>
          <a:p>
            <a:r>
              <a:rPr lang="en-US" u="sng" dirty="0" smtClean="0">
                <a:latin typeface="Book Antiqua" panose="02040602050305030304" pitchFamily="18" charset="0"/>
              </a:rPr>
              <a:t>Introduction</a:t>
            </a:r>
            <a:endParaRPr lang="en-US" u="sng" dirty="0">
              <a:latin typeface="Book Antiqua" panose="02040602050305030304" pitchFamily="18" charset="0"/>
            </a:endParaRPr>
          </a:p>
        </p:txBody>
      </p:sp>
      <p:sp>
        <p:nvSpPr>
          <p:cNvPr id="3" name="TextBox 2"/>
          <p:cNvSpPr txBox="1"/>
          <p:nvPr/>
        </p:nvSpPr>
        <p:spPr>
          <a:xfrm>
            <a:off x="658368" y="4632960"/>
            <a:ext cx="4364736" cy="2084832"/>
          </a:xfrm>
          <a:prstGeom prst="rect">
            <a:avLst/>
          </a:prstGeom>
          <a:noFill/>
        </p:spPr>
        <p:txBody>
          <a:bodyPr wrap="square" rtlCol="0">
            <a:prstTxWarp prst="textPlain">
              <a:avLst/>
            </a:prstTxWarp>
            <a:spAutoFit/>
          </a:bodyPr>
          <a:lstStyle/>
          <a:p>
            <a:pPr algn="ctr"/>
            <a:r>
              <a:rPr lang="en-US" b="1" u="sng" dirty="0" err="1" smtClean="0">
                <a:latin typeface="Book Antiqua" panose="02040602050305030304" pitchFamily="18" charset="0"/>
              </a:rPr>
              <a:t>Zakir</a:t>
            </a:r>
            <a:r>
              <a:rPr lang="en-US" b="1" u="sng" dirty="0" smtClean="0">
                <a:latin typeface="Book Antiqua" panose="02040602050305030304" pitchFamily="18" charset="0"/>
              </a:rPr>
              <a:t> </a:t>
            </a:r>
            <a:r>
              <a:rPr lang="en-US" b="1" u="sng" dirty="0" err="1" smtClean="0">
                <a:latin typeface="Book Antiqua" panose="02040602050305030304" pitchFamily="18" charset="0"/>
              </a:rPr>
              <a:t>Hossen</a:t>
            </a:r>
            <a:endParaRPr lang="en-US" b="1" u="sng" dirty="0" smtClean="0">
              <a:latin typeface="Book Antiqua" panose="02040602050305030304" pitchFamily="18" charset="0"/>
            </a:endParaRPr>
          </a:p>
          <a:p>
            <a:pPr algn="ctr"/>
            <a:r>
              <a:rPr lang="en-US" b="1" u="sng" dirty="0" smtClean="0">
                <a:latin typeface="Book Antiqua" panose="02040602050305030304" pitchFamily="18" charset="0"/>
              </a:rPr>
              <a:t>Lecturer in English</a:t>
            </a:r>
          </a:p>
          <a:p>
            <a:pPr algn="ctr"/>
            <a:r>
              <a:rPr lang="en-US" b="1" u="sng" dirty="0" err="1" smtClean="0">
                <a:latin typeface="Book Antiqua" panose="02040602050305030304" pitchFamily="18" charset="0"/>
              </a:rPr>
              <a:t>Bhulkara</a:t>
            </a:r>
            <a:r>
              <a:rPr lang="en-US" b="1" u="sng" dirty="0" smtClean="0">
                <a:latin typeface="Book Antiqua" panose="02040602050305030304" pitchFamily="18" charset="0"/>
              </a:rPr>
              <a:t> </a:t>
            </a:r>
            <a:r>
              <a:rPr lang="en-US" b="1" u="sng" dirty="0" err="1" smtClean="0">
                <a:latin typeface="Book Antiqua" panose="02040602050305030304" pitchFamily="18" charset="0"/>
              </a:rPr>
              <a:t>islamia</a:t>
            </a:r>
            <a:r>
              <a:rPr lang="en-US" b="1" u="sng" dirty="0" smtClean="0">
                <a:latin typeface="Book Antiqua" panose="02040602050305030304" pitchFamily="18" charset="0"/>
              </a:rPr>
              <a:t> </a:t>
            </a:r>
            <a:r>
              <a:rPr lang="en-US" b="1" u="sng" dirty="0" err="1" smtClean="0">
                <a:latin typeface="Book Antiqua" panose="02040602050305030304" pitchFamily="18" charset="0"/>
              </a:rPr>
              <a:t>alim</a:t>
            </a:r>
            <a:r>
              <a:rPr lang="en-US" b="1" u="sng" dirty="0" smtClean="0">
                <a:latin typeface="Book Antiqua" panose="02040602050305030304" pitchFamily="18" charset="0"/>
              </a:rPr>
              <a:t> Madrasah</a:t>
            </a:r>
          </a:p>
          <a:p>
            <a:pPr algn="ctr"/>
            <a:r>
              <a:rPr lang="en-US" b="1" u="sng" dirty="0" err="1" smtClean="0">
                <a:latin typeface="Book Antiqua" panose="02040602050305030304" pitchFamily="18" charset="0"/>
              </a:rPr>
              <a:t>Chouddagram,Cumilla</a:t>
            </a:r>
            <a:endParaRPr lang="en-US" b="1" u="sng" dirty="0" smtClean="0">
              <a:latin typeface="Book Antiqua" panose="02040602050305030304" pitchFamily="18" charset="0"/>
            </a:endParaRPr>
          </a:p>
          <a:p>
            <a:pPr algn="ctr"/>
            <a:r>
              <a:rPr lang="en-US" b="1" u="sng" dirty="0" smtClean="0">
                <a:latin typeface="Book Antiqua" panose="02040602050305030304" pitchFamily="18" charset="0"/>
              </a:rPr>
              <a:t>Mobile-01818-71 39 09</a:t>
            </a:r>
          </a:p>
          <a:p>
            <a:pPr algn="ctr"/>
            <a:r>
              <a:rPr lang="en-US" b="1" u="sng" dirty="0" smtClean="0">
                <a:latin typeface="Book Antiqua" panose="02040602050305030304" pitchFamily="18" charset="0"/>
              </a:rPr>
              <a:t>Email-zakirhossen78@gmail.com</a:t>
            </a:r>
            <a:endParaRPr lang="en-US" b="1" u="sng" dirty="0">
              <a:latin typeface="Book Antiqua" panose="0204060205030503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830" y="1496872"/>
            <a:ext cx="3080004" cy="29044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152" y="1496872"/>
            <a:ext cx="2889503" cy="35506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6608064" y="5279136"/>
            <a:ext cx="5059680" cy="1280160"/>
          </a:xfrm>
          <a:prstGeom prst="rect">
            <a:avLst/>
          </a:prstGeom>
          <a:noFill/>
        </p:spPr>
        <p:txBody>
          <a:bodyPr wrap="square" rtlCol="0">
            <a:prstTxWarp prst="textPlain">
              <a:avLst/>
            </a:prstTxWarp>
            <a:spAutoFit/>
          </a:bodyPr>
          <a:lstStyle/>
          <a:p>
            <a:pPr algn="ctr"/>
            <a:r>
              <a:rPr lang="en-US" dirty="0" smtClean="0">
                <a:latin typeface="Book Antiqua" panose="02040602050305030304" pitchFamily="18" charset="0"/>
              </a:rPr>
              <a:t>English for today</a:t>
            </a:r>
          </a:p>
          <a:p>
            <a:pPr algn="ctr"/>
            <a:r>
              <a:rPr lang="en-US" dirty="0" smtClean="0">
                <a:latin typeface="Book Antiqua" panose="02040602050305030304" pitchFamily="18" charset="0"/>
              </a:rPr>
              <a:t>Class 11-12</a:t>
            </a:r>
          </a:p>
        </p:txBody>
      </p:sp>
    </p:spTree>
    <p:extLst>
      <p:ext uri="{BB962C8B-B14F-4D97-AF65-F5344CB8AC3E}">
        <p14:creationId xmlns:p14="http://schemas.microsoft.com/office/powerpoint/2010/main" val="345212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descr="H:\ \download\Picture\Kuakata Sea Beach Picture.jpg"/>
          <p:cNvPicPr>
            <a:picLocks noChangeAspect="1" noChangeArrowheads="1"/>
          </p:cNvPicPr>
          <p:nvPr/>
        </p:nvPicPr>
        <p:blipFill>
          <a:blip r:embed="rId3"/>
          <a:srcRect/>
          <a:stretch>
            <a:fillRect/>
          </a:stretch>
        </p:blipFill>
        <p:spPr bwMode="auto">
          <a:xfrm>
            <a:off x="280416" y="902208"/>
            <a:ext cx="5632704" cy="518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1877568" y="207264"/>
            <a:ext cx="8802624" cy="694944"/>
          </a:xfrm>
          <a:prstGeom prst="rect">
            <a:avLst/>
          </a:prstGeom>
          <a:noFill/>
        </p:spPr>
        <p:txBody>
          <a:bodyPr wrap="square" rtlCol="0">
            <a:prstTxWarp prst="textPlain">
              <a:avLst/>
            </a:prstTxWarp>
            <a:spAutoFit/>
          </a:bodyPr>
          <a:lstStyle/>
          <a:p>
            <a:r>
              <a:rPr lang="en-US" dirty="0" smtClean="0">
                <a:solidFill>
                  <a:srgbClr val="0070C0"/>
                </a:solidFill>
                <a:latin typeface="Book Antiqua" panose="02040602050305030304" pitchFamily="18" charset="0"/>
              </a:rPr>
              <a:t>What do you see in the pictures?</a:t>
            </a:r>
            <a:endParaRPr lang="en-US" dirty="0">
              <a:solidFill>
                <a:srgbClr val="0070C0"/>
              </a:solidFill>
              <a:latin typeface="Book Antiqua" panose="02040602050305030304" pitchFamily="18" charset="0"/>
            </a:endParaRPr>
          </a:p>
        </p:txBody>
      </p:sp>
      <p:pic>
        <p:nvPicPr>
          <p:cNvPr id="4" name="Picture 4" descr="H:\ \download\Picture\9546016444_eb6c71d3e3_b.jpg"/>
          <p:cNvPicPr>
            <a:picLocks noChangeAspect="1" noChangeArrowheads="1"/>
          </p:cNvPicPr>
          <p:nvPr/>
        </p:nvPicPr>
        <p:blipFill>
          <a:blip r:embed="rId4"/>
          <a:srcRect/>
          <a:stretch>
            <a:fillRect/>
          </a:stretch>
        </p:blipFill>
        <p:spPr bwMode="auto">
          <a:xfrm>
            <a:off x="6278880" y="902208"/>
            <a:ext cx="5632704"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2255520" y="6163056"/>
            <a:ext cx="7315200" cy="694944"/>
          </a:xfrm>
          <a:prstGeom prst="rect">
            <a:avLst/>
          </a:prstGeom>
          <a:noFill/>
        </p:spPr>
        <p:txBody>
          <a:bodyPr wrap="square" rtlCol="0">
            <a:prstTxWarp prst="textPlain">
              <a:avLst/>
            </a:prstTxWarp>
            <a:spAutoFit/>
          </a:bodyPr>
          <a:lstStyle/>
          <a:p>
            <a:r>
              <a:rPr lang="en-US" dirty="0" smtClean="0">
                <a:solidFill>
                  <a:srgbClr val="0070C0"/>
                </a:solidFill>
                <a:latin typeface="Book Antiqua" panose="02040602050305030304" pitchFamily="18" charset="0"/>
              </a:rPr>
              <a:t>Scene of sea beaches</a:t>
            </a:r>
            <a:endParaRPr lang="en-US"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313069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alpha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511808" y="152400"/>
            <a:ext cx="9144000" cy="914400"/>
          </a:xfrm>
          <a:prstGeom prst="rect">
            <a:avLst/>
          </a:prstGeom>
          <a:solidFill>
            <a:schemeClr val="accent1">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Times New Roman" pitchFamily="18" charset="0"/>
                <a:cs typeface="Times New Roman" pitchFamily="18" charset="0"/>
              </a:rPr>
              <a:t>The Unique Feature of </a:t>
            </a:r>
            <a:r>
              <a:rPr lang="en-US" sz="3600" b="1" dirty="0" err="1">
                <a:solidFill>
                  <a:srgbClr val="0070C0"/>
                </a:solidFill>
                <a:latin typeface="Times New Roman" pitchFamily="18" charset="0"/>
                <a:cs typeface="Times New Roman" pitchFamily="18" charset="0"/>
              </a:rPr>
              <a:t>Kuakata</a:t>
            </a:r>
            <a:r>
              <a:rPr lang="en-US" sz="3600" b="1" dirty="0">
                <a:solidFill>
                  <a:srgbClr val="0070C0"/>
                </a:solidFill>
                <a:latin typeface="Times New Roman" pitchFamily="18" charset="0"/>
                <a:cs typeface="Times New Roman" pitchFamily="18" charset="0"/>
              </a:rPr>
              <a:t> Sea Beach…</a:t>
            </a:r>
          </a:p>
        </p:txBody>
      </p:sp>
      <p:pic>
        <p:nvPicPr>
          <p:cNvPr id="6146" name="Picture 2" descr="H:\ \download\Picture\278003890_baeceb4164_o.gif"/>
          <p:cNvPicPr>
            <a:picLocks noChangeAspect="1" noChangeArrowheads="1" noCrop="1"/>
          </p:cNvPicPr>
          <p:nvPr/>
        </p:nvPicPr>
        <p:blipFill>
          <a:blip r:embed="rId3"/>
          <a:srcRect/>
          <a:stretch>
            <a:fillRect/>
          </a:stretch>
        </p:blipFill>
        <p:spPr bwMode="auto">
          <a:xfrm>
            <a:off x="6265625" y="1269930"/>
            <a:ext cx="4906568" cy="36428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H:\ \download\Picture\7May2010RisingSun01.gif"/>
          <p:cNvPicPr>
            <a:picLocks noChangeAspect="1" noChangeArrowheads="1" noCrop="1"/>
          </p:cNvPicPr>
          <p:nvPr/>
        </p:nvPicPr>
        <p:blipFill>
          <a:blip r:embed="rId4"/>
          <a:srcRect/>
          <a:stretch>
            <a:fillRect/>
          </a:stretch>
        </p:blipFill>
        <p:spPr bwMode="auto">
          <a:xfrm>
            <a:off x="449580" y="1269930"/>
            <a:ext cx="4913627" cy="3642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49580" y="6071616"/>
            <a:ext cx="11157204" cy="621792"/>
          </a:xfrm>
          <a:prstGeom prst="rect">
            <a:avLst/>
          </a:prstGeom>
          <a:noFill/>
          <a:scene3d>
            <a:camera prst="perspectiveFront"/>
            <a:lightRig rig="threePt" dir="t"/>
          </a:scene3d>
        </p:spPr>
        <p:txBody>
          <a:bodyPr wrap="square" rtlCol="0">
            <a:prstTxWarp prst="textPlain">
              <a:avLst/>
            </a:prstTxWarp>
            <a:spAutoFit/>
          </a:bodyPr>
          <a:lstStyle/>
          <a:p>
            <a:r>
              <a:rPr lang="en-US" b="1" dirty="0" err="1" smtClean="0">
                <a:latin typeface="Times New Roman" pitchFamily="18" charset="0"/>
                <a:cs typeface="Times New Roman" pitchFamily="18" charset="0"/>
              </a:rPr>
              <a:t>Kuakata</a:t>
            </a:r>
            <a:r>
              <a:rPr lang="en-US" b="1" dirty="0" smtClean="0">
                <a:latin typeface="Times New Roman" pitchFamily="18" charset="0"/>
                <a:cs typeface="Times New Roman" pitchFamily="18" charset="0"/>
              </a:rPr>
              <a:t> sea beach offers the full view of the sunrise and sunset.</a:t>
            </a:r>
          </a:p>
        </p:txBody>
      </p:sp>
      <p:sp>
        <p:nvSpPr>
          <p:cNvPr id="7" name="TextBox 6"/>
          <p:cNvSpPr txBox="1"/>
          <p:nvPr/>
        </p:nvSpPr>
        <p:spPr>
          <a:xfrm>
            <a:off x="548639" y="5120640"/>
            <a:ext cx="4814567" cy="475488"/>
          </a:xfrm>
          <a:prstGeom prst="rect">
            <a:avLst/>
          </a:prstGeom>
          <a:noFill/>
        </p:spPr>
        <p:txBody>
          <a:bodyPr wrap="square" rtlCol="0">
            <a:prstTxWarp prst="textPlain">
              <a:avLst/>
            </a:prstTxWarp>
            <a:spAutoFit/>
          </a:bodyPr>
          <a:lstStyle/>
          <a:p>
            <a:r>
              <a:rPr lang="en-US" dirty="0" smtClean="0"/>
              <a:t>Scene of sunrise</a:t>
            </a:r>
            <a:endParaRPr lang="en-US" dirty="0"/>
          </a:p>
        </p:txBody>
      </p:sp>
      <p:sp>
        <p:nvSpPr>
          <p:cNvPr id="10" name="TextBox 9"/>
          <p:cNvSpPr txBox="1"/>
          <p:nvPr/>
        </p:nvSpPr>
        <p:spPr>
          <a:xfrm>
            <a:off x="6265625" y="5150535"/>
            <a:ext cx="4906568" cy="475488"/>
          </a:xfrm>
          <a:prstGeom prst="rect">
            <a:avLst/>
          </a:prstGeom>
          <a:noFill/>
        </p:spPr>
        <p:txBody>
          <a:bodyPr wrap="square" rtlCol="0">
            <a:prstTxWarp prst="textPlain">
              <a:avLst/>
            </a:prstTxWarp>
            <a:spAutoFit/>
          </a:bodyPr>
          <a:lstStyle/>
          <a:p>
            <a:r>
              <a:rPr lang="en-US" dirty="0" smtClean="0"/>
              <a:t>Scene of sunset</a:t>
            </a:r>
            <a:endParaRPr lang="en-US" dirty="0"/>
          </a:p>
        </p:txBody>
      </p:sp>
    </p:spTree>
    <p:extLst>
      <p:ext uri="{BB962C8B-B14F-4D97-AF65-F5344CB8AC3E}">
        <p14:creationId xmlns:p14="http://schemas.microsoft.com/office/powerpoint/2010/main" val="24803440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slide(fromBottom)">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41376" y="902208"/>
            <a:ext cx="11484864" cy="1389888"/>
          </a:xfrm>
          <a:prstGeom prst="rect">
            <a:avLst/>
          </a:prstGeom>
          <a:noFill/>
          <a:ln>
            <a:noFill/>
          </a:ln>
        </p:spPr>
        <p:txBody>
          <a:bodyPr wrap="square" rtlCol="0">
            <a:prstTxWarp prst="textPlain">
              <a:avLst/>
            </a:prstTxWarp>
            <a:spAutoFit/>
          </a:bodyPr>
          <a:lstStyle/>
          <a:p>
            <a:r>
              <a:rPr lang="en-US" u="sng" dirty="0" smtClean="0">
                <a:latin typeface="Book Antiqua" panose="02040602050305030304" pitchFamily="18" charset="0"/>
              </a:rPr>
              <a:t>Todays topic is-</a:t>
            </a:r>
            <a:endParaRPr lang="en-US" u="sng" dirty="0">
              <a:latin typeface="Book Antiqua" panose="02040602050305030304" pitchFamily="18" charset="0"/>
            </a:endParaRPr>
          </a:p>
        </p:txBody>
      </p:sp>
      <p:sp>
        <p:nvSpPr>
          <p:cNvPr id="3" name="Oval 2"/>
          <p:cNvSpPr/>
          <p:nvPr/>
        </p:nvSpPr>
        <p:spPr>
          <a:xfrm>
            <a:off x="652272" y="3394038"/>
            <a:ext cx="11173968" cy="2809538"/>
          </a:xfrm>
          <a:prstGeom prst="ellipse">
            <a:avLst/>
          </a:prstGeom>
          <a:noFill/>
          <a:ln w="190500"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ln w="146050" cmpd="thinThick">
                  <a:noFill/>
                </a:ln>
                <a:solidFill>
                  <a:schemeClr val="tx1"/>
                </a:solidFill>
                <a:latin typeface="Book Antiqua" panose="02040602050305030304" pitchFamily="18" charset="0"/>
              </a:rPr>
              <a:t>Kuakata: Daughter of the Sea</a:t>
            </a:r>
            <a:endParaRPr lang="en-US" sz="6600" b="1" dirty="0">
              <a:ln w="146050" cmpd="thinThick">
                <a:noFill/>
              </a:ln>
              <a:solidFill>
                <a:schemeClr val="tx1"/>
              </a:solidFill>
              <a:latin typeface="Book Antiqua" panose="02040602050305030304" pitchFamily="18" charset="0"/>
            </a:endParaRPr>
          </a:p>
        </p:txBody>
      </p:sp>
    </p:spTree>
    <p:extLst>
      <p:ext uri="{BB962C8B-B14F-4D97-AF65-F5344CB8AC3E}">
        <p14:creationId xmlns:p14="http://schemas.microsoft.com/office/powerpoint/2010/main" val="344440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75000"/>
          </a:srgbClr>
        </a:solidFill>
        <a:effectLst/>
      </p:bgPr>
    </p:bg>
    <p:spTree>
      <p:nvGrpSpPr>
        <p:cNvPr id="1" name=""/>
        <p:cNvGrpSpPr/>
        <p:nvPr/>
      </p:nvGrpSpPr>
      <p:grpSpPr>
        <a:xfrm>
          <a:off x="0" y="0"/>
          <a:ext cx="0" cy="0"/>
          <a:chOff x="0" y="0"/>
          <a:chExt cx="0" cy="0"/>
        </a:xfrm>
      </p:grpSpPr>
      <p:sp>
        <p:nvSpPr>
          <p:cNvPr id="4" name="TextBox 3"/>
          <p:cNvSpPr txBox="1"/>
          <p:nvPr/>
        </p:nvSpPr>
        <p:spPr>
          <a:xfrm>
            <a:off x="195071" y="158496"/>
            <a:ext cx="11631167" cy="1248809"/>
          </a:xfrm>
          <a:prstGeom prst="rect">
            <a:avLst/>
          </a:prstGeom>
          <a:noFill/>
          <a:ln w="127000" cmpd="thinThick">
            <a:noFill/>
          </a:ln>
        </p:spPr>
        <p:txBody>
          <a:bodyPr wrap="square" rtlCol="0">
            <a:prstTxWarp prst="textPlain">
              <a:avLst/>
            </a:prstTxWarp>
            <a:spAutoFit/>
          </a:bodyPr>
          <a:lstStyle/>
          <a:p>
            <a:r>
              <a:rPr lang="en-US" sz="2699" u="sng" dirty="0">
                <a:ln w="12700" cmpd="thinThick">
                  <a:solidFill>
                    <a:srgbClr val="7030A0"/>
                  </a:solidFill>
                </a:ln>
                <a:latin typeface="Book Antiqua" panose="02040602050305030304" pitchFamily="18" charset="0"/>
              </a:rPr>
              <a:t>Learning outcomes</a:t>
            </a:r>
          </a:p>
        </p:txBody>
      </p:sp>
      <p:sp>
        <p:nvSpPr>
          <p:cNvPr id="5" name="TextBox 4"/>
          <p:cNvSpPr txBox="1"/>
          <p:nvPr/>
        </p:nvSpPr>
        <p:spPr>
          <a:xfrm>
            <a:off x="195072" y="1693916"/>
            <a:ext cx="11631167" cy="4950723"/>
          </a:xfrm>
          <a:prstGeom prst="rect">
            <a:avLst/>
          </a:prstGeom>
          <a:noFill/>
          <a:ln w="127000" cmpd="thinThick">
            <a:noFill/>
          </a:ln>
        </p:spPr>
        <p:txBody>
          <a:bodyPr wrap="square" rtlCol="0">
            <a:prstTxWarp prst="textPlain">
              <a:avLst/>
            </a:prstTxWarp>
            <a:spAutoFit/>
          </a:bodyPr>
          <a:lstStyle/>
          <a:p>
            <a:r>
              <a:rPr lang="en-US" sz="2699" dirty="0">
                <a:latin typeface="Book Antiqua" panose="02040602050305030304" pitchFamily="18" charset="0"/>
              </a:rPr>
              <a:t>By the end of the lesson SS will be able to-</a:t>
            </a:r>
          </a:p>
          <a:p>
            <a:pPr marL="385571" indent="-385571">
              <a:buFont typeface="Wingdings" panose="05000000000000000000" pitchFamily="2" charset="2"/>
              <a:buChar char="v"/>
            </a:pPr>
            <a:r>
              <a:rPr lang="en-US" sz="2699" dirty="0">
                <a:latin typeface="Book Antiqua" panose="02040602050305030304" pitchFamily="18" charset="0"/>
                <a:cs typeface="Times New Roman" panose="02020603050405020304" pitchFamily="18" charset="0"/>
              </a:rPr>
              <a:t>Read and understand the text through silent reading; </a:t>
            </a:r>
          </a:p>
          <a:p>
            <a:pPr marL="385571" indent="-385571">
              <a:buFont typeface="Wingdings" panose="05000000000000000000" pitchFamily="2" charset="2"/>
              <a:buChar char="v"/>
            </a:pPr>
            <a:r>
              <a:rPr lang="en-US" sz="2699" dirty="0">
                <a:latin typeface="Book Antiqua" panose="02040602050305030304" pitchFamily="18" charset="0"/>
                <a:cs typeface="Times New Roman" panose="02020603050405020304" pitchFamily="18" charset="0"/>
              </a:rPr>
              <a:t>Read aloud make sounds with stress;</a:t>
            </a:r>
          </a:p>
          <a:p>
            <a:pPr marL="385571" indent="-385571">
              <a:buFont typeface="Wingdings" panose="05000000000000000000" pitchFamily="2" charset="2"/>
              <a:buChar char="v"/>
            </a:pPr>
            <a:r>
              <a:rPr lang="en-US" sz="2699" dirty="0">
                <a:latin typeface="Book Antiqua" panose="02040602050305030304" pitchFamily="18" charset="0"/>
                <a:cs typeface="Times New Roman" panose="02020603050405020304" pitchFamily="18" charset="0"/>
              </a:rPr>
              <a:t>Read text silently for comprehension</a:t>
            </a:r>
            <a:r>
              <a:rPr lang="en-US" sz="2699" dirty="0">
                <a:latin typeface="Book Antiqua" panose="02040602050305030304" pitchFamily="18" charset="0"/>
              </a:rPr>
              <a:t>.</a:t>
            </a:r>
            <a:endParaRPr lang="en-US" sz="2699"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994300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0" y="1"/>
            <a:ext cx="9144000" cy="769441"/>
          </a:xfrm>
          <a:prstGeom prst="rect">
            <a:avLst/>
          </a:prstGeom>
          <a:noFill/>
        </p:spPr>
        <p:txBody>
          <a:bodyPr wrap="square" rtlCol="0">
            <a:spAutoFit/>
          </a:bodyPr>
          <a:lstStyle/>
          <a:p>
            <a:r>
              <a:rPr lang="en-US" sz="4400" b="1" dirty="0">
                <a:solidFill>
                  <a:srgbClr val="0000CC"/>
                </a:solidFill>
                <a:latin typeface="Times New Roman" pitchFamily="18" charset="0"/>
                <a:cs typeface="Times New Roman" pitchFamily="18" charset="0"/>
              </a:rPr>
              <a:t>Introduction to </a:t>
            </a:r>
            <a:r>
              <a:rPr lang="en-US" sz="4400" b="1" dirty="0" err="1">
                <a:solidFill>
                  <a:srgbClr val="0000CC"/>
                </a:solidFill>
                <a:latin typeface="Times New Roman" pitchFamily="18" charset="0"/>
                <a:cs typeface="Times New Roman" pitchFamily="18" charset="0"/>
              </a:rPr>
              <a:t>Kuakata</a:t>
            </a:r>
            <a:r>
              <a:rPr lang="en-US" sz="4400" b="1" dirty="0">
                <a:solidFill>
                  <a:srgbClr val="0000CC"/>
                </a:solidFill>
                <a:latin typeface="Times New Roman" pitchFamily="18" charset="0"/>
                <a:cs typeface="Times New Roman" pitchFamily="18" charset="0"/>
              </a:rPr>
              <a:t>...</a:t>
            </a:r>
          </a:p>
        </p:txBody>
      </p:sp>
      <p:sp>
        <p:nvSpPr>
          <p:cNvPr id="3" name="TextBox 2"/>
          <p:cNvSpPr txBox="1"/>
          <p:nvPr/>
        </p:nvSpPr>
        <p:spPr>
          <a:xfrm>
            <a:off x="5257800" y="1905000"/>
            <a:ext cx="1295400" cy="369332"/>
          </a:xfrm>
          <a:prstGeom prst="rect">
            <a:avLst/>
          </a:prstGeom>
          <a:noFill/>
        </p:spPr>
        <p:txBody>
          <a:bodyPr wrap="square" rtlCol="0">
            <a:spAutoFit/>
          </a:bodyPr>
          <a:lstStyle/>
          <a:p>
            <a:endParaRPr lang="en-US" dirty="0"/>
          </a:p>
        </p:txBody>
      </p:sp>
      <p:sp>
        <p:nvSpPr>
          <p:cNvPr id="4" name="TextBox 3"/>
          <p:cNvSpPr txBox="1"/>
          <p:nvPr/>
        </p:nvSpPr>
        <p:spPr>
          <a:xfrm>
            <a:off x="4596384" y="753178"/>
            <a:ext cx="3745992" cy="2677656"/>
          </a:xfrm>
          <a:prstGeom prst="rect">
            <a:avLst/>
          </a:prstGeom>
          <a:solidFill>
            <a:srgbClr val="FBA3EE"/>
          </a:solidFill>
        </p:spPr>
        <p:txBody>
          <a:bodyPr wrap="square" rtlCol="0">
            <a:prstTxWarp prst="textPlain">
              <a:avLst/>
            </a:prstTxWarp>
            <a:spAutoFit/>
          </a:bodyPr>
          <a:lstStyle/>
          <a:p>
            <a:r>
              <a:rPr lang="en-US" sz="2400" dirty="0" err="1">
                <a:latin typeface="Times New Roman" pitchFamily="18" charset="0"/>
                <a:cs typeface="Times New Roman" pitchFamily="18" charset="0"/>
              </a:rPr>
              <a:t>Kuakata</a:t>
            </a:r>
            <a:r>
              <a:rPr lang="en-US" sz="2400" dirty="0">
                <a:latin typeface="Times New Roman" pitchFamily="18" charset="0"/>
                <a:cs typeface="Times New Roman" pitchFamily="18" charset="0"/>
              </a:rPr>
              <a:t> is situated in </a:t>
            </a:r>
            <a:r>
              <a:rPr lang="en-US" sz="2400" dirty="0" err="1">
                <a:latin typeface="Times New Roman" pitchFamily="18" charset="0"/>
                <a:cs typeface="Times New Roman" pitchFamily="18" charset="0"/>
              </a:rPr>
              <a:t>Patuakhali</a:t>
            </a:r>
            <a:r>
              <a:rPr lang="en-US" sz="2400" dirty="0">
                <a:latin typeface="Times New Roman" pitchFamily="18" charset="0"/>
                <a:cs typeface="Times New Roman" pitchFamily="18" charset="0"/>
              </a:rPr>
              <a:t> district. It is 30 km long &amp; 6 km wide. It is 70 km away from </a:t>
            </a:r>
            <a:r>
              <a:rPr lang="en-US" sz="2400" dirty="0" err="1">
                <a:latin typeface="Times New Roman" pitchFamily="18" charset="0"/>
                <a:cs typeface="Times New Roman" pitchFamily="18" charset="0"/>
              </a:rPr>
              <a:t>Patuakhali</a:t>
            </a:r>
            <a:r>
              <a:rPr lang="en-US" sz="2400" dirty="0">
                <a:latin typeface="Times New Roman" pitchFamily="18" charset="0"/>
                <a:cs typeface="Times New Roman" pitchFamily="18" charset="0"/>
              </a:rPr>
              <a:t> District headquarters &amp; 320 km from Dhaka. </a:t>
            </a:r>
          </a:p>
        </p:txBody>
      </p:sp>
      <p:sp>
        <p:nvSpPr>
          <p:cNvPr id="5" name="TextBox 4"/>
          <p:cNvSpPr txBox="1"/>
          <p:nvPr/>
        </p:nvSpPr>
        <p:spPr>
          <a:xfrm>
            <a:off x="8554021" y="3787811"/>
            <a:ext cx="3409379" cy="2905595"/>
          </a:xfrm>
          <a:prstGeom prst="rect">
            <a:avLst/>
          </a:prstGeom>
          <a:solidFill>
            <a:schemeClr val="accent2">
              <a:lumMod val="40000"/>
              <a:lumOff val="60000"/>
            </a:schemeClr>
          </a:solidFill>
        </p:spPr>
        <p:txBody>
          <a:bodyPr wrap="square" rtlCol="0">
            <a:prstTxWarp prst="textPlain">
              <a:avLst/>
            </a:prstTxWarp>
            <a:spAutoFit/>
          </a:bodyPr>
          <a:lstStyle/>
          <a:p>
            <a:r>
              <a:rPr lang="en-US" sz="2400" dirty="0">
                <a:latin typeface="Times New Roman" pitchFamily="18" charset="0"/>
                <a:cs typeface="Times New Roman" pitchFamily="18" charset="0"/>
              </a:rPr>
              <a:t>The name </a:t>
            </a:r>
            <a:r>
              <a:rPr lang="en-US" sz="2400" dirty="0" err="1">
                <a:latin typeface="Times New Roman" pitchFamily="18" charset="0"/>
                <a:cs typeface="Times New Roman" pitchFamily="18" charset="0"/>
              </a:rPr>
              <a:t>Kuakata</a:t>
            </a:r>
            <a:r>
              <a:rPr lang="en-US" sz="2400" dirty="0">
                <a:latin typeface="Times New Roman" pitchFamily="18" charset="0"/>
                <a:cs typeface="Times New Roman" pitchFamily="18" charset="0"/>
              </a:rPr>
              <a:t> comes from the story of a ‘</a:t>
            </a:r>
            <a:r>
              <a:rPr lang="en-US" sz="2400" dirty="0" err="1">
                <a:latin typeface="Times New Roman" pitchFamily="18" charset="0"/>
                <a:cs typeface="Times New Roman" pitchFamily="18" charset="0"/>
              </a:rPr>
              <a:t>Kua</a:t>
            </a:r>
            <a:r>
              <a:rPr lang="en-US" sz="2400" dirty="0">
                <a:latin typeface="Times New Roman" pitchFamily="18" charset="0"/>
                <a:cs typeface="Times New Roman" pitchFamily="18" charset="0"/>
              </a:rPr>
              <a:t>’ dug by the early </a:t>
            </a:r>
            <a:r>
              <a:rPr lang="en-US" sz="2400" dirty="0" err="1">
                <a:latin typeface="Times New Roman" pitchFamily="18" charset="0"/>
                <a:cs typeface="Times New Roman" pitchFamily="18" charset="0"/>
              </a:rPr>
              <a:t>Rakhains</a:t>
            </a:r>
            <a:r>
              <a:rPr lang="en-US" sz="2400" dirty="0">
                <a:latin typeface="Times New Roman" pitchFamily="18" charset="0"/>
                <a:cs typeface="Times New Roman" pitchFamily="18" charset="0"/>
              </a:rPr>
              <a:t>.</a:t>
            </a:r>
          </a:p>
        </p:txBody>
      </p:sp>
      <p:pic>
        <p:nvPicPr>
          <p:cNvPr id="5122" name="Picture 2" descr="H:\ \download\Picture\pic.jpg"/>
          <p:cNvPicPr>
            <a:picLocks noChangeAspect="1" noChangeArrowheads="1"/>
          </p:cNvPicPr>
          <p:nvPr/>
        </p:nvPicPr>
        <p:blipFill>
          <a:blip r:embed="rId3"/>
          <a:srcRect/>
          <a:stretch>
            <a:fillRect/>
          </a:stretch>
        </p:blipFill>
        <p:spPr bwMode="auto">
          <a:xfrm>
            <a:off x="195073" y="685800"/>
            <a:ext cx="4238668" cy="2755880"/>
          </a:xfrm>
          <a:prstGeom prst="rect">
            <a:avLst/>
          </a:prstGeom>
          <a:no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4" name="Picture 4" descr="H:\ \download\Picture\Patuakhali District Map.GIF"/>
          <p:cNvPicPr>
            <a:picLocks noChangeAspect="1" noChangeArrowheads="1"/>
          </p:cNvPicPr>
          <p:nvPr/>
        </p:nvPicPr>
        <p:blipFill>
          <a:blip r:embed="rId4"/>
          <a:srcRect l="17660"/>
          <a:stretch>
            <a:fillRect/>
          </a:stretch>
        </p:blipFill>
        <p:spPr bwMode="auto">
          <a:xfrm>
            <a:off x="4645386" y="3787811"/>
            <a:ext cx="3696990" cy="2905595"/>
          </a:xfrm>
          <a:prstGeom prst="rect">
            <a:avLst/>
          </a:prstGeom>
          <a:no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5" name="Picture 5" descr="H:\ \download\Picture\kuakata-tour.jpg"/>
          <p:cNvPicPr>
            <a:picLocks noChangeAspect="1" noChangeArrowheads="1"/>
          </p:cNvPicPr>
          <p:nvPr/>
        </p:nvPicPr>
        <p:blipFill>
          <a:blip r:embed="rId5"/>
          <a:srcRect/>
          <a:stretch>
            <a:fillRect/>
          </a:stretch>
        </p:blipFill>
        <p:spPr bwMode="auto">
          <a:xfrm>
            <a:off x="195073" y="3787812"/>
            <a:ext cx="4238668" cy="2905595"/>
          </a:xfrm>
          <a:prstGeom prst="rect">
            <a:avLst/>
          </a:prstGeom>
          <a:no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901" r="4700"/>
          <a:stretch/>
        </p:blipFill>
        <p:spPr>
          <a:xfrm>
            <a:off x="8554021" y="685800"/>
            <a:ext cx="3409379" cy="2745034"/>
          </a:xfrm>
          <a:prstGeom prst="rect">
            <a:avLst/>
          </a:prstGeom>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4252055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75760" y="129542"/>
            <a:ext cx="3371088" cy="989075"/>
          </a:xfrm>
          <a:prstGeom prst="rect">
            <a:avLst/>
          </a:prstGeom>
          <a:noFill/>
        </p:spPr>
        <p:txBody>
          <a:bodyPr wrap="square" rtlCol="0">
            <a:prstTxWarp prst="textPlain">
              <a:avLst/>
            </a:prstTxWarp>
            <a:sp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Scenic</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2292096" y="5817350"/>
            <a:ext cx="8674608" cy="887449"/>
          </a:xfrm>
          <a:prstGeom prst="rect">
            <a:avLst/>
          </a:prstGeom>
          <a:noFill/>
        </p:spPr>
        <p:txBody>
          <a:bodyPr wrap="square" rtlCol="0">
            <a:prstTxWarp prst="textPlain">
              <a:avLst>
                <a:gd name="adj" fmla="val 50340"/>
              </a:avLst>
            </a:prstTxWarp>
            <a:spAutoFit/>
          </a:bodyPr>
          <a:lstStyle/>
          <a:p>
            <a:r>
              <a:rPr lang="en-US" sz="3600" b="1" i="1" dirty="0">
                <a:latin typeface="Book Antiqua" panose="02040602050305030304" pitchFamily="18" charset="0"/>
                <a:cs typeface="Times New Roman" pitchFamily="18" charset="0"/>
              </a:rPr>
              <a:t>Relating </a:t>
            </a:r>
            <a:r>
              <a:rPr lang="en-US" sz="3600" b="1" i="1" dirty="0" smtClean="0">
                <a:latin typeface="Book Antiqua" panose="02040602050305030304" pitchFamily="18" charset="0"/>
                <a:cs typeface="Times New Roman" pitchFamily="18" charset="0"/>
              </a:rPr>
              <a:t>to beautiful natural scenery </a:t>
            </a:r>
            <a:endParaRPr lang="en-US" sz="3600" b="1" i="1" dirty="0">
              <a:latin typeface="Book Antiqua" panose="02040602050305030304" pitchFamily="18" charset="0"/>
              <a:cs typeface="Times New Roman" pitchFamily="18" charset="0"/>
            </a:endParaRPr>
          </a:p>
        </p:txBody>
      </p:sp>
      <p:pic>
        <p:nvPicPr>
          <p:cNvPr id="7170" name="Picture 2" descr="H:\ \download\Picture\dc99ea37d3e5be4ed789fda35d442b68.jpg"/>
          <p:cNvPicPr>
            <a:picLocks noChangeAspect="1" noChangeArrowheads="1"/>
          </p:cNvPicPr>
          <p:nvPr/>
        </p:nvPicPr>
        <p:blipFill>
          <a:blip r:embed="rId3"/>
          <a:srcRect/>
          <a:stretch>
            <a:fillRect/>
          </a:stretch>
        </p:blipFill>
        <p:spPr bwMode="auto">
          <a:xfrm>
            <a:off x="768096" y="1327647"/>
            <a:ext cx="10838688" cy="42806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6139379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4)">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942</Words>
  <Application>Microsoft Office PowerPoint</Application>
  <PresentationFormat>Widescreen</PresentationFormat>
  <Paragraphs>124</Paragraphs>
  <Slides>22</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Arial</vt:lpstr>
      <vt:lpstr>Book Antiqua</vt:lpstr>
      <vt:lpstr>Calibri</vt:lpstr>
      <vt:lpstr>Calibri Light</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31</cp:revision>
  <dcterms:created xsi:type="dcterms:W3CDTF">2019-11-11T12:08:02Z</dcterms:created>
  <dcterms:modified xsi:type="dcterms:W3CDTF">2019-12-06T14:50:59Z</dcterms:modified>
</cp:coreProperties>
</file>