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57" r:id="rId3"/>
    <p:sldId id="311" r:id="rId4"/>
    <p:sldId id="312" r:id="rId5"/>
    <p:sldId id="259" r:id="rId6"/>
    <p:sldId id="260" r:id="rId7"/>
    <p:sldId id="261" r:id="rId8"/>
    <p:sldId id="297" r:id="rId9"/>
    <p:sldId id="299" r:id="rId10"/>
    <p:sldId id="277" r:id="rId11"/>
    <p:sldId id="300" r:id="rId12"/>
    <p:sldId id="301" r:id="rId13"/>
    <p:sldId id="302" r:id="rId14"/>
    <p:sldId id="279" r:id="rId15"/>
    <p:sldId id="303" r:id="rId16"/>
    <p:sldId id="305" r:id="rId17"/>
    <p:sldId id="306" r:id="rId18"/>
    <p:sldId id="307" r:id="rId19"/>
    <p:sldId id="308" r:id="rId20"/>
    <p:sldId id="280" r:id="rId21"/>
    <p:sldId id="281" r:id="rId22"/>
    <p:sldId id="271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9237D-8AB3-4367-A7F6-3B554B8C4D9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E82A9-8A58-46BF-93F5-9D3A65FC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9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1E91-37E1-4B35-A8A9-EA2E51950D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2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25CF-5569-4EC5-93FE-1005F064F9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3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883-1F35-4494-9C21-0E6ED2623D9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39D-A992-408F-A379-14D92EC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0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883-1F35-4494-9C21-0E6ED2623D9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39D-A992-408F-A379-14D92EC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6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883-1F35-4494-9C21-0E6ED2623D9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39D-A992-408F-A379-14D92EC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6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883-1F35-4494-9C21-0E6ED2623D9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39D-A992-408F-A379-14D92EC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1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883-1F35-4494-9C21-0E6ED2623D9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39D-A992-408F-A379-14D92EC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883-1F35-4494-9C21-0E6ED2623D9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39D-A992-408F-A379-14D92EC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0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883-1F35-4494-9C21-0E6ED2623D9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39D-A992-408F-A379-14D92EC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8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883-1F35-4494-9C21-0E6ED2623D9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39D-A992-408F-A379-14D92EC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8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883-1F35-4494-9C21-0E6ED2623D9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39D-A992-408F-A379-14D92EC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0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883-1F35-4494-9C21-0E6ED2623D9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39D-A992-408F-A379-14D92EC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4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883-1F35-4494-9C21-0E6ED2623D9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39D-A992-408F-A379-14D92EC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1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8A883-1F35-4494-9C21-0E6ED2623D9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0C39D-A992-408F-A379-14D92EC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4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9116291" y="106651"/>
            <a:ext cx="401781" cy="62962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04" y="5255940"/>
            <a:ext cx="2001956" cy="1267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6421248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06/12/19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Page-01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62947" y="349624"/>
            <a:ext cx="11793526" cy="234508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-321"/>
              </a:avLst>
            </a:prstTxWarp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Welcome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 Antiqua" pitchFamily="18" charset="0"/>
              </a:rPr>
              <a:t>to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Majhira</a:t>
            </a:r>
            <a:r>
              <a:rPr lang="en-US" b="1" dirty="0" smtClean="0">
                <a:solidFill>
                  <a:schemeClr val="accent4"/>
                </a:solidFill>
                <a:latin typeface="Book Antiqua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Model</a:t>
            </a:r>
            <a:r>
              <a:rPr lang="en-US" b="1" dirty="0" smtClean="0">
                <a:solidFill>
                  <a:schemeClr val="accent4"/>
                </a:solidFill>
                <a:latin typeface="Book Antiqua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High</a:t>
            </a:r>
            <a:r>
              <a:rPr lang="en-US" b="1" dirty="0" smtClean="0">
                <a:solidFill>
                  <a:schemeClr val="accent4"/>
                </a:solidFill>
                <a:latin typeface="Book Antiqua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School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93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0.00741 L 0.00352 -0.7268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3597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5323" y="3242017"/>
            <a:ext cx="11591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Transfer the following sentences into compound.</a:t>
            </a:r>
            <a:endParaRPr lang="en-US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421248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Page-10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556873" y="2686495"/>
            <a:ext cx="3386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minutes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132" y="4443657"/>
            <a:ext cx="1121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Ans</a:t>
            </a:r>
            <a:r>
              <a:rPr lang="en-US" sz="3200" b="1" dirty="0" smtClean="0">
                <a:solidFill>
                  <a:srgbClr val="00B0F0"/>
                </a:solidFill>
              </a:rPr>
              <a:t>:  He gets the </a:t>
            </a:r>
            <a:r>
              <a:rPr lang="en-US" sz="3200" b="1" dirty="0">
                <a:solidFill>
                  <a:srgbClr val="00B0F0"/>
                </a:solidFill>
              </a:rPr>
              <a:t>question </a:t>
            </a:r>
            <a:r>
              <a:rPr lang="en-US" sz="3200" b="1" dirty="0" smtClean="0">
                <a:solidFill>
                  <a:srgbClr val="00B0F0"/>
                </a:solidFill>
              </a:rPr>
              <a:t>paper and </a:t>
            </a:r>
            <a:r>
              <a:rPr lang="en-US" sz="3200" b="1" dirty="0">
                <a:solidFill>
                  <a:srgbClr val="00B0F0"/>
                </a:solidFill>
              </a:rPr>
              <a:t>he should read it carefully.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132" y="3920735"/>
            <a:ext cx="1121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When he gets the question paper, he should read it carefully.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2131" y="5017817"/>
            <a:ext cx="1121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 When he was six years old, he started to school.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2130" y="5554700"/>
            <a:ext cx="1121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Ans</a:t>
            </a:r>
            <a:r>
              <a:rPr lang="en-US" sz="3200" b="1" dirty="0" smtClean="0">
                <a:solidFill>
                  <a:srgbClr val="00B0F0"/>
                </a:solidFill>
              </a:rPr>
              <a:t>: He was six years old and he started to school.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0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3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8615" y="6457890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Page-11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837767" y="4197934"/>
            <a:ext cx="4276165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734" y="3278424"/>
            <a:ext cx="11714397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Compound: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 worked hard but they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not succeed in life.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735" y="135498"/>
            <a:ext cx="1171439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with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though/although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4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compound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 + but + Principal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clause. 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228600" y="1855228"/>
            <a:ext cx="11714397" cy="1338191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</a:t>
            </a:r>
            <a:r>
              <a:rPr lang="en-US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 they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worked hard,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not succeed in life.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2581836" y="3320832"/>
            <a:ext cx="3378917" cy="834694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27273" y="4225829"/>
            <a:ext cx="3558011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clause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6615952" y="3314048"/>
            <a:ext cx="5093189" cy="868372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252882" y="1395455"/>
            <a:ext cx="307341" cy="2073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7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2" grpId="0" animBg="1"/>
      <p:bldP spid="3" grpId="0" animBg="1"/>
      <p:bldP spid="5" grpId="0" animBg="1"/>
      <p:bldP spid="7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8615" y="6457890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Page-12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138084" y="4272287"/>
            <a:ext cx="4904774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Imperative statement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734" y="3332945"/>
            <a:ext cx="1171439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Compound: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 hard and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shine in life.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735" y="258047"/>
            <a:ext cx="1171439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Complex with </a:t>
            </a:r>
            <a:r>
              <a:rPr lang="en-US" sz="4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‘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into compound 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Imperative </a:t>
            </a:r>
            <a:r>
              <a:rPr lang="en-US" sz="4000" b="1" dirty="0" smtClean="0">
                <a:latin typeface="Book Antiqua" pitchFamily="18" charset="0"/>
              </a:rPr>
              <a:t>statement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and + Principal Clause. 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256735" y="1998766"/>
            <a:ext cx="11714397" cy="1191852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</a:t>
            </a:r>
            <a:r>
              <a:rPr lang="en-US" sz="3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work hard, you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shine in life.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3709071" y="3350897"/>
            <a:ext cx="2282598" cy="921392"/>
          </a:xfrm>
          <a:prstGeom prst="downArrowCallou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88736" y="4290239"/>
            <a:ext cx="3558011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clause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6839931" y="3350897"/>
            <a:ext cx="4225778" cy="921390"/>
          </a:xfrm>
          <a:prstGeom prst="downArrowCallou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437740" y="1532965"/>
            <a:ext cx="388744" cy="20305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473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2" grpId="0" animBg="1"/>
      <p:bldP spid="3" grpId="0" animBg="1"/>
      <p:bldP spid="5" grpId="0" animBg="1"/>
      <p:bldP spid="7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8615" y="6457890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Page-13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312894" y="4248182"/>
            <a:ext cx="4823999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Imperative statement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735" y="3234583"/>
            <a:ext cx="11714397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Compound: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attentively or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not pass.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735" y="145016"/>
            <a:ext cx="11714397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4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Complex with </a:t>
            </a:r>
            <a:r>
              <a:rPr lang="en-US" sz="4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‘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(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into compound </a:t>
            </a:r>
            <a:endParaRPr lang="en-US" sz="44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Imperative statement + or + Principal Clause. 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228600" y="1702662"/>
            <a:ext cx="11714397" cy="149075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</a:t>
            </a:r>
            <a:r>
              <a:rPr lang="en-US" sz="3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do not read attentively, you will not pass.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388659" y="3275170"/>
            <a:ext cx="3630706" cy="9862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073083" y="4317956"/>
            <a:ext cx="3558011" cy="6105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clause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7669982" y="3264256"/>
            <a:ext cx="3840700" cy="1024027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35795" y="1401413"/>
            <a:ext cx="704626" cy="21254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0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2" grpId="0" animBg="1"/>
      <p:bldP spid="3" grpId="0" animBg="1"/>
      <p:bldP spid="5" grpId="0" animBg="1"/>
      <p:bldP spid="7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6421248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Page-14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505045" y="2247628"/>
            <a:ext cx="3410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045" y="2609865"/>
            <a:ext cx="11591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Transfer the following sentences into compound.</a:t>
            </a:r>
            <a:endParaRPr lang="en-US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0015" y="3352971"/>
            <a:ext cx="10073347" cy="3629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1. Though cuckoos are cowards, they are very cunning.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966" y="3833503"/>
            <a:ext cx="10073347" cy="3629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Ans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uckoos are cowards but they are very cunning.</a:t>
            </a:r>
            <a:endParaRPr lang="en-US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0015" y="4299240"/>
            <a:ext cx="7392301" cy="3629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2</a:t>
            </a:r>
            <a:r>
              <a:rPr lang="en-US" b="1" dirty="0" smtClean="0">
                <a:latin typeface="Arial Narrow" panose="020B0606020202030204" pitchFamily="34" charset="0"/>
              </a:rPr>
              <a:t>. If you do not move, you will die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3804" y="4738705"/>
            <a:ext cx="5402867" cy="3629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Ans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: Move or you will die.</a:t>
            </a:r>
            <a:endParaRPr lang="en-US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970" y="5198672"/>
            <a:ext cx="8303454" cy="3629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3. If you follow my example, you 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will feel better.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014" y="5722584"/>
            <a:ext cx="8246409" cy="3629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Ans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: Follow my example and you will feel better.</a:t>
            </a:r>
            <a:endParaRPr lang="en-US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43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8615" y="6457890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Page-15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388795" y="4214919"/>
            <a:ext cx="2773340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667" y="3209673"/>
            <a:ext cx="1171439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Compound: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is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can not walk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667" y="101773"/>
            <a:ext cx="1171439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7. Complex </a:t>
            </a:r>
            <a:r>
              <a:rPr lang="en-US" sz="3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with ‘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so +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adj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adv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+ that</a:t>
            </a:r>
            <a:r>
              <a:rPr lang="en-US" sz="3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Neg</a:t>
            </a:r>
            <a:r>
              <a:rPr lang="en-US" sz="36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into compound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+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 + very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+ Principal clause. 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228600" y="1836606"/>
            <a:ext cx="11714397" cy="1308091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</a:t>
            </a:r>
            <a:r>
              <a:rPr lang="en-US" sz="3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so weak that he can not walk.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123584" y="3232628"/>
            <a:ext cx="1801236" cy="973540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66528" y="4180181"/>
            <a:ext cx="3558011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clause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8298115" y="3217978"/>
            <a:ext cx="3297263" cy="973540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55224" y="1202773"/>
            <a:ext cx="2415295" cy="21761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14856" y="1242326"/>
            <a:ext cx="1884470" cy="22186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70519" y="1202773"/>
            <a:ext cx="1727263" cy="21761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59468" y="1202773"/>
            <a:ext cx="707060" cy="22581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399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2" grpId="0" animBg="1"/>
      <p:bldP spid="3" grpId="0" animBg="1"/>
      <p:bldP spid="5" grpId="0" animBg="1"/>
      <p:bldP spid="7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8615" y="6457890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Page-16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526522" y="4341085"/>
            <a:ext cx="1841480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493" y="3349775"/>
            <a:ext cx="11714397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Compound: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wanted to buy a shirt and so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went to show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" y="139819"/>
            <a:ext cx="11714397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4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Complex with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into </a:t>
            </a:r>
            <a:r>
              <a:rPr lang="en-US" sz="4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compound.</a:t>
            </a:r>
            <a:endParaRPr lang="en-US" sz="4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 + want to/wanted to + verb + ext. + and so + Principal clause.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28600" y="1836606"/>
            <a:ext cx="11714397" cy="149075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</a:t>
            </a:r>
            <a:r>
              <a:rPr lang="en-US" sz="3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went to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room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that I could buy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shirt.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716103" y="3376657"/>
            <a:ext cx="301410" cy="9862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074709" y="4276291"/>
            <a:ext cx="3556128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clause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8010276" y="3357966"/>
            <a:ext cx="3832412" cy="918324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60563" y="1318648"/>
            <a:ext cx="0" cy="22277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109882" y="1285135"/>
            <a:ext cx="273635" cy="22424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46073" y="1285135"/>
            <a:ext cx="319203" cy="22424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367225" y="1335381"/>
            <a:ext cx="395326" cy="21921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82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2" grpId="0" animBg="1"/>
      <p:bldP spid="3" grpId="0" animBg="1"/>
      <p:bldP spid="5" grpId="0" animBg="1"/>
      <p:bldP spid="7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8615" y="6457890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Page-17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117974" y="4580242"/>
            <a:ext cx="2319521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98" y="3356111"/>
            <a:ext cx="11714397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Compound:</a:t>
            </a:r>
            <a:r>
              <a:rPr lang="en-US" sz="4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man and he is honest.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" y="139819"/>
            <a:ext cx="1171439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4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Complex with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who/which/that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into compound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+ Verb + a/an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(instead of the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noun + and + sub + verb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28600" y="1836606"/>
            <a:ext cx="11714397" cy="149075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</a:t>
            </a:r>
            <a:r>
              <a:rPr lang="en-US" sz="4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the man who is honest.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4089393" y="3366272"/>
            <a:ext cx="739366" cy="1208458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055299" y="4550938"/>
            <a:ext cx="2350462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9322795" y="3370779"/>
            <a:ext cx="1815470" cy="1142638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50860" y="1248593"/>
            <a:ext cx="2918681" cy="22756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360459" y="1204919"/>
            <a:ext cx="179308" cy="23820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362097" y="1248593"/>
            <a:ext cx="208598" cy="23383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291865" y="1232376"/>
            <a:ext cx="225891" cy="23545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923785" y="1204919"/>
            <a:ext cx="541032" cy="23193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51018" y="1248593"/>
            <a:ext cx="2710194" cy="23383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27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2" grpId="0" animBg="1"/>
      <p:bldP spid="3" grpId="0" animBg="1"/>
      <p:bldP spid="5" grpId="0" animBg="1"/>
      <p:bldP spid="7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8615" y="6457890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Page-18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381137" y="4153076"/>
            <a:ext cx="2319521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504" y="3318628"/>
            <a:ext cx="11714397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Compound: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only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student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also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player.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599" y="139819"/>
            <a:ext cx="11714397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4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Complex with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4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into compound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+ verb + not only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also +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28600" y="1836606"/>
            <a:ext cx="11714397" cy="149075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he is a good student, he is a good player. 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5242161" y="3339577"/>
            <a:ext cx="2597474" cy="80127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323646" y="4270140"/>
            <a:ext cx="2350462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9323646" y="3339577"/>
            <a:ext cx="2482872" cy="89405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96291" y="1429852"/>
            <a:ext cx="1337182" cy="1970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89178" y="1429852"/>
            <a:ext cx="756293" cy="19870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403317" y="1409949"/>
            <a:ext cx="203984" cy="20069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592671" y="1409949"/>
            <a:ext cx="80276" cy="20069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0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2" grpId="0" animBg="1"/>
      <p:bldP spid="3" grpId="0" animBg="1"/>
      <p:bldP spid="5" grpId="0" animBg="1"/>
      <p:bldP spid="7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8615" y="6457890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Page-19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03282" y="4271074"/>
            <a:ext cx="3828393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98" y="3360334"/>
            <a:ext cx="11714397" cy="61555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Compound:</a:t>
            </a:r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thief saw the police and at once he ran away.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599" y="139819"/>
            <a:ext cx="11714397" cy="1261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4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Complex with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into compound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 + and at once + principal clause.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228600" y="1836606"/>
            <a:ext cx="11714397" cy="149075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soon as the thief saw the police, he ran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623806" y="3370790"/>
            <a:ext cx="4503135" cy="896146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30927" y="4316747"/>
            <a:ext cx="3812068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clause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9324542" y="3381243"/>
            <a:ext cx="2410692" cy="907900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245140" y="1260337"/>
            <a:ext cx="1769307" cy="2332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28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2" grpId="0" animBg="1"/>
      <p:bldP spid="3" grpId="0" animBg="1"/>
      <p:bldP spid="5" grpId="0" animBg="1"/>
      <p:bldP spid="7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6421248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Page-02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782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421248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Page-20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539764" y="996236"/>
            <a:ext cx="321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7038" y="1325730"/>
            <a:ext cx="11591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</a:rPr>
              <a:t>Transfer the following sentences into compound.</a:t>
            </a:r>
            <a:endParaRPr lang="en-US" sz="44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615046" y="88290"/>
            <a:ext cx="5836227" cy="119149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>
                    <a:lumMod val="95000"/>
                  </a:schemeClr>
                </a:solidFill>
              </a:rPr>
              <a:t>Group 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862" y="2058811"/>
            <a:ext cx="1141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 problem was so difficult that  we could not solve it.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232" y="2591349"/>
            <a:ext cx="1141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Ans</a:t>
            </a:r>
            <a:r>
              <a:rPr lang="en-US" sz="3200" dirty="0" smtClean="0">
                <a:solidFill>
                  <a:srgbClr val="00B0F0"/>
                </a:solidFill>
              </a:rPr>
              <a:t>: The problem was very difficult and  we could not solve it.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862" y="3060335"/>
            <a:ext cx="1141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As soon as he got the news, he sent me a message.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94232" y="3551572"/>
            <a:ext cx="1141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Ans</a:t>
            </a:r>
            <a:r>
              <a:rPr lang="en-US" sz="3200" dirty="0" smtClean="0">
                <a:solidFill>
                  <a:srgbClr val="00B0F0"/>
                </a:solidFill>
              </a:rPr>
              <a:t>: </a:t>
            </a:r>
            <a:r>
              <a:rPr lang="en-US" sz="3200" dirty="0">
                <a:solidFill>
                  <a:srgbClr val="00B0F0"/>
                </a:solidFill>
              </a:rPr>
              <a:t>H</a:t>
            </a:r>
            <a:r>
              <a:rPr lang="en-US" sz="3200" dirty="0" smtClean="0">
                <a:solidFill>
                  <a:srgbClr val="00B0F0"/>
                </a:solidFill>
              </a:rPr>
              <a:t>e got the news and at once he sent me a message.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450" y="4004810"/>
            <a:ext cx="1141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I went to market so that I could buy a shirt. 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11862" y="4511795"/>
            <a:ext cx="1141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And: I wanted to </a:t>
            </a:r>
            <a:r>
              <a:rPr lang="en-US" sz="3200" dirty="0">
                <a:solidFill>
                  <a:srgbClr val="00B0F0"/>
                </a:solidFill>
              </a:rPr>
              <a:t>buy a </a:t>
            </a:r>
            <a:r>
              <a:rPr lang="en-US" sz="3200" dirty="0" smtClean="0">
                <a:solidFill>
                  <a:srgbClr val="00B0F0"/>
                </a:solidFill>
              </a:rPr>
              <a:t>shirt and so I went to market.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450" y="4978175"/>
            <a:ext cx="1141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We know that he is honest.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24450" y="5470059"/>
            <a:ext cx="1141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Ans</a:t>
            </a:r>
            <a:r>
              <a:rPr lang="en-US" sz="3200" dirty="0" smtClean="0">
                <a:solidFill>
                  <a:srgbClr val="00B0F0"/>
                </a:solidFill>
              </a:rPr>
              <a:t>: He is honest and we </a:t>
            </a:r>
            <a:r>
              <a:rPr lang="en-US" sz="3200" dirty="0">
                <a:solidFill>
                  <a:srgbClr val="00B0F0"/>
                </a:solidFill>
              </a:rPr>
              <a:t>know </a:t>
            </a:r>
            <a:r>
              <a:rPr lang="en-US" sz="3200" dirty="0" smtClean="0">
                <a:solidFill>
                  <a:srgbClr val="00B0F0"/>
                </a:solidFill>
              </a:rPr>
              <a:t>it.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6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76699" y="166942"/>
            <a:ext cx="6215583" cy="82143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r>
              <a:rPr lang="en-US" sz="8000" b="1" dirty="0" smtClean="0">
                <a:solidFill>
                  <a:srgbClr val="FFC000"/>
                </a:solidFill>
              </a:rPr>
              <a:t> </a:t>
            </a:r>
            <a:endParaRPr lang="en-US" sz="80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5840" y="5492216"/>
            <a:ext cx="4033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Click on the options.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624" y="1331481"/>
            <a:ext cx="974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Choose the best answer from the alternatives.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3711" y="1826139"/>
            <a:ext cx="9941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 </a:t>
            </a:r>
            <a:r>
              <a:rPr lang="en-US" sz="3200" b="1" dirty="0" smtClean="0"/>
              <a:t>Hygiene is ----------- for our good health.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3369" y="2303304"/>
            <a:ext cx="2610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(a) </a:t>
            </a:r>
            <a:r>
              <a:rPr lang="en-US" sz="3200" b="1" dirty="0" smtClean="0"/>
              <a:t>good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7724" y="2320917"/>
            <a:ext cx="311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(b) </a:t>
            </a:r>
            <a:r>
              <a:rPr lang="en-US" sz="3200" b="1" dirty="0" smtClean="0"/>
              <a:t>injurious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0127" y="3472334"/>
            <a:ext cx="3350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(c) </a:t>
            </a:r>
            <a:r>
              <a:rPr lang="en-US" sz="3200" b="1" dirty="0" smtClean="0"/>
              <a:t>scorns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36919" y="2309846"/>
            <a:ext cx="2610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(d) </a:t>
            </a:r>
            <a:r>
              <a:rPr lang="en-US" sz="3200" b="1" dirty="0" smtClean="0"/>
              <a:t>vital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3711" y="2908561"/>
            <a:ext cx="9941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 </a:t>
            </a:r>
            <a:r>
              <a:rPr lang="en-US" sz="3200" b="1" dirty="0" smtClean="0"/>
              <a:t>Everybody ----------- an unclean person. 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6762" y="3456920"/>
            <a:ext cx="2610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(a)  </a:t>
            </a:r>
            <a:r>
              <a:rPr lang="en-US" sz="3200" b="1" dirty="0" smtClean="0"/>
              <a:t>loves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4047" y="3467744"/>
            <a:ext cx="2610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(b) </a:t>
            </a:r>
            <a:r>
              <a:rPr lang="en-US" sz="3200" b="1" dirty="0" smtClean="0"/>
              <a:t>admires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5319" y="2392706"/>
            <a:ext cx="2610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(c) </a:t>
            </a:r>
            <a:r>
              <a:rPr lang="en-US" sz="3200" b="1" dirty="0" smtClean="0"/>
              <a:t>harmful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2304" y="3456920"/>
            <a:ext cx="2610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(d) </a:t>
            </a:r>
            <a:r>
              <a:rPr lang="en-US" sz="3200" b="1" dirty="0" smtClean="0"/>
              <a:t>follow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3711" y="4118153"/>
            <a:ext cx="9941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3.  </a:t>
            </a:r>
            <a:r>
              <a:rPr lang="en-US" sz="3200" b="1" dirty="0" smtClean="0"/>
              <a:t>What is the meaning of </a:t>
            </a:r>
            <a:r>
              <a:rPr lang="en-US" sz="3200" b="1" dirty="0" smtClean="0">
                <a:solidFill>
                  <a:srgbClr val="0070C0"/>
                </a:solidFill>
              </a:rPr>
              <a:t>‘Protect’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3711" y="4676314"/>
            <a:ext cx="292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(a</a:t>
            </a:r>
            <a:r>
              <a:rPr lang="en-US" sz="3200" b="1" dirty="0" smtClean="0"/>
              <a:t>) </a:t>
            </a:r>
            <a:r>
              <a:rPr lang="en-US" sz="2800" b="1" dirty="0" smtClean="0"/>
              <a:t>ruin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7440" y="4712234"/>
            <a:ext cx="335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(b</a:t>
            </a:r>
            <a:r>
              <a:rPr lang="en-US" sz="2800" b="1" dirty="0"/>
              <a:t>) </a:t>
            </a:r>
            <a:r>
              <a:rPr lang="en-US" sz="2800" b="1" dirty="0" smtClean="0"/>
              <a:t>devastate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1672" y="4620882"/>
            <a:ext cx="2901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(c) </a:t>
            </a:r>
            <a:r>
              <a:rPr lang="en-US" sz="2800" b="1" dirty="0" smtClean="0"/>
              <a:t>preserve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6919" y="4668046"/>
            <a:ext cx="221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(d) </a:t>
            </a:r>
            <a:r>
              <a:rPr lang="en-US" sz="2800" b="1" dirty="0" smtClean="0"/>
              <a:t>destroy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80597" y="503857"/>
            <a:ext cx="3121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Correct Answer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57226" y="857488"/>
            <a:ext cx="204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Try again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6421248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Page-21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4947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42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2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42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42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42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42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42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42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42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2" grpId="1"/>
      <p:bldP spid="22" grpId="2"/>
      <p:bldP spid="22" grpId="3"/>
      <p:bldP spid="22" grpId="4"/>
      <p:bldP spid="22" grpId="5"/>
      <p:bldP spid="23" grpId="0"/>
      <p:bldP spid="23" grpId="1"/>
      <p:bldP spid="23" grpId="2"/>
      <p:bldP spid="23" grpId="3"/>
      <p:bldP spid="23" grpId="4"/>
      <p:bldP spid="23" grpId="5"/>
      <p:bldP spid="23" grpId="6"/>
      <p:bldP spid="23" grpId="7"/>
      <p:bldP spid="23" grpId="8"/>
      <p:bldP spid="23" grpId="9"/>
      <p:bldP spid="23" grpId="10"/>
      <p:bldP spid="23" grpId="11"/>
      <p:bldP spid="23" grpId="12"/>
      <p:bldP spid="23" grpId="13"/>
      <p:bldP spid="23" grpId="14"/>
      <p:bldP spid="23" grpId="15"/>
      <p:bldP spid="23" grpId="16"/>
      <p:bldP spid="23" grpId="17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6421248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Page-22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66698" y="182729"/>
            <a:ext cx="11796347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bg1"/>
                </a:solidFill>
                <a:effectLst/>
              </a:rPr>
              <a:t>Transfer the following sentences into compound.</a:t>
            </a:r>
            <a:endParaRPr lang="en-US" sz="4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697" y="988809"/>
            <a:ext cx="1179634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cap="none" spc="0" dirty="0" smtClean="0">
                <a:ln/>
                <a:solidFill>
                  <a:schemeClr val="bg1"/>
                </a:solidFill>
                <a:effectLst/>
              </a:rPr>
              <a:t>1. When he woke up, it was raining.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697" y="1671779"/>
            <a:ext cx="1179634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cap="none" spc="0" dirty="0" smtClean="0">
                <a:ln/>
                <a:solidFill>
                  <a:schemeClr val="bg1"/>
                </a:solidFill>
                <a:effectLst/>
              </a:rPr>
              <a:t>2. Since the old man was weak, he could not go the court.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696" y="2336361"/>
            <a:ext cx="1179634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cap="none" spc="0" dirty="0" smtClean="0">
                <a:ln/>
                <a:solidFill>
                  <a:schemeClr val="bg1"/>
                </a:solidFill>
                <a:effectLst/>
              </a:rPr>
              <a:t>3. If you do not carry my order, I shall punish you.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6696" y="3017925"/>
            <a:ext cx="1179634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cap="none" spc="0" dirty="0" smtClean="0">
                <a:ln/>
                <a:solidFill>
                  <a:schemeClr val="bg1"/>
                </a:solidFill>
                <a:effectLst/>
              </a:rPr>
              <a:t>4. If you walk fast, you will catch the train.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6695" y="3696596"/>
            <a:ext cx="1179634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cap="none" spc="0" dirty="0" smtClean="0">
                <a:ln/>
                <a:solidFill>
                  <a:schemeClr val="bg1"/>
                </a:solidFill>
                <a:effectLst/>
              </a:rPr>
              <a:t>5. Everyone knows that man is mortal.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695" y="4360484"/>
            <a:ext cx="1179634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cap="none" spc="0" dirty="0" smtClean="0">
                <a:ln/>
                <a:solidFill>
                  <a:schemeClr val="bg1"/>
                </a:solidFill>
                <a:effectLst/>
              </a:rPr>
              <a:t>6. Though he is rich, he has no peace of mind.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6693" y="5018668"/>
            <a:ext cx="1179634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cap="none" spc="0" dirty="0" smtClean="0">
                <a:ln/>
                <a:solidFill>
                  <a:schemeClr val="bg1"/>
                </a:solidFill>
                <a:effectLst/>
              </a:rPr>
              <a:t>7. People live in houses so that they can remain safe.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6693" y="5710600"/>
            <a:ext cx="1179634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cap="none" spc="0" dirty="0" smtClean="0">
                <a:ln/>
                <a:solidFill>
                  <a:schemeClr val="bg1"/>
                </a:solidFill>
                <a:effectLst/>
              </a:rPr>
              <a:t>8. He was so short that he could not touch the roof.</a:t>
            </a:r>
          </a:p>
        </p:txBody>
      </p:sp>
    </p:spTree>
    <p:extLst>
      <p:ext uri="{BB962C8B-B14F-4D97-AF65-F5344CB8AC3E}">
        <p14:creationId xmlns:p14="http://schemas.microsoft.com/office/powerpoint/2010/main" val="2657276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8000907">
            <a:off x="-381708" y="2291096"/>
            <a:ext cx="50440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421248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Page-23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02" y="257700"/>
            <a:ext cx="6163548" cy="61635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8717119">
            <a:off x="7841475" y="4072068"/>
            <a:ext cx="4700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02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6421248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Page-03</a:t>
            </a:r>
            <a:endParaRPr lang="en-US" sz="2800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793788"/>
              </p:ext>
            </p:extLst>
          </p:nvPr>
        </p:nvGraphicFramePr>
        <p:xfrm>
          <a:off x="5561149" y="2555196"/>
          <a:ext cx="1413863" cy="645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964080" imgH="440280" progId="Package">
                  <p:embed/>
                </p:oleObj>
              </mc:Choice>
              <mc:Fallback>
                <p:oleObj name="Packager Shell Object" showAsIcon="1" r:id="rId3" imgW="9640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1149" y="2555196"/>
                        <a:ext cx="1413863" cy="645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evel 5"/>
          <p:cNvSpPr/>
          <p:nvPr/>
        </p:nvSpPr>
        <p:spPr>
          <a:xfrm>
            <a:off x="274320" y="112309"/>
            <a:ext cx="11665132" cy="625397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Let’s </a:t>
            </a:r>
            <a:r>
              <a:rPr lang="en-US" sz="8800" b="1" dirty="0" smtClean="0"/>
              <a:t>watch a </a:t>
            </a:r>
            <a:r>
              <a:rPr lang="en-US" sz="8800" b="1" dirty="0" smtClean="0"/>
              <a:t>video.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34344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14400" y="6421248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Page-04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3896" y="3296379"/>
            <a:ext cx="11451101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/>
              <a:t>What kind of change have you followed by the sentences</a:t>
            </a:r>
            <a:r>
              <a:rPr lang="en-US" dirty="0"/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738554" y="4444763"/>
            <a:ext cx="10761784" cy="16184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Book Antiqua" pitchFamily="18" charset="0"/>
              </a:rPr>
              <a:t>Complex to Compound</a:t>
            </a:r>
            <a:endParaRPr lang="en-US" sz="5400" b="1" dirty="0">
              <a:ln>
                <a:solidFill>
                  <a:srgbClr val="0070C0"/>
                </a:solidFill>
              </a:ln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896" y="478971"/>
            <a:ext cx="11451101" cy="1074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InflateBottom">
              <a:avLst>
                <a:gd name="adj" fmla="val 100000"/>
              </a:avLst>
            </a:prstTxWarp>
            <a:spAutoFit/>
          </a:bodyPr>
          <a:lstStyle/>
          <a:p>
            <a:r>
              <a:rPr lang="en-US" b="1" dirty="0"/>
              <a:t>When the tiger saw the man, it attracted him.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895" y="1940019"/>
            <a:ext cx="11451101" cy="759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/>
              <a:t>The tiger saw the man and attracted him.</a:t>
            </a:r>
          </a:p>
        </p:txBody>
      </p:sp>
      <p:sp>
        <p:nvSpPr>
          <p:cNvPr id="11" name="Bevel 10"/>
          <p:cNvSpPr/>
          <p:nvPr/>
        </p:nvSpPr>
        <p:spPr>
          <a:xfrm>
            <a:off x="117565" y="7030364"/>
            <a:ext cx="12192000" cy="6347965"/>
          </a:xfrm>
          <a:prstGeom prst="bevel">
            <a:avLst/>
          </a:prstGeom>
          <a:solidFill>
            <a:schemeClr val="accent6">
              <a:lumMod val="50000"/>
            </a:schemeClr>
          </a:soli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Let’s enjoy a video</a:t>
            </a:r>
            <a:endParaRPr lang="en-US" sz="9600" b="1" dirty="0"/>
          </a:p>
        </p:txBody>
      </p:sp>
      <p:sp>
        <p:nvSpPr>
          <p:cNvPr id="12" name="Bevel 11"/>
          <p:cNvSpPr/>
          <p:nvPr/>
        </p:nvSpPr>
        <p:spPr>
          <a:xfrm>
            <a:off x="0" y="6769107"/>
            <a:ext cx="12192000" cy="6347965"/>
          </a:xfrm>
          <a:prstGeom prst="bevel">
            <a:avLst/>
          </a:prstGeom>
          <a:solidFill>
            <a:schemeClr val="accent6">
              <a:lumMod val="50000"/>
            </a:schemeClr>
          </a:soli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Let’s enjoy a video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01340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14F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1339" y="523843"/>
            <a:ext cx="8072787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Our today’s lesson is-</a:t>
            </a:r>
            <a:endParaRPr lang="en-US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421248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Page-05</a:t>
            </a:r>
            <a:endParaRPr lang="en-US" sz="2800" dirty="0"/>
          </a:p>
        </p:txBody>
      </p:sp>
      <p:sp>
        <p:nvSpPr>
          <p:cNvPr id="2" name="Flowchart: Terminator 1"/>
          <p:cNvSpPr/>
          <p:nvPr/>
        </p:nvSpPr>
        <p:spPr>
          <a:xfrm>
            <a:off x="374072" y="2135502"/>
            <a:ext cx="11374582" cy="1669196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 Narrow" panose="020B0606020202030204" pitchFamily="34" charset="0"/>
              </a:rPr>
              <a:t>Transformation of </a:t>
            </a:r>
            <a:r>
              <a:rPr lang="en-US" sz="6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sentences</a:t>
            </a:r>
            <a:endParaRPr lang="en-US" sz="6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365786" y="4216028"/>
            <a:ext cx="8963891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Complex to Compound</a:t>
            </a:r>
          </a:p>
        </p:txBody>
      </p:sp>
      <p:sp>
        <p:nvSpPr>
          <p:cNvPr id="15" name="Action Button: End 14">
            <a:hlinkClick r:id="" action="ppaction://hlinkshowjump?jump=lastslide" highlightClick="1"/>
          </p:cNvPr>
          <p:cNvSpPr/>
          <p:nvPr/>
        </p:nvSpPr>
        <p:spPr>
          <a:xfrm>
            <a:off x="374072" y="5902036"/>
            <a:ext cx="991714" cy="48257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5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 animBg="1"/>
      <p:bldP spid="2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6421248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Page-06</a:t>
            </a:r>
            <a:endParaRPr lang="en-US" sz="2800" dirty="0"/>
          </a:p>
        </p:txBody>
      </p:sp>
      <p:sp>
        <p:nvSpPr>
          <p:cNvPr id="2" name="Horizontal Scroll 1"/>
          <p:cNvSpPr/>
          <p:nvPr/>
        </p:nvSpPr>
        <p:spPr>
          <a:xfrm>
            <a:off x="1559859" y="134471"/>
            <a:ext cx="8269941" cy="1666808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/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Learning Outcomes</a:t>
            </a:r>
            <a:endParaRPr lang="en-US" sz="6000" b="1" dirty="0">
              <a:ln/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18655" y="2092036"/>
            <a:ext cx="11582400" cy="38238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we have studied this lesson, we will be able to...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complex sentence.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compound sentence.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from complex to compound sentence.</a:t>
            </a:r>
          </a:p>
        </p:txBody>
      </p:sp>
    </p:spTree>
    <p:extLst>
      <p:ext uri="{BB962C8B-B14F-4D97-AF65-F5344CB8AC3E}">
        <p14:creationId xmlns:p14="http://schemas.microsoft.com/office/powerpoint/2010/main" val="151860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8615" y="6457890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Page-07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29261" y="4512484"/>
            <a:ext cx="4257827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99" y="3222210"/>
            <a:ext cx="11714397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Compound: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went to market and bought a fish.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57364"/>
            <a:ext cx="11714397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Complex with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when/as/since/because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compound-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 +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+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clause. 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228600" y="1702662"/>
            <a:ext cx="11714397" cy="149075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he went to market, he bought a fish.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3364962" y="3234583"/>
            <a:ext cx="4211127" cy="1204620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011790" y="4474975"/>
            <a:ext cx="3558011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clause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8597205" y="3239076"/>
            <a:ext cx="3234577" cy="1200127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373906" y="1297077"/>
            <a:ext cx="1883403" cy="22635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560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2" grpId="0" animBg="1"/>
      <p:bldP spid="3" grpId="0" animBg="1"/>
      <p:bldP spid="5" grpId="0" animBg="1"/>
      <p:bldP spid="7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8615" y="6457890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Bogura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384607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06/12/19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Page-08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339789" y="4498803"/>
            <a:ext cx="4262388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99" y="3233976"/>
            <a:ext cx="11714397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Compound:</a:t>
            </a:r>
            <a:r>
              <a:rPr lang="en-US" sz="4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spring and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cuckoo sings.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92281"/>
            <a:ext cx="1171439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with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related word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compound.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 + and+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clause. 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228600" y="1702662"/>
            <a:ext cx="11714397" cy="149075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</a:t>
            </a:r>
            <a:r>
              <a:rPr lang="en-US" sz="4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is spring, the cuckoo sings.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3644906" y="3217673"/>
            <a:ext cx="2749028" cy="1187068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53041" y="4506393"/>
            <a:ext cx="3715504" cy="6385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clause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7468746" y="3266700"/>
            <a:ext cx="4099799" cy="1166412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90655" y="1255751"/>
            <a:ext cx="207328" cy="23629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112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2" grpId="0" animBg="1"/>
      <p:bldP spid="3" grpId="0" animBg="1"/>
      <p:bldP spid="5" grpId="0" animBg="1"/>
      <p:bldP spid="7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8615" y="6457890"/>
            <a:ext cx="116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Md. Jahangir Alam, Senior teacher, Majhira Model High School, </a:t>
            </a:r>
            <a:r>
              <a:rPr lang="en-US" sz="2000" b="1" dirty="0" err="1" smtClean="0"/>
              <a:t>Shajahanpur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Bogrua</a:t>
            </a:r>
            <a:r>
              <a:rPr lang="en-US" sz="2000" b="1" dirty="0" smtClean="0"/>
              <a:t>. Mob: 01719-944601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384609"/>
            <a:ext cx="1714500" cy="4733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06/12/19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0529888" y="6384608"/>
            <a:ext cx="1662112" cy="4733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Page-09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924752" y="4234687"/>
            <a:ext cx="4266397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234584"/>
            <a:ext cx="1171439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Compound:</a:t>
            </a:r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ill and so he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not go to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2281"/>
            <a:ext cx="11714397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3.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with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as/since/because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4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compound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 + and so + Principal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clause.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28600" y="1702662"/>
            <a:ext cx="11714397" cy="149075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</a:t>
            </a:r>
            <a:r>
              <a:rPr lang="en-US" sz="4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he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ill, he could not go to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115825" y="3234583"/>
            <a:ext cx="2118778" cy="986219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90635" y="4276989"/>
            <a:ext cx="3558011" cy="598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clause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6580907" y="3234584"/>
            <a:ext cx="4973782" cy="1001240"/>
          </a:xfrm>
          <a:prstGeom prst="down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60473" y="1452282"/>
            <a:ext cx="661352" cy="19420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23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33 0.00116 L -0.86068 0.0011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2" grpId="0" animBg="1"/>
      <p:bldP spid="3" grpId="0" animBg="1"/>
      <p:bldP spid="5" grpId="0" animBg="1"/>
      <p:bldP spid="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1649</Words>
  <Application>Microsoft Office PowerPoint</Application>
  <PresentationFormat>Widescreen</PresentationFormat>
  <Paragraphs>208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Book Antiqua</vt:lpstr>
      <vt:lpstr>Calibri</vt:lpstr>
      <vt:lpstr>Calibri Light</vt:lpstr>
      <vt:lpstr>NikoshBAN</vt:lpstr>
      <vt:lpstr>Times New Roman</vt:lpstr>
      <vt:lpstr>Verdana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Jahangir Alam</cp:lastModifiedBy>
  <cp:revision>319</cp:revision>
  <dcterms:created xsi:type="dcterms:W3CDTF">2018-03-10T16:17:55Z</dcterms:created>
  <dcterms:modified xsi:type="dcterms:W3CDTF">2019-12-06T13:42:35Z</dcterms:modified>
</cp:coreProperties>
</file>