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3" r:id="rId2"/>
    <p:sldId id="282" r:id="rId3"/>
    <p:sldId id="258" r:id="rId4"/>
    <p:sldId id="270" r:id="rId5"/>
    <p:sldId id="262" r:id="rId6"/>
    <p:sldId id="261" r:id="rId7"/>
    <p:sldId id="278" r:id="rId8"/>
    <p:sldId id="281" r:id="rId9"/>
    <p:sldId id="279" r:id="rId10"/>
    <p:sldId id="276" r:id="rId11"/>
    <p:sldId id="271" r:id="rId12"/>
    <p:sldId id="277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56" autoAdjust="0"/>
    <p:restoredTop sz="94660"/>
  </p:normalViewPr>
  <p:slideViewPr>
    <p:cSldViewPr>
      <p:cViewPr>
        <p:scale>
          <a:sx n="75" d="100"/>
          <a:sy n="75" d="100"/>
        </p:scale>
        <p:origin x="-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172B6-B59B-4237-8911-A2C9F4AC8294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C418E-791B-47DA-88CE-899140232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02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418E-791B-47DA-88CE-8991402323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55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hossain599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429133"/>
            <a:ext cx="7886728" cy="2428868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85834"/>
            <a:ext cx="3936932" cy="2840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415995"/>
            <a:ext cx="4080164" cy="281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797570"/>
            <a:ext cx="2667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797570"/>
            <a:ext cx="2362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436" y="4432518"/>
            <a:ext cx="4345641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ঝুঁকিজনিত দূর্ঘটনা যা পূর্বে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নির্ণয়যোগ্য।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 প্রয়োগ করে ঝুঁকির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পরিমাণ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 করা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378970"/>
            <a:ext cx="42672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আকস্মিক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দূর্ঘটনা যা পূর্বে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নির্ণয়যোগ্য নয়।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কিন্তু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 পরিমাণ পরিহার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না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8520" y="182880"/>
            <a:ext cx="2667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bn-BD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138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 তাৎপর্য / সিদ্ধান্ত গ্রহণে ঝুঁকির ভূমিকাঃ-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 পরিবর্তন-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26" y="1524000"/>
            <a:ext cx="2805545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447800"/>
            <a:ext cx="2970917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408" y="4081895"/>
            <a:ext cx="2441144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00" y="3934257"/>
            <a:ext cx="2476500" cy="2047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5796395"/>
            <a:ext cx="22888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চাহিদা কম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5982132"/>
            <a:ext cx="22240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 বেশি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980" y="2199988"/>
            <a:ext cx="14228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057400"/>
            <a:ext cx="144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003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374" y="4473714"/>
            <a:ext cx="5569526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আয়ে প্রকৃত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আয় ও প্রত্যাশিত আয়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না হওয়ার সম্ভাবনা থাকে তাকে ঝুঁকি বহুল আয় বলে।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8600" y="3048000"/>
            <a:ext cx="2514600" cy="8382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মুক্ত আয় </a:t>
            </a:r>
          </a:p>
        </p:txBody>
      </p:sp>
      <p:sp>
        <p:nvSpPr>
          <p:cNvPr id="4" name="Pentagon 3"/>
          <p:cNvSpPr/>
          <p:nvPr/>
        </p:nvSpPr>
        <p:spPr>
          <a:xfrm>
            <a:off x="304800" y="4495800"/>
            <a:ext cx="2514600" cy="8382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বহুল আয়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6350" y="2857496"/>
            <a:ext cx="5442995" cy="10156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যে আয়ে প্রকৃত আয় ও প্রত্যাশিত আয় সমান হয় তাকে ঝুঁকি মুক্ত আয় বলে। ঝুঁকিমুক্ত বিনিয়োগ থেকে প্রাপ্ত আয় নির্দিষ্ট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143000" y="914400"/>
            <a:ext cx="7239000" cy="10668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ও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বহুল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আয়ের পার্থক্য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71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3" y="3560618"/>
            <a:ext cx="5339496" cy="3068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562600" y="909190"/>
            <a:ext cx="35052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মেয়াদি আমানত ঝুঁকিমুক্ত কারণ এতে আয়ের পরিমান নির্দিষ্ট।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810000"/>
            <a:ext cx="35052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শেয়ারবাজারে বিনিয়োগ ঝুঁকি বহুল কারন এতে লভ্যাংশ প্রাপ্তিতে নিশ্চয়তা নাই।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04" y="249637"/>
            <a:ext cx="4882296" cy="2874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709736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828800"/>
            <a:ext cx="864399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বিনিয়োগকারীর দৃষ্টিকোণ থেকে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"/>
            <a:ext cx="3810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67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3810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857364"/>
            <a:ext cx="6781824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2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প্রত্যাশার বাহিরে কোন কিছু ঘটার সম্ভাবনাকে কি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ঝুঁকির পরিমান পরিমাপ করা যায়?</a:t>
            </a:r>
            <a:endParaRPr lang="bn-BD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আমানত থেকে প্রাপ্ত আয় কী রকমের আয়?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 পরিমান পরিমাপ করা যায়?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কী পরিহার করতে পারে না?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প্রতিষ্টানের প্রতিটি সিদ্ধান্তের সাথে কী জড়িত থাকে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 খরচ কী ? </a:t>
            </a:r>
          </a:p>
          <a:p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09600"/>
            <a:ext cx="3810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450829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25581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63246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752600"/>
            <a:ext cx="814393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ঝুঁকিমুক্ত আয় ও ঝুঁকিবহুল আয়ের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৫টি করে পার্থক্য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আকারে তৈরি করে আনবে।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ব্যবসায়ের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 সিদ্ধান্ত গ্রহণে ঝুঁকির ভূমিকা লিখ।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602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0"/>
            <a:ext cx="7015186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0191206_180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7215237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202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0131_09461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5429256" cy="6072206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মো.হোসেন</a:t>
            </a:r>
            <a:endParaRPr lang="en-US" sz="6000" dirty="0" smtClean="0">
              <a:solidFill>
                <a:srgbClr val="FFFF00"/>
              </a:solidFill>
              <a:latin typeface="NikoshBAN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হিসাব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বিজ্ঞান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)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পঞ্চগ্রাম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আজিজুর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রহমান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। 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নাওড়া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শাহরাস্তি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।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NikoshBAN"/>
                <a:cs typeface="NikoshBAN" pitchFamily="2" charset="0"/>
                <a:hlinkClick r:id="rId3"/>
              </a:rPr>
              <a:t>   mdhossain599@gmail.com</a:t>
            </a:r>
            <a:r>
              <a:rPr lang="en-US" sz="28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.</a:t>
            </a:r>
          </a:p>
          <a:p>
            <a:pPr algn="l"/>
            <a:r>
              <a:rPr lang="en-US" sz="40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নাম্বার</a:t>
            </a:r>
            <a:r>
              <a:rPr lang="en-US" sz="36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:</a:t>
            </a:r>
            <a:r>
              <a:rPr lang="bn-BD" sz="36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01721025599.01617025599</a:t>
            </a:r>
            <a:endParaRPr lang="en-US" sz="4000" dirty="0" smtClean="0">
              <a:solidFill>
                <a:srgbClr val="FFFF00"/>
              </a:solidFill>
              <a:latin typeface="NikoshBAN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8960" y="5072074"/>
            <a:ext cx="5715040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ফিন্যান্স ও ব্যাংকিং    </a:t>
            </a:r>
            <a:endParaRPr lang="en-US" sz="4400" b="1" dirty="0" smtClean="0">
              <a:solidFill>
                <a:srgbClr val="002060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শ্রেণিঃ নবম </a:t>
            </a:r>
            <a:r>
              <a:rPr lang="en-US" b="1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,</a:t>
            </a:r>
            <a:r>
              <a:rPr lang="bn-BD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সময়ঃ ৫০ মিনিট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1311"/>
            <a:ext cx="3581400" cy="1982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51311"/>
            <a:ext cx="3962400" cy="1982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870775"/>
            <a:ext cx="3581400" cy="272810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063095"/>
            <a:ext cx="3962400" cy="280430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71800" y="2286000"/>
            <a:ext cx="2743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ঝুঁকিপূর্ণ দালান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943600"/>
            <a:ext cx="27241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যাতায়াত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81800" y="381000"/>
            <a:ext cx="1524000" cy="1295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124200"/>
            <a:ext cx="2971800" cy="196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3778469"/>
            <a:ext cx="1981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86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20437"/>
            <a:ext cx="8572560" cy="39087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8000" dirty="0" smtClean="0">
                <a:latin typeface="NikoshBAN"/>
                <a:cs typeface="NikoshBAN" panose="02000000000000000000" pitchFamily="2" charset="0"/>
              </a:rPr>
              <a:t>ঝুঁকি ও অনিশ্চয়তা</a:t>
            </a:r>
          </a:p>
          <a:p>
            <a:pPr algn="ctr"/>
            <a:r>
              <a:rPr lang="bn-BD" sz="6000" dirty="0" smtClean="0">
                <a:latin typeface="NikoshBAN"/>
                <a:cs typeface="NikoshBAN" panose="02000000000000000000" pitchFamily="2" charset="0"/>
              </a:rPr>
              <a:t>              চতুর্থ অধ্যায়</a:t>
            </a:r>
          </a:p>
          <a:p>
            <a:pPr algn="ctr"/>
            <a:r>
              <a:rPr lang="bn-BD" sz="5400" dirty="0" smtClean="0">
                <a:latin typeface="NikoshBAN"/>
                <a:cs typeface="NikoshBAN" panose="02000000000000000000" pitchFamily="2" charset="0"/>
              </a:rPr>
              <a:t>               পৃষ্ঠা ৪২-৪৫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02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40386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41944"/>
            <a:ext cx="8358246" cy="4031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এই পাঠ শেষে শিক্ষার্থীরা---------</a:t>
            </a:r>
            <a:endParaRPr lang="en-US" sz="3200" b="1" dirty="0" smtClean="0">
              <a:solidFill>
                <a:srgbClr val="00B050"/>
              </a:solidFill>
              <a:latin typeface="NikoshBAN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১। ঝুঁকি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অনিশ্চয়তা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কী জানতে 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।</a:t>
            </a:r>
            <a:endParaRPr lang="bn-BD" sz="3200" b="1" dirty="0" smtClean="0">
              <a:solidFill>
                <a:srgbClr val="00B050"/>
              </a:solidFill>
              <a:latin typeface="NikoshBAN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২। ঝুঁকি ও অনিশ্চয়তার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ধারনা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ব্যাখা করতে পারবে।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৩। ঝুঁকি ও অনিশ্চয়তার </a:t>
            </a:r>
            <a:r>
              <a:rPr lang="bn-BD" sz="3200" b="1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পার্থক্য</a:t>
            </a:r>
            <a:r>
              <a:rPr lang="bn-BD" sz="3200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 চিহ্নিত করতে </a:t>
            </a:r>
            <a:r>
              <a:rPr lang="bn-BD" sz="3200" dirty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 পারবে।</a:t>
            </a:r>
            <a:endParaRPr lang="bn-BD" sz="3200" dirty="0" smtClean="0">
              <a:solidFill>
                <a:srgbClr val="002060"/>
              </a:solidFill>
              <a:latin typeface="NikoshBAN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/>
                <a:cs typeface="NikoshBAN" panose="02000000000000000000" pitchFamily="2" charset="0"/>
              </a:rPr>
              <a:t>৪।  ঝুঁকির </a:t>
            </a:r>
            <a:r>
              <a:rPr lang="bn-BD" sz="3200" b="1" dirty="0" smtClean="0">
                <a:latin typeface="NikoshBAN"/>
                <a:cs typeface="NikoshBAN" panose="02000000000000000000" pitchFamily="2" charset="0"/>
              </a:rPr>
              <a:t>তাৎপর্য </a:t>
            </a:r>
            <a:r>
              <a:rPr lang="bn-BD" sz="3200" dirty="0" smtClean="0">
                <a:latin typeface="NikoshBAN"/>
                <a:cs typeface="NikoshBAN" panose="02000000000000000000" pitchFamily="2" charset="0"/>
              </a:rPr>
              <a:t>বিশ্লেষণ করতে পারবে।</a:t>
            </a:r>
          </a:p>
          <a:p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৫।   ঝুঁকিমুক্ত আয় ও ঝুঁকিবহুল আয়ের </a:t>
            </a:r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পার্থক্য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নির্ণয় </a:t>
            </a:r>
          </a:p>
          <a:p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    করতে সক্ষম হবে।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1730035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2" y="1676400"/>
            <a:ext cx="4348362" cy="3046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3328" y="1600200"/>
            <a:ext cx="4433631" cy="2971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85800" y="5105400"/>
            <a:ext cx="2667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dirty="0" smtClean="0">
                <a:latin typeface="MS PMincho" pitchFamily="18" charset="-128"/>
                <a:ea typeface="MS PMincho" pitchFamily="18" charset="-128"/>
                <a:cs typeface="NikoshBAN" panose="02000000000000000000" pitchFamily="2" charset="0"/>
              </a:rPr>
              <a:t>A</a:t>
            </a:r>
            <a:r>
              <a:rPr lang="bn-BD" sz="2000" baseline="30000" dirty="0" smtClean="0">
                <a:latin typeface="MS PMincho" pitchFamily="18" charset="-128"/>
                <a:ea typeface="MS PMincho" pitchFamily="18" charset="-128"/>
                <a:cs typeface="NikoshBAN" panose="02000000000000000000" pitchFamily="2" charset="0"/>
              </a:rPr>
              <a:t>+</a:t>
            </a:r>
            <a:r>
              <a:rPr lang="bn-BD" sz="2000" dirty="0" smtClean="0">
                <a:latin typeface="MS PMincho" pitchFamily="18" charset="-128"/>
                <a:ea typeface="MS PMincho" pitchFamily="18" charset="-128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640" y="5079365"/>
            <a:ext cx="432816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বাম্পার ফলন প্রত্যাশা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33400"/>
            <a:ext cx="2133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33400"/>
            <a:ext cx="2133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24600" y="11430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1217295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46482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00800" y="46482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2200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30" y="990597"/>
            <a:ext cx="3639843" cy="37338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671" y="914400"/>
            <a:ext cx="3834554" cy="3733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9" y="5562600"/>
            <a:ext cx="735811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 ও অগ্নিকান্ডের ক্ষয়-ক্ষতির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65120" y="4724400"/>
            <a:ext cx="533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29200" y="4632960"/>
            <a:ext cx="42672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365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143000"/>
            <a:ext cx="3200400" cy="2971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066801"/>
            <a:ext cx="3232453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4953000"/>
            <a:ext cx="455773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ক্ষয়-ক্ষতির ছবি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19800" y="3886200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6600" y="41447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7771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Pictures\vlcsnap-2015-02-28-10h39m06s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5509"/>
            <a:ext cx="3127330" cy="22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oel-1612i3\Pictures\vlcsnap-2015-02-28-10h38m43s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05397"/>
            <a:ext cx="3200400" cy="27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4825425"/>
            <a:ext cx="454820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ক্ষয়-ক্ষতির ছবি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3733800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10000" y="3733800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078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1054</TotalTime>
  <Words>387</Words>
  <Application>Microsoft Office PowerPoint</Application>
  <PresentationFormat>On-screen Show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আজকের ফিন্যান্স ও ব্যাংকিং ক্লাসে সবাইকে সুস্বাগতম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169</cp:revision>
  <dcterms:created xsi:type="dcterms:W3CDTF">2006-08-16T00:00:00Z</dcterms:created>
  <dcterms:modified xsi:type="dcterms:W3CDTF">2019-12-06T14:46:34Z</dcterms:modified>
</cp:coreProperties>
</file>