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2" r:id="rId8"/>
    <p:sldId id="261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6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0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5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1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3B19-E23D-48C4-A54B-19AA73F5DD2A}" type="datetimeFigureOut">
              <a:rPr lang="en-US" smtClean="0"/>
              <a:t>14/5/2013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26B-B568-47D0-8515-871880C0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5480" y="138131"/>
            <a:ext cx="4365009" cy="1299026"/>
          </a:xfrm>
        </p:spPr>
        <p:txBody>
          <a:bodyPr/>
          <a:lstStyle/>
          <a:p>
            <a:r>
              <a:rPr lang="bn-BD" dirty="0" smtClean="0"/>
              <a:t>স্বাগতম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3" y="1427018"/>
            <a:ext cx="7447128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35189" y="5603337"/>
                <a:ext cx="427174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4000" i="1" smtClean="0"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mr>
                    </m:m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)</a:t>
                </a:r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89" y="5603337"/>
                <a:ext cx="4271749" cy="615553"/>
              </a:xfrm>
              <a:prstGeom prst="rect">
                <a:avLst/>
              </a:prstGeom>
              <a:blipFill rotWithShape="0">
                <a:blip r:embed="rId2"/>
                <a:stretch>
                  <a:fillRect t="-24752" r="-2140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49966" y="5957280"/>
                <a:ext cx="1064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966" y="5957280"/>
                <a:ext cx="106452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142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73380" y="2801570"/>
                <a:ext cx="2129050" cy="2458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eqArr>
                                  <m:eqArrPr>
                                    <m:ctrlPr>
                                      <a:rPr lang="en-US" sz="4000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e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380" y="2801570"/>
                <a:ext cx="2129050" cy="24582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93498" y="4934698"/>
                <a:ext cx="20268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498" y="4934698"/>
                <a:ext cx="202688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50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ket 5"/>
          <p:cNvSpPr/>
          <p:nvPr/>
        </p:nvSpPr>
        <p:spPr>
          <a:xfrm>
            <a:off x="9570418" y="2978990"/>
            <a:ext cx="423080" cy="2103396"/>
          </a:xfrm>
          <a:prstGeom prst="righ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7591385" y="3021834"/>
            <a:ext cx="272955" cy="2226225"/>
          </a:xfrm>
          <a:prstGeom prst="leftBracket">
            <a:avLst/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27865" y="617930"/>
                <a:ext cx="3359638" cy="1629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65" y="617930"/>
                <a:ext cx="3359638" cy="16294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ket 11"/>
          <p:cNvSpPr/>
          <p:nvPr/>
        </p:nvSpPr>
        <p:spPr>
          <a:xfrm flipH="1">
            <a:off x="10795378" y="450376"/>
            <a:ext cx="292124" cy="1847628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>
            <a:off x="7532268" y="617929"/>
            <a:ext cx="195595" cy="1852315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95378" y="2198522"/>
                <a:ext cx="894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3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smtClean="0"/>
                  <a:t>3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378" y="2198522"/>
                <a:ext cx="894797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7687" t="-12500" r="-1632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368491" y="5734258"/>
            <a:ext cx="23201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এক সারি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68491" y="959058"/>
            <a:ext cx="29615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সারি ও কলাম সমান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68490" y="3807725"/>
            <a:ext cx="23201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এক কলাম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0440" y="1547867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/>
              <a:t>বর্গ ম্যাট্রিক্স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99296" y="4640239"/>
            <a:ext cx="237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কলাম ম্যাট্রিক্স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44955" y="6480500"/>
            <a:ext cx="207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সারি ম্যাট্রিক্স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30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33985 -0.002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9154 -0.0018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33268 -0.0025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 animBg="1"/>
      <p:bldP spid="7" grpId="0" animBg="1"/>
      <p:bldP spid="8" grpId="0"/>
      <p:bldP spid="12" grpId="0" animBg="1"/>
      <p:bldP spid="13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9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3576" y="1105467"/>
            <a:ext cx="4976884" cy="1926823"/>
          </a:xfrm>
          <a:solidFill>
            <a:schemeClr val="bg2"/>
          </a:solidFill>
        </p:spPr>
        <p:txBody>
          <a:bodyPr/>
          <a:lstStyle/>
          <a:p>
            <a:r>
              <a:rPr lang="bn-BD" dirty="0" smtClean="0"/>
              <a:t>জোড়ায় কাজ</a:t>
            </a:r>
            <a:br>
              <a:rPr lang="bn-BD" dirty="0" smtClean="0"/>
            </a:br>
            <a:r>
              <a:rPr lang="bn-BD" sz="4000" dirty="0" smtClean="0"/>
              <a:t>সময়-০৪মিনিট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934" y="3602037"/>
            <a:ext cx="9658065" cy="2307443"/>
          </a:xfrm>
        </p:spPr>
        <p:txBody>
          <a:bodyPr>
            <a:noAutofit/>
          </a:bodyPr>
          <a:lstStyle/>
          <a:p>
            <a:pPr marL="457200" indent="-457200">
              <a:buAutoNum type="arabicParenBoth"/>
            </a:pPr>
            <a:r>
              <a:rPr lang="bn-BD" sz="4000" dirty="0" smtClean="0"/>
              <a:t>বর্গ ম্যাট্রিক্স ও কলাম ম্যাট্রিক্স কাকে বলে?</a:t>
            </a:r>
          </a:p>
          <a:p>
            <a:pPr marL="457200" indent="-457200" algn="l">
              <a:buAutoNum type="arabicParenBoth"/>
            </a:pPr>
            <a:r>
              <a:rPr lang="bn-BD" sz="4000" dirty="0" smtClean="0"/>
              <a:t>কলাম ,সারিও বর্গ ম্যাট্রিক্স এর একটি করে উদাহরণ লিখ?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09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84944" y="3740349"/>
                <a:ext cx="2394886" cy="1953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944" y="3740349"/>
                <a:ext cx="2394886" cy="19533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/>
          <p:cNvSpPr/>
          <p:nvPr/>
        </p:nvSpPr>
        <p:spPr>
          <a:xfrm>
            <a:off x="11645865" y="3763380"/>
            <a:ext cx="81888" cy="2076185"/>
          </a:xfrm>
          <a:prstGeom prst="righ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/>
          <p:cNvSpPr/>
          <p:nvPr/>
        </p:nvSpPr>
        <p:spPr>
          <a:xfrm>
            <a:off x="9046009" y="3824824"/>
            <a:ext cx="277869" cy="2033516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3957851"/>
            <a:ext cx="4749421" cy="883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কর্ণের উপাদান 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  <a:r>
              <a:rPr lang="bn-BD" sz="2400" dirty="0" smtClean="0">
                <a:solidFill>
                  <a:schemeClr val="tx1"/>
                </a:solidFill>
              </a:rPr>
              <a:t> অন্যগুলো শুন্য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61216" y="342349"/>
                <a:ext cx="2347416" cy="204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216" y="342349"/>
                <a:ext cx="2347416" cy="20460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ket 8"/>
          <p:cNvSpPr/>
          <p:nvPr/>
        </p:nvSpPr>
        <p:spPr>
          <a:xfrm>
            <a:off x="11356552" y="573206"/>
            <a:ext cx="182334" cy="1815152"/>
          </a:xfrm>
          <a:prstGeom prst="righ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>
            <a:off x="8380837" y="491319"/>
            <a:ext cx="332459" cy="1978925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777922"/>
            <a:ext cx="5648272" cy="907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কর্নের উপাদান ছাড়া অন্যগুলো শুন্য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180624">
            <a:off x="8912839" y="1247551"/>
            <a:ext cx="2385341" cy="480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02386" y="2825087"/>
            <a:ext cx="235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কর্ণ ম্যাট্রিক্স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60860" y="6185884"/>
            <a:ext cx="383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অভেদক ম্যাট্রিক্স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7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6" grpId="1" animBg="1"/>
      <p:bldP spid="7" grpId="0"/>
      <p:bldP spid="9" grpId="0" animBg="1"/>
      <p:bldP spid="11" grpId="0" animBg="1"/>
      <p:bldP spid="12" grpId="0" animBg="1"/>
      <p:bldP spid="12" grpId="1" animBg="1"/>
      <p:bldP spid="3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7444" y="312269"/>
                <a:ext cx="7334556" cy="3255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8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8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444" y="312269"/>
                <a:ext cx="7334556" cy="32556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01933" y="4039737"/>
                <a:ext cx="2674961" cy="1693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6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933" y="4039737"/>
                <a:ext cx="2674961" cy="1693605"/>
              </a:xfrm>
              <a:prstGeom prst="rect">
                <a:avLst/>
              </a:prstGeom>
              <a:blipFill rotWithShape="0">
                <a:blip r:embed="rId3"/>
                <a:stretch>
                  <a:fillRect r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590843" y="1326402"/>
            <a:ext cx="3927562" cy="917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কর্ণের উপাদান একই অন্যগুলো শুন্য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2013" y="4230805"/>
            <a:ext cx="37667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</a:rPr>
              <a:t>সবগুলো উপাদান শুন্য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4779" y="3516517"/>
            <a:ext cx="289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স্কেলার ম্যাট্রিক্স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84779" y="5838092"/>
            <a:ext cx="24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শূন্য ম্যাট্রিক্স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7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13776 0.010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43463 0.008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75995" y="1748340"/>
                <a:ext cx="2551404" cy="1539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6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995" y="1748340"/>
                <a:ext cx="2551404" cy="15396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3702" y="1652178"/>
                <a:ext cx="3248266" cy="1693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6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6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6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702" y="1652178"/>
                <a:ext cx="3248266" cy="16936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7457" y="1896672"/>
                <a:ext cx="923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57" y="1896672"/>
                <a:ext cx="923323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75762" y="1781699"/>
                <a:ext cx="3794078" cy="1555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6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6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6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6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6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60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60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62" y="1781699"/>
                <a:ext cx="3794078" cy="1555041"/>
              </a:xfrm>
              <a:prstGeom prst="rect">
                <a:avLst/>
              </a:prstGeom>
              <a:blipFill rotWithShape="0">
                <a:blip r:embed="rId5"/>
                <a:stretch>
                  <a:fillRect r="-30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17037" y="19565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2167272" y="2844948"/>
                <a:ext cx="11689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2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67272" y="2844948"/>
                <a:ext cx="1168932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1466" t="-16667" r="-1989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5261612" y="2982997"/>
                <a:ext cx="11689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2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61612" y="2982997"/>
                <a:ext cx="1168932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20833" t="-15748" r="-19792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10923900" y="2598276"/>
                <a:ext cx="11689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2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923900" y="2598276"/>
                <a:ext cx="1168932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21354" t="-15873" r="-19271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800929" y="417621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28347" y="3716088"/>
                <a:ext cx="3404202" cy="1533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6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b="0" i="1" smtClean="0">
                                    <a:solidFill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347" y="3716088"/>
                <a:ext cx="3404202" cy="15336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flipH="1">
                <a:off x="9907717" y="4684046"/>
                <a:ext cx="11689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2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07717" y="4684046"/>
                <a:ext cx="1168932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20833" t="-15748" r="-19792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11849" y="-28250"/>
                <a:ext cx="58549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  নীচে </a:t>
                </a:r>
                <a:r>
                  <a:rPr lang="en-US" sz="3600" dirty="0" smtClean="0">
                    <a:solidFill>
                      <a:srgbClr val="92D05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solidFill>
                      <a:srgbClr val="92D050"/>
                    </a:solidFill>
                  </a:rPr>
                  <a:t>2</a:t>
                </a:r>
                <a:r>
                  <a:rPr lang="bn-BD" sz="3600" dirty="0" smtClean="0"/>
                  <a:t> অর্ডারের দুটি ম্যাট্রিক্সের যোগ দেখানো হলঃ</a:t>
                </a:r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49" y="-28250"/>
                <a:ext cx="5854981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3229" t="-9137" b="-1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384209" y="5956061"/>
            <a:ext cx="1068587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ম্যাট্রিক্সের বিয়োগও উপরের নিয়মে করা হয়(শুধু +এর স্থলে –চিহ্ন হবে)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0" y="6000357"/>
            <a:ext cx="978408" cy="478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2.22222E-6 L 0.86836 -0.011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11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4728" y="1351128"/>
            <a:ext cx="5222543" cy="18722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/>
              <a:t>দলীয় কাজ</a:t>
            </a:r>
            <a:br>
              <a:rPr lang="bn-BD" dirty="0" smtClean="0"/>
            </a:br>
            <a:r>
              <a:rPr lang="bn-BD" sz="3200" dirty="0" smtClean="0"/>
              <a:t>সময়ঃ১০ মিনিট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742950" indent="-742950">
                  <a:buAutoNum type="arabicParenBoth"/>
                </a:pPr>
                <a:r>
                  <a:rPr lang="bn-BD" sz="4000" dirty="0" smtClean="0"/>
                  <a:t>দুটি </a:t>
                </a:r>
                <a:r>
                  <a:rPr lang="en-US" sz="4000" dirty="0" smtClean="0"/>
                  <a:t>3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 smtClean="0"/>
                  <a:t>3 </a:t>
                </a:r>
                <a:r>
                  <a:rPr lang="bn-BD" sz="4000" dirty="0" smtClean="0"/>
                  <a:t>অর্ডারের ম্যাট্রিক্স লিখে যোগ কর?</a:t>
                </a:r>
              </a:p>
              <a:p>
                <a:pPr marL="742950" indent="-742950">
                  <a:buAutoNum type="arabicParenBoth"/>
                </a:pPr>
                <a:r>
                  <a:rPr lang="bn-BD" sz="4000" dirty="0" smtClean="0"/>
                  <a:t>কর্ণ ম্যাট্রিক্সকে বর্গ ম্যাট্রিক্স বলা হয়,কারণ </a:t>
                </a:r>
              </a:p>
              <a:p>
                <a:pPr algn="l"/>
                <a:r>
                  <a:rPr lang="bn-BD" sz="4000" dirty="0" smtClean="0"/>
                  <a:t>    ব্যাখ্যা কর?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0">
                <a:blip r:embed="rId2"/>
                <a:stretch>
                  <a:fillRect l="-1867" t="-12132" r="-1400" b="-10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39738" y="1405720"/>
            <a:ext cx="3593910" cy="1408208"/>
          </a:xfrm>
        </p:spPr>
        <p:txBody>
          <a:bodyPr/>
          <a:lstStyle/>
          <a:p>
            <a:r>
              <a:rPr lang="bn-BD" sz="5400" dirty="0" smtClean="0"/>
              <a:t>মূল্যায়ন</a:t>
            </a:r>
            <a:br>
              <a:rPr lang="bn-BD" sz="5400" dirty="0" smtClean="0"/>
            </a:br>
            <a:r>
              <a:rPr lang="bn-BD" sz="2800" dirty="0" smtClean="0"/>
              <a:t>সময়ঃ ০৫ মিনিট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4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96955" y="3602038"/>
                <a:ext cx="9144000" cy="1655762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buAutoNum type="arabicParenBoth"/>
                </a:pPr>
                <a:r>
                  <a:rPr lang="en-US" sz="4000" b="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 smtClean="0"/>
                  <a:t>3 </a:t>
                </a:r>
                <a:r>
                  <a:rPr lang="bn-BD" sz="4000" dirty="0" smtClean="0"/>
                  <a:t>অর্ডারের একটি ম্যাট্রিক্স লিখ।</a:t>
                </a:r>
                <a:r>
                  <a:rPr lang="en-US" sz="4000" dirty="0" smtClean="0"/>
                  <a:t>  (2)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bn-BD" sz="4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4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 smtClean="0"/>
                  <a:t>=?</a:t>
                </a:r>
                <a:endParaRPr lang="en-US" sz="4000" dirty="0"/>
              </a:p>
            </p:txBody>
          </p:sp>
        </mc:Choice>
        <mc:Fallback xmlns="">
          <p:sp>
            <p:nvSpPr>
              <p:cNvPr id="5" name="Sub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96955" y="3602038"/>
                <a:ext cx="9144000" cy="1655762"/>
              </a:xfrm>
              <a:blipFill rotWithShape="0">
                <a:blip r:embed="rId2"/>
                <a:stretch>
                  <a:fillRect l="-2400" t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5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3827" y="545911"/>
            <a:ext cx="3138984" cy="1404085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বাড়ীর কাজ</a:t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742950" indent="-742950" algn="l">
                  <a:buAutoNum type="arabicParenBoth"/>
                </a:pPr>
                <a:r>
                  <a:rPr lang="bn-BD" sz="4400" dirty="0" smtClean="0"/>
                  <a:t>দুটি </a:t>
                </a:r>
                <a:r>
                  <a:rPr lang="en-US" sz="4400" dirty="0" smtClean="0"/>
                  <a:t>4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dirty="0" smtClean="0"/>
                  <a:t>4 </a:t>
                </a:r>
                <a:r>
                  <a:rPr lang="bn-BD" sz="4400" dirty="0" smtClean="0"/>
                  <a:t>অর্ডারের ম্যাট্রিক্স লিখে বিয়োগ করে আনবে।</a:t>
                </a:r>
              </a:p>
              <a:p>
                <a:pPr marL="742950" indent="-742950" algn="l">
                  <a:buAutoNum type="arabicParenBoth"/>
                </a:pPr>
                <a:r>
                  <a:rPr lang="bn-BD" sz="4400" dirty="0" smtClean="0"/>
                  <a:t> ম্যাট্রিক্সের সাথে বাস্তব জগতের কী কী মিল রয়েছে তার একটি তালিকা তৈরী করে আনবে।</a:t>
                </a:r>
                <a:endParaRPr lang="en-US" sz="4400" dirty="0"/>
              </a:p>
            </p:txBody>
          </p:sp>
        </mc:Choice>
        <mc:Fallback xmlns="">
          <p:sp>
            <p:nvSpPr>
              <p:cNvPr id="5" name="Sub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435" t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7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708" y="313898"/>
            <a:ext cx="2875129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/>
              <a:t>  ধন্যবাদ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760561"/>
            <a:ext cx="8475260" cy="4416402"/>
          </a:xfrm>
        </p:spPr>
      </p:pic>
    </p:spTree>
    <p:extLst>
      <p:ext uri="{BB962C8B-B14F-4D97-AF65-F5344CB8AC3E}">
        <p14:creationId xmlns:p14="http://schemas.microsoft.com/office/powerpoint/2010/main" val="42651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518613"/>
            <a:ext cx="5281683" cy="133996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5530" y="2156346"/>
            <a:ext cx="6455390" cy="4435523"/>
          </a:xfrm>
        </p:spPr>
        <p:txBody>
          <a:bodyPr>
            <a:noAutofit/>
          </a:bodyPr>
          <a:lstStyle/>
          <a:p>
            <a:pPr algn="l"/>
            <a:r>
              <a:rPr lang="bn-BD" sz="3600" dirty="0" smtClean="0"/>
              <a:t>নামঃ মুঃ শাহীন আকতার</a:t>
            </a:r>
          </a:p>
          <a:p>
            <a:pPr algn="l"/>
            <a:r>
              <a:rPr lang="bn-BD" sz="3600" dirty="0" smtClean="0"/>
              <a:t>প্রভাষক(গণিত) </a:t>
            </a:r>
          </a:p>
          <a:p>
            <a:pPr algn="l"/>
            <a:r>
              <a:rPr lang="bn-BD" sz="3600" dirty="0" smtClean="0"/>
              <a:t>চৌরাপাড়া ফাযিল মাদ্রাসা</a:t>
            </a:r>
          </a:p>
          <a:p>
            <a:pPr algn="l"/>
            <a:r>
              <a:rPr lang="bn-BD" sz="3600" dirty="0" smtClean="0"/>
              <a:t>নিয়ামতপুর, নওগাঁ।</a:t>
            </a:r>
          </a:p>
          <a:p>
            <a:pPr algn="l"/>
            <a:r>
              <a:rPr lang="bn-BD" sz="3600" dirty="0" smtClean="0"/>
              <a:t>আইডি নম্বর-০৬</a:t>
            </a:r>
          </a:p>
          <a:p>
            <a:pPr algn="l"/>
            <a:r>
              <a:rPr lang="bn-BD" sz="3600" dirty="0" smtClean="0"/>
              <a:t>ব্যাচ নম্বরঃ  ৩৭</a:t>
            </a:r>
          </a:p>
          <a:p>
            <a:pPr algn="l"/>
            <a:r>
              <a:rPr lang="bn-BD" sz="3600" dirty="0" smtClean="0"/>
              <a:t>মোবাইল নম্বর-০১৭৩৩১২৬৭৮৫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6" y="2265528"/>
            <a:ext cx="4162567" cy="31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285" y="450376"/>
            <a:ext cx="4985981" cy="139456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পাঠ পরিচিতি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507" y="2414683"/>
            <a:ext cx="7924800" cy="4054356"/>
          </a:xfrm>
        </p:spPr>
        <p:txBody>
          <a:bodyPr>
            <a:noAutofit/>
          </a:bodyPr>
          <a:lstStyle/>
          <a:p>
            <a:pPr algn="l"/>
            <a:r>
              <a:rPr lang="bn-BD" sz="4000" dirty="0" smtClean="0"/>
              <a:t>শ্রেনীঃ একাদশ</a:t>
            </a:r>
          </a:p>
          <a:p>
            <a:pPr algn="l"/>
            <a:r>
              <a:rPr lang="bn-BD" sz="4000" dirty="0" smtClean="0"/>
              <a:t>অধ্যায়ঃ০৫</a:t>
            </a:r>
          </a:p>
          <a:p>
            <a:pPr algn="l"/>
            <a:r>
              <a:rPr lang="bn-BD" sz="4000" dirty="0" smtClean="0"/>
              <a:t>অধ্যায়ের নামঃম্যাট্রিক্স ও নির্ণায়ক</a:t>
            </a:r>
          </a:p>
          <a:p>
            <a:pPr algn="l"/>
            <a:r>
              <a:rPr lang="bn-BD" sz="4000" dirty="0" smtClean="0"/>
              <a:t>বিষয়ববস্তুঃ ম্যাট্রিক্স</a:t>
            </a:r>
            <a:endParaRPr lang="en-US" sz="4000" dirty="0" smtClean="0"/>
          </a:p>
          <a:p>
            <a:pPr algn="l"/>
            <a:r>
              <a:rPr lang="bn-BD" sz="4000" dirty="0" smtClean="0"/>
              <a:t>তাং-১৩/০৫/১৩</a:t>
            </a:r>
          </a:p>
          <a:p>
            <a:pPr algn="l"/>
            <a:r>
              <a:rPr lang="bn-BD" sz="4000" dirty="0" smtClean="0"/>
              <a:t>সময়ঃ ৪০ মিনিট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3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006" y="1337480"/>
            <a:ext cx="4703927" cy="128537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/>
              <a:t>শিখন ফল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924" y="2934269"/>
            <a:ext cx="9075760" cy="2872854"/>
          </a:xfrm>
        </p:spPr>
        <p:txBody>
          <a:bodyPr>
            <a:noAutofit/>
          </a:bodyPr>
          <a:lstStyle/>
          <a:p>
            <a:pPr marL="457200" indent="-457200" algn="l">
              <a:buAutoNum type="arabicParenBoth"/>
            </a:pPr>
            <a:r>
              <a:rPr lang="bn-BD" sz="4000" dirty="0" smtClean="0"/>
              <a:t>ম্যাট্রিক্স কী তা বলতে বলতে পারবে।</a:t>
            </a:r>
          </a:p>
          <a:p>
            <a:pPr algn="l"/>
            <a:r>
              <a:rPr lang="bn-BD" sz="4000" dirty="0" smtClean="0"/>
              <a:t>(২)বিভিন্ন ম্যাট্রিক্স কী তা বলতে পারবে।</a:t>
            </a:r>
          </a:p>
          <a:p>
            <a:pPr algn="l"/>
            <a:r>
              <a:rPr lang="bn-BD" sz="4000" dirty="0" smtClean="0"/>
              <a:t>(৩) ম্যাট্রিক্স এর যোগ ও বিয়োগ কিভাবে       করা হয় তার ব্যাখ্যা করতে পারবে।</a:t>
            </a:r>
          </a:p>
          <a:p>
            <a:pPr marL="457200" indent="-457200" algn="l">
              <a:buAutoNum type="arabicParenBoth"/>
            </a:pPr>
            <a:endParaRPr lang="bn-BD" sz="4000" dirty="0"/>
          </a:p>
          <a:p>
            <a:pPr marL="457200" indent="-457200" algn="l">
              <a:buAutoNum type="arabicParenBoth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62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426" y="1195680"/>
            <a:ext cx="3684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50409" y="1248053"/>
            <a:ext cx="3275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94706" y="1283762"/>
            <a:ext cx="3719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21827" y="1338939"/>
            <a:ext cx="3241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1346" y="1283762"/>
            <a:ext cx="4367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44648" y="1248053"/>
            <a:ext cx="3138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426" y="3456704"/>
            <a:ext cx="3821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26173" y="3454078"/>
            <a:ext cx="307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03386" y="3454078"/>
            <a:ext cx="3113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8983" y="3358065"/>
            <a:ext cx="3509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73865" y="3633098"/>
            <a:ext cx="3275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618569" y="3633098"/>
            <a:ext cx="2831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658" y="5852331"/>
            <a:ext cx="291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31476" y="5870244"/>
            <a:ext cx="3679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09119" y="5943600"/>
            <a:ext cx="3623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82537" y="5917806"/>
            <a:ext cx="4094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13856" y="5812992"/>
            <a:ext cx="410576" cy="102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419178" y="5927496"/>
            <a:ext cx="3687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Callout 23"/>
          <p:cNvSpPr/>
          <p:nvPr/>
        </p:nvSpPr>
        <p:spPr>
          <a:xfrm>
            <a:off x="68802" y="781481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Callout 24"/>
          <p:cNvSpPr/>
          <p:nvPr/>
        </p:nvSpPr>
        <p:spPr>
          <a:xfrm>
            <a:off x="2094733" y="756554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Callout 25"/>
          <p:cNvSpPr/>
          <p:nvPr/>
        </p:nvSpPr>
        <p:spPr>
          <a:xfrm>
            <a:off x="4027995" y="698383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Callout 26"/>
          <p:cNvSpPr/>
          <p:nvPr/>
        </p:nvSpPr>
        <p:spPr>
          <a:xfrm>
            <a:off x="6254653" y="698383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Callout 27"/>
          <p:cNvSpPr/>
          <p:nvPr/>
        </p:nvSpPr>
        <p:spPr>
          <a:xfrm>
            <a:off x="8676047" y="789077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Callout 28"/>
          <p:cNvSpPr/>
          <p:nvPr/>
        </p:nvSpPr>
        <p:spPr>
          <a:xfrm>
            <a:off x="11317329" y="789077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>
            <a:off x="68802" y="2972794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>
            <a:off x="1937129" y="2919105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Callout 31"/>
          <p:cNvSpPr/>
          <p:nvPr/>
        </p:nvSpPr>
        <p:spPr>
          <a:xfrm>
            <a:off x="3881754" y="2896412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Callout 32"/>
          <p:cNvSpPr/>
          <p:nvPr/>
        </p:nvSpPr>
        <p:spPr>
          <a:xfrm>
            <a:off x="6207281" y="2789227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Callout 33"/>
          <p:cNvSpPr/>
          <p:nvPr/>
        </p:nvSpPr>
        <p:spPr>
          <a:xfrm>
            <a:off x="8580437" y="3082619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Callout 35"/>
          <p:cNvSpPr/>
          <p:nvPr/>
        </p:nvSpPr>
        <p:spPr>
          <a:xfrm>
            <a:off x="6819" y="5300791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Callout 36"/>
          <p:cNvSpPr/>
          <p:nvPr/>
        </p:nvSpPr>
        <p:spPr>
          <a:xfrm>
            <a:off x="2125639" y="5330952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Callout 37"/>
          <p:cNvSpPr/>
          <p:nvPr/>
        </p:nvSpPr>
        <p:spPr>
          <a:xfrm>
            <a:off x="4072392" y="5468316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Callout 38"/>
          <p:cNvSpPr/>
          <p:nvPr/>
        </p:nvSpPr>
        <p:spPr>
          <a:xfrm>
            <a:off x="6191212" y="5369574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Callout 39"/>
          <p:cNvSpPr/>
          <p:nvPr/>
        </p:nvSpPr>
        <p:spPr>
          <a:xfrm>
            <a:off x="8623457" y="5300791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Callout 40"/>
          <p:cNvSpPr/>
          <p:nvPr/>
        </p:nvSpPr>
        <p:spPr>
          <a:xfrm>
            <a:off x="11226693" y="5300791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Callout 42"/>
          <p:cNvSpPr/>
          <p:nvPr/>
        </p:nvSpPr>
        <p:spPr>
          <a:xfrm>
            <a:off x="11317329" y="3052457"/>
            <a:ext cx="914400" cy="61264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7936" y="1978925"/>
                <a:ext cx="4092915" cy="2288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36" y="1978925"/>
                <a:ext cx="4092915" cy="22887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40491" y="2025519"/>
                <a:ext cx="3420167" cy="2059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491" y="2025519"/>
                <a:ext cx="3420167" cy="2059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0558" y="2624198"/>
            <a:ext cx="792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A=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1409371" y="2738555"/>
            <a:ext cx="1262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=B</a:t>
            </a:r>
            <a:endParaRPr lang="en-US" sz="4400" dirty="0"/>
          </a:p>
        </p:txBody>
      </p:sp>
      <p:sp>
        <p:nvSpPr>
          <p:cNvPr id="6" name="Left-Right Arrow 5"/>
          <p:cNvSpPr/>
          <p:nvPr/>
        </p:nvSpPr>
        <p:spPr>
          <a:xfrm>
            <a:off x="4837733" y="2089956"/>
            <a:ext cx="330275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সারি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5036023" y="2822295"/>
            <a:ext cx="320722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সারি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964572" y="3654882"/>
            <a:ext cx="335012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সারি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65027" y="259307"/>
            <a:ext cx="484632" cy="1524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কলাম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836936" y="259306"/>
            <a:ext cx="484632" cy="1524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কলাম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10888" y="259306"/>
            <a:ext cx="484632" cy="1524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কলাম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441058" y="411705"/>
            <a:ext cx="484632" cy="1524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কলাম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608258" y="411706"/>
            <a:ext cx="484632" cy="1524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কলাম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0730621" y="454606"/>
            <a:ext cx="484632" cy="1524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কলাম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0119" y="5377218"/>
            <a:ext cx="5227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ম্যাট্রিক্স</a:t>
            </a:r>
            <a:r>
              <a:rPr lang="en-US" sz="4400" dirty="0" smtClean="0"/>
              <a:t>A</a:t>
            </a:r>
            <a:r>
              <a:rPr lang="bn-BD" sz="4400" dirty="0" smtClean="0"/>
              <a:t> </a:t>
            </a:r>
            <a:r>
              <a:rPr lang="en-US" sz="4400" dirty="0" smtClean="0"/>
              <a:t>=</a:t>
            </a:r>
            <a:r>
              <a:rPr lang="bn-BD" sz="4400" dirty="0" smtClean="0"/>
              <a:t> ম্যাট্রিক্স</a:t>
            </a:r>
            <a:r>
              <a:rPr lang="en-US" sz="4400" dirty="0" smtClean="0"/>
              <a:t>B</a:t>
            </a:r>
            <a:r>
              <a:rPr lang="bn-BD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372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098" y="1688122"/>
            <a:ext cx="4683457" cy="11279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/>
              <a:t>পাঠ শিরোনাম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9098" y="2946944"/>
            <a:ext cx="4553803" cy="1147383"/>
          </a:xfrm>
        </p:spPr>
        <p:txBody>
          <a:bodyPr>
            <a:normAutofit/>
          </a:bodyPr>
          <a:lstStyle/>
          <a:p>
            <a:r>
              <a:rPr lang="bn-BD" sz="6600" dirty="0" smtClean="0"/>
              <a:t>ম্যাট্রিক্স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832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6413" y="728326"/>
                <a:ext cx="7478972" cy="2689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……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eqArr>
                                  <m:eqArrPr>
                                    <m:ctrlPr>
                                      <a:rPr lang="en-US" sz="4400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e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⋮  </m:t>
                                    </m:r>
                                  </m:e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eqArr>
                                  <m:eqArrPr>
                                    <m:ctrlPr>
                                      <a:rPr lang="en-US" sz="4400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e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eqArr>
                              </m:sub>
                            </m:sSub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……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13" y="728326"/>
                <a:ext cx="7478972" cy="26897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37481" y="40335"/>
            <a:ext cx="7144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/>
              <a:t>(</a:t>
            </a:r>
            <a:endParaRPr lang="en-US" sz="23900" dirty="0"/>
          </a:p>
        </p:txBody>
      </p:sp>
      <p:sp>
        <p:nvSpPr>
          <p:cNvPr id="8" name="TextBox 7"/>
          <p:cNvSpPr txBox="1"/>
          <p:nvPr/>
        </p:nvSpPr>
        <p:spPr>
          <a:xfrm>
            <a:off x="7133961" y="99895"/>
            <a:ext cx="11144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/>
              <a:t>)</a:t>
            </a:r>
            <a:endParaRPr lang="en-US" sz="23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4485" y="3109443"/>
                <a:ext cx="1492075" cy="7078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m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85" y="3109443"/>
                <a:ext cx="1492075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428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8868" y="4426149"/>
                <a:ext cx="5254386" cy="198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/>
                  <a:t>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4000" dirty="0" smtClean="0"/>
                  <a:t> ; I =1,2,3</a:t>
                </a:r>
                <a:r>
                  <a:rPr lang="en-US" sz="4000" dirty="0"/>
                  <a:t>……</a:t>
                </a:r>
                <a:r>
                  <a:rPr lang="en-US" sz="4000" dirty="0" smtClean="0"/>
                  <a:t>m ;                    j= 1,2,3</a:t>
                </a:r>
                <a:r>
                  <a:rPr lang="en-US" sz="4000" dirty="0"/>
                  <a:t>……</a:t>
                </a:r>
                <a:r>
                  <a:rPr lang="en-US" sz="4000" dirty="0" smtClean="0"/>
                  <a:t>n </a:t>
                </a:r>
                <a:r>
                  <a:rPr lang="bn-BD" sz="4000" dirty="0" smtClean="0"/>
                  <a:t>এখানে</a:t>
                </a:r>
                <a:endParaRPr lang="en-US" sz="4000" dirty="0" smtClean="0"/>
              </a:p>
              <a:p>
                <a:r>
                  <a:rPr lang="en-US" sz="4000" dirty="0" smtClean="0"/>
                  <a:t>m</a:t>
                </a:r>
                <a:r>
                  <a:rPr lang="bn-BD" sz="4000" dirty="0" smtClean="0"/>
                  <a:t> =সারি ও</a:t>
                </a:r>
                <a:r>
                  <a:rPr lang="en-US" sz="4000" dirty="0" smtClean="0"/>
                  <a:t> n</a:t>
                </a:r>
                <a:r>
                  <a:rPr lang="bn-BD" sz="4000" dirty="0" smtClean="0"/>
                  <a:t>=কলাম</a:t>
                </a:r>
                <a:endParaRPr lang="en-US" sz="4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8" y="4426149"/>
                <a:ext cx="5254386" cy="1988558"/>
              </a:xfrm>
              <a:prstGeom prst="rect">
                <a:avLst/>
              </a:prstGeom>
              <a:blipFill rotWithShape="0">
                <a:blip r:embed="rId4"/>
                <a:stretch>
                  <a:fillRect l="-4060" t="-5215" r="-35151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/>
          <p:cNvSpPr/>
          <p:nvPr/>
        </p:nvSpPr>
        <p:spPr>
          <a:xfrm>
            <a:off x="9726392" y="3261815"/>
            <a:ext cx="2174456" cy="548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</a:rPr>
              <a:t>অর্ডার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8012306" y="4774444"/>
            <a:ext cx="472126" cy="14768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বাই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7.40741E-7 L -0.05195 0.003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2.5E-6 -0.1659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10" grpId="0"/>
      <p:bldP spid="12" grpId="0" animBg="1"/>
      <p:bldP spid="12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3953" y="1596788"/>
            <a:ext cx="4585648" cy="173229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একক কাজ</a:t>
            </a:r>
            <a:br>
              <a:rPr lang="bn-BD" dirty="0" smtClean="0"/>
            </a:br>
            <a:r>
              <a:rPr lang="bn-BD" sz="4000" dirty="0" smtClean="0"/>
              <a:t>সময়ঃ ০৩ মিনিট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921" y="3642981"/>
            <a:ext cx="7949822" cy="1655762"/>
          </a:xfrm>
        </p:spPr>
        <p:txBody>
          <a:bodyPr>
            <a:noAutofit/>
          </a:bodyPr>
          <a:lstStyle/>
          <a:p>
            <a:pPr marL="457200" indent="-457200" algn="l">
              <a:buAutoNum type="arabicParenBoth"/>
            </a:pPr>
            <a:r>
              <a:rPr lang="bn-BD" sz="4000" dirty="0" smtClean="0"/>
              <a:t>ম্যাট্রিক্স এর অর্ডার কী?</a:t>
            </a:r>
          </a:p>
          <a:p>
            <a:pPr marL="457200" indent="-457200" algn="l">
              <a:buAutoNum type="arabicParenBoth"/>
            </a:pPr>
            <a:r>
              <a:rPr lang="bn-BD" sz="4000" dirty="0" smtClean="0"/>
              <a:t>ম্যাট্রিক্স এর অর্ডার কিভাবে পড়া হয়?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48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573</Words>
  <Application>Microsoft Office PowerPoint</Application>
  <PresentationFormat>Custom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শিক্ষক পরিচিতি</vt:lpstr>
      <vt:lpstr>পাঠ পরিচিতি</vt:lpstr>
      <vt:lpstr>শিখন ফল</vt:lpstr>
      <vt:lpstr>PowerPoint Presentation</vt:lpstr>
      <vt:lpstr>PowerPoint Presentation</vt:lpstr>
      <vt:lpstr>পাঠ শিরোনাম</vt:lpstr>
      <vt:lpstr>PowerPoint Presentation</vt:lpstr>
      <vt:lpstr>একক কাজ সময়ঃ ০৩ মিনিট</vt:lpstr>
      <vt:lpstr>PowerPoint Presentation</vt:lpstr>
      <vt:lpstr>জোড়ায় কাজ সময়-০৪মিনিট</vt:lpstr>
      <vt:lpstr>PowerPoint Presentation</vt:lpstr>
      <vt:lpstr>PowerPoint Presentation</vt:lpstr>
      <vt:lpstr>PowerPoint Presentation</vt:lpstr>
      <vt:lpstr>দলীয় কাজ সময়ঃ১০ মিনিট</vt:lpstr>
      <vt:lpstr>মূল্যায়ন সময়ঃ ০৫ মিনিট</vt:lpstr>
      <vt:lpstr>বাড়ীর কাজ  </vt:lpstr>
      <vt:lpstr>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Doel-1612i3</cp:lastModifiedBy>
  <cp:revision>127</cp:revision>
  <dcterms:created xsi:type="dcterms:W3CDTF">2013-05-11T12:16:59Z</dcterms:created>
  <dcterms:modified xsi:type="dcterms:W3CDTF">2013-05-14T05:53:45Z</dcterms:modified>
</cp:coreProperties>
</file>