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0" r:id="rId2"/>
    <p:sldId id="256" r:id="rId3"/>
    <p:sldId id="257"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64" r:id="rId18"/>
    <p:sldId id="258" r:id="rId19"/>
    <p:sldId id="263" r:id="rId20"/>
    <p:sldId id="259"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DD559-46F7-4F45-9963-009F508E629C}" type="datetimeFigureOut">
              <a:rPr lang="en-US" smtClean="0"/>
              <a:t>07/12/2019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D3130-D660-49FC-8EC9-763D5C01B51C}" type="slidenum">
              <a:rPr lang="en-US" smtClean="0"/>
              <a:t>‹#›</a:t>
            </a:fld>
            <a:endParaRPr lang="en-US"/>
          </a:p>
        </p:txBody>
      </p:sp>
    </p:spTree>
    <p:extLst>
      <p:ext uri="{BB962C8B-B14F-4D97-AF65-F5344CB8AC3E}">
        <p14:creationId xmlns:p14="http://schemas.microsoft.com/office/powerpoint/2010/main" val="414263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EEF667-B036-453E-AA51-E88A1D3017B1}" type="datetime1">
              <a:rPr lang="en-US" smtClean="0"/>
              <a:t>07/12/2019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8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294097-C2F1-42A5-8CD6-B1B4EC77E562}" type="datetime1">
              <a:rPr lang="en-US" smtClean="0"/>
              <a:t>07/12/2019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423555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99B903-CA48-488E-9C22-569B04566256}" type="datetime1">
              <a:rPr lang="en-US" smtClean="0"/>
              <a:t>07/12/2019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381894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C1E6C9-0504-466D-AF77-6EE6647ED0AE}" type="datetime1">
              <a:rPr lang="en-US" smtClean="0"/>
              <a:t>07/12/2019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91501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76444D-9CA4-4E12-ABD9-41D576DC21EE}" type="datetime1">
              <a:rPr lang="en-US" smtClean="0"/>
              <a:t>07/12/2019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10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5F572B-8DAF-4CB8-8FEB-F30108A95222}" type="datetime1">
              <a:rPr lang="en-US" smtClean="0"/>
              <a:t>07/12/2019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168210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F52342-C695-4076-8F4C-EFDEF1ED8A83}" type="datetime1">
              <a:rPr lang="en-US" smtClean="0"/>
              <a:t>07/12/2019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427410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29412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346A3D-9681-41B7-8C26-40F322723E9D}" type="datetime1">
              <a:rPr lang="en-US" smtClean="0"/>
              <a:t>07/12/2019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5826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E98BA0-8F88-4085-A833-7ADE3E67C183}" type="datetime1">
              <a:rPr lang="en-US" smtClean="0"/>
              <a:t>07/12/2019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02E356-5283-4E53-816C-76C92E33EAD9}" type="slidenum">
              <a:rPr lang="en-US" smtClean="0"/>
              <a:t>‹#›</a:t>
            </a:fld>
            <a:endParaRPr lang="en-US"/>
          </a:p>
        </p:txBody>
      </p:sp>
    </p:spTree>
    <p:extLst>
      <p:ext uri="{BB962C8B-B14F-4D97-AF65-F5344CB8AC3E}">
        <p14:creationId xmlns:p14="http://schemas.microsoft.com/office/powerpoint/2010/main" val="218756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D2666B-DD19-438E-BCA1-2B0D1A34697E}" type="datetime1">
              <a:rPr lang="en-US" smtClean="0"/>
              <a:t>07/12/2019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2E356-5283-4E53-816C-76C92E33EAD9}" type="slidenum">
              <a:rPr lang="en-US" smtClean="0"/>
              <a:t>‹#›</a:t>
            </a:fld>
            <a:endParaRPr lang="en-US"/>
          </a:p>
        </p:txBody>
      </p:sp>
    </p:spTree>
    <p:extLst>
      <p:ext uri="{BB962C8B-B14F-4D97-AF65-F5344CB8AC3E}">
        <p14:creationId xmlns:p14="http://schemas.microsoft.com/office/powerpoint/2010/main" val="61682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A3979C-38BE-478B-A7C7-1B2435379446}" type="datetime1">
              <a:rPr lang="en-US" smtClean="0"/>
              <a:t>07/12/2019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02E356-5283-4E53-816C-76C92E33EAD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095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EEF667-B036-453E-AA51-E88A1D3017B1}" type="datetime1">
              <a:rPr lang="en-US" smtClean="0"/>
              <a:t>07/12/2019</a:t>
            </a:fld>
            <a:endParaRPr lang="en-US"/>
          </a:p>
        </p:txBody>
      </p:sp>
      <p:sp>
        <p:nvSpPr>
          <p:cNvPr id="5" name="Slide Number Placeholder 4"/>
          <p:cNvSpPr>
            <a:spLocks noGrp="1"/>
          </p:cNvSpPr>
          <p:nvPr>
            <p:ph type="sldNum" sz="quarter" idx="12"/>
          </p:nvPr>
        </p:nvSpPr>
        <p:spPr/>
        <p:txBody>
          <a:bodyPr/>
          <a:lstStyle/>
          <a:p>
            <a:fld id="{BF02E356-5283-4E53-816C-76C92E33EAD9}" type="slidenum">
              <a:rPr lang="en-US" smtClean="0"/>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14517"/>
          </a:xfrm>
          <a:prstGeom prst="rect">
            <a:avLst/>
          </a:prstGeom>
        </p:spPr>
      </p:pic>
    </p:spTree>
    <p:extLst>
      <p:ext uri="{BB962C8B-B14F-4D97-AF65-F5344CB8AC3E}">
        <p14:creationId xmlns:p14="http://schemas.microsoft.com/office/powerpoint/2010/main" val="281582823"/>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pPr>
              <a:lnSpc>
                <a:spcPct val="100000"/>
              </a:lnSpc>
              <a:spcBef>
                <a:spcPts val="0"/>
              </a:spcBef>
              <a:spcAft>
                <a:spcPts val="0"/>
              </a:spcAft>
            </a:pPr>
            <a:r>
              <a:rPr lang="en-US" sz="2600" dirty="0">
                <a:latin typeface="Times New Roman" panose="02020603050405020304" pitchFamily="18" charset="0"/>
                <a:cs typeface="Times New Roman" panose="02020603050405020304" pitchFamily="18" charset="0"/>
              </a:rPr>
              <a:t>The attachment was born when the Multipurpose Internet Mail Extensions (Mime) protocol was released, which includes the ability to attach things that are not just text to emails. And so begins the painful exercise of trying to delete emails to make space after someone sends you a massive attachment in the days of limited inbox space.</a:t>
            </a:r>
            <a:endParaRPr lang="en-US" sz="26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10</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 attachment - 1992</a:t>
            </a:r>
          </a:p>
        </p:txBody>
      </p:sp>
      <p:sp>
        <p:nvSpPr>
          <p:cNvPr id="10" name="TextBox 9"/>
          <p:cNvSpPr txBox="1"/>
          <p:nvPr/>
        </p:nvSpPr>
        <p:spPr>
          <a:xfrm>
            <a:off x="4800600" y="5422527"/>
            <a:ext cx="6853053"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attachment was born in 1992</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2500"/>
            <a:ext cx="6492875" cy="3896476"/>
          </a:xfrm>
        </p:spPr>
      </p:pic>
    </p:spTree>
    <p:extLst>
      <p:ext uri="{BB962C8B-B14F-4D97-AF65-F5344CB8AC3E}">
        <p14:creationId xmlns:p14="http://schemas.microsoft.com/office/powerpoint/2010/main" val="2508916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pPr>
              <a:lnSpc>
                <a:spcPct val="100000"/>
              </a:lnSpc>
              <a:spcBef>
                <a:spcPts val="0"/>
              </a:spcBef>
              <a:spcAft>
                <a:spcPts val="0"/>
              </a:spcAft>
            </a:pPr>
            <a:r>
              <a:rPr lang="en-US" sz="2800" dirty="0">
                <a:latin typeface="Times New Roman" panose="02020603050405020304" pitchFamily="18" charset="0"/>
                <a:cs typeface="Times New Roman" panose="02020603050405020304" pitchFamily="18" charset="0"/>
              </a:rPr>
              <a:t>The first version of Microsoft’s Outlook was released in 1993 as part of Exchange Server 5.5, while at the same time US internet service providers AOL and Delphi connected their email systems, paving the way for modern, overloaded email systems we struggle with today.</a:t>
            </a:r>
            <a:endParaRPr lang="en-US" sz="28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11</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Outlook and </a:t>
            </a:r>
            <a:r>
              <a:rPr lang="en-US" sz="3600" dirty="0" err="1">
                <a:latin typeface="Times New Roman" panose="02020603050405020304" pitchFamily="18" charset="0"/>
                <a:cs typeface="Times New Roman" panose="02020603050405020304" pitchFamily="18" charset="0"/>
              </a:rPr>
              <a:t>Aol</a:t>
            </a:r>
            <a:r>
              <a:rPr lang="en-US" sz="3600" dirty="0">
                <a:latin typeface="Times New Roman" panose="02020603050405020304" pitchFamily="18" charset="0"/>
                <a:cs typeface="Times New Roman" panose="02020603050405020304" pitchFamily="18" charset="0"/>
              </a:rPr>
              <a:t> - 1993</a:t>
            </a:r>
          </a:p>
        </p:txBody>
      </p:sp>
      <p:sp>
        <p:nvSpPr>
          <p:cNvPr id="10" name="TextBox 9"/>
          <p:cNvSpPr txBox="1"/>
          <p:nvPr/>
        </p:nvSpPr>
        <p:spPr>
          <a:xfrm>
            <a:off x="4800600" y="5422527"/>
            <a:ext cx="6853053" cy="461665"/>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iconic AOL CD that cluttered homes for years.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1185"/>
            <a:ext cx="6492875" cy="3899106"/>
          </a:xfrm>
        </p:spPr>
      </p:pic>
    </p:spTree>
    <p:extLst>
      <p:ext uri="{BB962C8B-B14F-4D97-AF65-F5344CB8AC3E}">
        <p14:creationId xmlns:p14="http://schemas.microsoft.com/office/powerpoint/2010/main" val="3689122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pPr>
              <a:lnSpc>
                <a:spcPct val="100000"/>
              </a:lnSpc>
              <a:spcBef>
                <a:spcPts val="0"/>
              </a:spcBef>
              <a:spcAft>
                <a:spcPts val="0"/>
              </a:spcAft>
            </a:pPr>
            <a:r>
              <a:rPr lang="en-US" sz="2200" dirty="0">
                <a:latin typeface="Times New Roman" panose="02020603050405020304" pitchFamily="18" charset="0"/>
                <a:cs typeface="Times New Roman" panose="02020603050405020304" pitchFamily="18" charset="0"/>
              </a:rPr>
              <a:t>Before Microsoft bought it for $400m, 1996 saw the launch of one of the first popular webmail email services called </a:t>
            </a:r>
            <a:r>
              <a:rPr lang="en-US" sz="2200" dirty="0" err="1">
                <a:latin typeface="Times New Roman" panose="02020603050405020304" pitchFamily="18" charset="0"/>
                <a:cs typeface="Times New Roman" panose="02020603050405020304" pitchFamily="18" charset="0"/>
              </a:rPr>
              <a:t>HoTMaiL</a:t>
            </a:r>
            <a:r>
              <a:rPr lang="en-US" sz="2200" dirty="0">
                <a:latin typeface="Times New Roman" panose="02020603050405020304" pitchFamily="18" charset="0"/>
                <a:cs typeface="Times New Roman" panose="02020603050405020304" pitchFamily="18" charset="0"/>
              </a:rPr>
              <a:t> developed by </a:t>
            </a:r>
            <a:r>
              <a:rPr lang="en-US" sz="2200" dirty="0" err="1">
                <a:latin typeface="Times New Roman" panose="02020603050405020304" pitchFamily="18" charset="0"/>
                <a:cs typeface="Times New Roman" panose="02020603050405020304" pitchFamily="18" charset="0"/>
              </a:rPr>
              <a:t>Sabeer</a:t>
            </a:r>
            <a:r>
              <a:rPr lang="en-US" sz="2200" dirty="0">
                <a:latin typeface="Times New Roman" panose="02020603050405020304" pitchFamily="18" charset="0"/>
                <a:cs typeface="Times New Roman" panose="02020603050405020304" pitchFamily="18" charset="0"/>
              </a:rPr>
              <a:t> Bhatia and Jack Smith. It was one of the first email services not tied to a particular ISP and adopted new HTML-based email formatting – hence the </a:t>
            </a:r>
            <a:r>
              <a:rPr lang="en-US" sz="2200" dirty="0" err="1">
                <a:latin typeface="Times New Roman" panose="02020603050405020304" pitchFamily="18" charset="0"/>
                <a:cs typeface="Times New Roman" panose="02020603050405020304" pitchFamily="18" charset="0"/>
              </a:rPr>
              <a:t>stylising</a:t>
            </a:r>
            <a:r>
              <a:rPr lang="en-US" sz="2200" dirty="0">
                <a:latin typeface="Times New Roman" panose="02020603050405020304" pitchFamily="18" charset="0"/>
                <a:cs typeface="Times New Roman" panose="02020603050405020304" pitchFamily="18" charset="0"/>
              </a:rPr>
              <a:t> of the brand name.</a:t>
            </a:r>
          </a:p>
          <a:p>
            <a:pPr>
              <a:lnSpc>
                <a:spcPct val="100000"/>
              </a:lnSpc>
              <a:spcBef>
                <a:spcPts val="0"/>
              </a:spcBef>
              <a:spcAft>
                <a:spcPts val="0"/>
              </a:spcAft>
            </a:pPr>
            <a:endParaRPr lang="en-US" sz="22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200" dirty="0">
                <a:latin typeface="Times New Roman" panose="02020603050405020304" pitchFamily="18" charset="0"/>
                <a:cs typeface="Times New Roman" panose="02020603050405020304" pitchFamily="18" charset="0"/>
              </a:rPr>
              <a:t>It was bought by Microsoft in 1997, rebranded MSN Hotmail, then Windows Live Hotmail and replaced by Outlook.com in 2013.</a:t>
            </a:r>
            <a:endParaRPr lang="en-US" sz="22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12</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Hotmail launches - 1996</a:t>
            </a:r>
          </a:p>
        </p:txBody>
      </p:sp>
      <p:sp>
        <p:nvSpPr>
          <p:cNvPr id="10" name="TextBox 9"/>
          <p:cNvSpPr txBox="1"/>
          <p:nvPr/>
        </p:nvSpPr>
        <p:spPr>
          <a:xfrm>
            <a:off x="4800600" y="5422527"/>
            <a:ext cx="6853053" cy="830997"/>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Microsoft’s Hotmail was one of the first popular, ISP-agnostic web-based email services.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1185"/>
            <a:ext cx="6492875" cy="3899106"/>
          </a:xfrm>
        </p:spPr>
      </p:pic>
    </p:spTree>
    <p:extLst>
      <p:ext uri="{BB962C8B-B14F-4D97-AF65-F5344CB8AC3E}">
        <p14:creationId xmlns:p14="http://schemas.microsoft.com/office/powerpoint/2010/main" val="2263652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r>
              <a:rPr lang="en-US" sz="3200" dirty="0">
                <a:latin typeface="Times New Roman" panose="02020603050405020304" pitchFamily="18" charset="0"/>
                <a:cs typeface="Times New Roman" panose="02020603050405020304" pitchFamily="18" charset="0"/>
              </a:rPr>
              <a:t>Yahoo Mail was launched the year after Hotmail, which was gaining users by the thousands and was based on internet company Four11’s </a:t>
            </a:r>
            <a:r>
              <a:rPr lang="en-US" sz="3200" dirty="0" err="1">
                <a:latin typeface="Times New Roman" panose="02020603050405020304" pitchFamily="18" charset="0"/>
                <a:cs typeface="Times New Roman" panose="02020603050405020304" pitchFamily="18" charset="0"/>
              </a:rPr>
              <a:t>Rocketmail</a:t>
            </a:r>
            <a:r>
              <a:rPr lang="en-US" sz="3200" dirty="0">
                <a:latin typeface="Times New Roman" panose="02020603050405020304" pitchFamily="18" charset="0"/>
                <a:cs typeface="Times New Roman" panose="02020603050405020304" pitchFamily="18" charset="0"/>
              </a:rPr>
              <a:t>, which was bought as part of Yahoo’s acquisition of the company.</a:t>
            </a: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13</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Yahoo Mail follows - 1997</a:t>
            </a:r>
          </a:p>
        </p:txBody>
      </p:sp>
      <p:sp>
        <p:nvSpPr>
          <p:cNvPr id="10" name="TextBox 9"/>
          <p:cNvSpPr txBox="1"/>
          <p:nvPr/>
        </p:nvSpPr>
        <p:spPr>
          <a:xfrm>
            <a:off x="4800600" y="5422527"/>
            <a:ext cx="6853053"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Yahoo Mail has been through several revamps in its 9-year history.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6908" y="972903"/>
            <a:ext cx="6866026" cy="4121611"/>
          </a:xfrm>
        </p:spPr>
      </p:pic>
    </p:spTree>
    <p:extLst>
      <p:ext uri="{BB962C8B-B14F-4D97-AF65-F5344CB8AC3E}">
        <p14:creationId xmlns:p14="http://schemas.microsoft.com/office/powerpoint/2010/main" val="364116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r>
              <a:rPr lang="en-US" sz="2800" dirty="0">
                <a:latin typeface="Times New Roman" panose="02020603050405020304" pitchFamily="18" charset="0"/>
                <a:cs typeface="Times New Roman" panose="02020603050405020304" pitchFamily="18" charset="0"/>
              </a:rPr>
              <a:t>Google’s popular email service, Gmail, started life as an internal mail system for Google employees, developed by Paul </a:t>
            </a:r>
            <a:r>
              <a:rPr lang="en-US" sz="2800" dirty="0" err="1">
                <a:latin typeface="Times New Roman" panose="02020603050405020304" pitchFamily="18" charset="0"/>
                <a:cs typeface="Times New Roman" panose="02020603050405020304" pitchFamily="18" charset="0"/>
              </a:rPr>
              <a:t>Buchheit</a:t>
            </a:r>
            <a:r>
              <a:rPr lang="en-US" sz="2800" dirty="0">
                <a:latin typeface="Times New Roman" panose="02020603050405020304" pitchFamily="18" charset="0"/>
                <a:cs typeface="Times New Roman" panose="02020603050405020304" pitchFamily="18" charset="0"/>
              </a:rPr>
              <a:t> in 2001. It wasn’t unveiled to the public until a limited, invite-only beta release in 2004. It was made publicly available in 2007 and dropped its “beta” status in 2009.</a:t>
            </a: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14</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Gmail launches - 2004</a:t>
            </a:r>
          </a:p>
        </p:txBody>
      </p:sp>
      <p:sp>
        <p:nvSpPr>
          <p:cNvPr id="10" name="TextBox 9"/>
          <p:cNvSpPr txBox="1"/>
          <p:nvPr/>
        </p:nvSpPr>
        <p:spPr>
          <a:xfrm>
            <a:off x="4800600" y="5422527"/>
            <a:ext cx="6853053"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Yahoo Mail has been through several revamps in its 9-year history.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2875"/>
            <a:ext cx="6492875" cy="3895725"/>
          </a:xfrm>
        </p:spPr>
      </p:pic>
    </p:spTree>
    <p:extLst>
      <p:ext uri="{BB962C8B-B14F-4D97-AF65-F5344CB8AC3E}">
        <p14:creationId xmlns:p14="http://schemas.microsoft.com/office/powerpoint/2010/main" val="236759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r>
              <a:rPr lang="en-US" sz="2800" dirty="0">
                <a:latin typeface="Times New Roman" panose="02020603050405020304" pitchFamily="18" charset="0"/>
                <a:cs typeface="Times New Roman" panose="02020603050405020304" pitchFamily="18" charset="0"/>
              </a:rPr>
              <a:t>Apple’s first iPhone was released in 2007, which began to introduce mobile email to the consumer masses. Until that point pre-capacitive consumer smartphones typically had limited email support, while RIM’s BlackBerry had brought the burden of work email to employee palms starting in 2003.</a:t>
            </a: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15</a:t>
            </a:fld>
            <a:endParaRPr lang="en-US"/>
          </a:p>
        </p:txBody>
      </p:sp>
      <p:sp>
        <p:nvSpPr>
          <p:cNvPr id="9" name="TextBox 8"/>
          <p:cNvSpPr txBox="1"/>
          <p:nvPr/>
        </p:nvSpPr>
        <p:spPr>
          <a:xfrm>
            <a:off x="4850554" y="326572"/>
            <a:ext cx="6230982"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Email goes mobile for casual users - 2007</a:t>
            </a:r>
          </a:p>
        </p:txBody>
      </p:sp>
      <p:sp>
        <p:nvSpPr>
          <p:cNvPr id="10" name="TextBox 9"/>
          <p:cNvSpPr txBox="1"/>
          <p:nvPr/>
        </p:nvSpPr>
        <p:spPr>
          <a:xfrm>
            <a:off x="4800600" y="5422527"/>
            <a:ext cx="6853053" cy="707886"/>
          </a:xfrm>
          <a:prstGeom prst="rect">
            <a:avLst/>
          </a:prstGeom>
          <a:noFill/>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Little did Steve Jobs know that the Mail icon on the iPhone would forever show thousands unread.</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1185"/>
            <a:ext cx="6492875" cy="3899106"/>
          </a:xfrm>
        </p:spPr>
      </p:pic>
    </p:spTree>
    <p:extLst>
      <p:ext uri="{BB962C8B-B14F-4D97-AF65-F5344CB8AC3E}">
        <p14:creationId xmlns:p14="http://schemas.microsoft.com/office/powerpoint/2010/main" val="1968290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1946365"/>
            <a:ext cx="10058400" cy="3161211"/>
          </a:xfrm>
        </p:spPr>
        <p:txBody>
          <a:bodyPr>
            <a:noAutofit/>
          </a:bodyPr>
          <a:lstStyle/>
          <a:p>
            <a:pPr algn="just"/>
            <a:r>
              <a:rPr lang="en-US" sz="4400" dirty="0">
                <a:latin typeface="Times New Roman" panose="02020603050405020304" pitchFamily="18" charset="0"/>
                <a:cs typeface="Times New Roman" panose="02020603050405020304" pitchFamily="18" charset="0"/>
              </a:rPr>
              <a:t>The total worldwide email traffic, including both Business and Consumer emails, is estimated to be over 293 billion emails/day by year-end 2019, growing to over 347 billion emails/day by the end of 2023.</a:t>
            </a:r>
          </a:p>
        </p:txBody>
      </p:sp>
      <p:sp>
        <p:nvSpPr>
          <p:cNvPr id="5" name="Date Placeholder 4"/>
          <p:cNvSpPr>
            <a:spLocks noGrp="1"/>
          </p:cNvSpPr>
          <p:nvPr>
            <p:ph type="dt" sz="half" idx="10"/>
          </p:nvPr>
        </p:nvSpPr>
        <p:spPr/>
        <p:txBody>
          <a:bodyPr/>
          <a:lstStyle/>
          <a:p>
            <a:fld id="{93E98BA0-8F88-4085-A833-7ADE3E67C183}" type="datetime1">
              <a:rPr lang="en-US" smtClean="0"/>
              <a:t>07/12/2019</a:t>
            </a:fld>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16</a:t>
            </a:fld>
            <a:endParaRPr lang="en-US"/>
          </a:p>
        </p:txBody>
      </p:sp>
      <p:sp>
        <p:nvSpPr>
          <p:cNvPr id="8" name="TextBox 7"/>
          <p:cNvSpPr txBox="1"/>
          <p:nvPr/>
        </p:nvSpPr>
        <p:spPr>
          <a:xfrm>
            <a:off x="4545874" y="5368834"/>
            <a:ext cx="7236823" cy="369332"/>
          </a:xfrm>
          <a:prstGeom prst="rect">
            <a:avLst/>
          </a:prstGeom>
          <a:noFill/>
        </p:spPr>
        <p:txBody>
          <a:bodyPr wrap="square" rtlCol="0">
            <a:spAutoFit/>
          </a:bodyPr>
          <a:lstStyle/>
          <a:p>
            <a:r>
              <a:rPr lang="en-US" dirty="0" smtClean="0"/>
              <a:t>Source</a:t>
            </a:r>
            <a:r>
              <a:rPr lang="en-US" dirty="0"/>
              <a:t>: Email Market, 2019-2023 (https://www.radicati.com/?p=16037)</a:t>
            </a:r>
          </a:p>
        </p:txBody>
      </p:sp>
    </p:spTree>
    <p:extLst>
      <p:ext uri="{BB962C8B-B14F-4D97-AF65-F5344CB8AC3E}">
        <p14:creationId xmlns:p14="http://schemas.microsoft.com/office/powerpoint/2010/main" val="1783807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0115" y="634817"/>
            <a:ext cx="7628710" cy="5721533"/>
          </a:xfrm>
        </p:spPr>
      </p:pic>
      <p:sp>
        <p:nvSpPr>
          <p:cNvPr id="4" name="Date Placeholder 3"/>
          <p:cNvSpPr>
            <a:spLocks noGrp="1"/>
          </p:cNvSpPr>
          <p:nvPr>
            <p:ph type="dt" sz="half" idx="10"/>
          </p:nvPr>
        </p:nvSpPr>
        <p:spPr/>
        <p:txBody>
          <a:bodyPr/>
          <a:lstStyle/>
          <a:p>
            <a:fld id="{CFC1E6C9-0504-466D-AF77-6EE6647ED0AE}" type="datetime1">
              <a:rPr lang="en-US" smtClean="0"/>
              <a:t>07/12/2019</a:t>
            </a:fld>
            <a:endParaRPr lang="en-US"/>
          </a:p>
        </p:txBody>
      </p:sp>
      <p:sp>
        <p:nvSpPr>
          <p:cNvPr id="7" name="TextBox 6"/>
          <p:cNvSpPr txBox="1"/>
          <p:nvPr/>
        </p:nvSpPr>
        <p:spPr>
          <a:xfrm>
            <a:off x="352696" y="1894113"/>
            <a:ext cx="322870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Email providers</a:t>
            </a:r>
          </a:p>
        </p:txBody>
      </p:sp>
    </p:spTree>
    <p:extLst>
      <p:ext uri="{BB962C8B-B14F-4D97-AF65-F5344CB8AC3E}">
        <p14:creationId xmlns:p14="http://schemas.microsoft.com/office/powerpoint/2010/main" val="2781321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E98BA0-8F88-4085-A833-7ADE3E67C183}" type="datetime1">
              <a:rPr lang="en-US" smtClean="0"/>
              <a:t>07/12/2019</a:t>
            </a:fld>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18</a:t>
            </a:fld>
            <a:endParaRPr lang="en-US"/>
          </a:p>
        </p:txBody>
      </p:sp>
      <p:sp>
        <p:nvSpPr>
          <p:cNvPr id="4" name="TextBox 3"/>
          <p:cNvSpPr txBox="1"/>
          <p:nvPr/>
        </p:nvSpPr>
        <p:spPr>
          <a:xfrm>
            <a:off x="838200" y="888273"/>
            <a:ext cx="10515600" cy="707886"/>
          </a:xfrm>
          <a:prstGeom prst="rect">
            <a:avLst/>
          </a:prstGeom>
          <a:noFill/>
        </p:spPr>
        <p:txBody>
          <a:bodyPr wrap="square" rtlCol="0">
            <a:spAutoFit/>
          </a:bodyPr>
          <a:lstStyle/>
          <a:p>
            <a:pPr algn="ctr"/>
            <a:r>
              <a:rPr lang="en-US" sz="4000" dirty="0" smtClean="0">
                <a:latin typeface="Kalinga" panose="020B0502040204020203" pitchFamily="34" charset="0"/>
                <a:cs typeface="Kalinga" panose="020B0502040204020203" pitchFamily="34" charset="0"/>
              </a:rPr>
              <a:t>An email address consists of 3 parts:</a:t>
            </a:r>
            <a:endParaRPr lang="en-US" sz="4000" dirty="0">
              <a:latin typeface="Kalinga" panose="020B0502040204020203" pitchFamily="34" charset="0"/>
              <a:cs typeface="Kalinga" panose="020B0502040204020203" pitchFamily="34" charset="0"/>
            </a:endParaRPr>
          </a:p>
        </p:txBody>
      </p:sp>
      <p:sp>
        <p:nvSpPr>
          <p:cNvPr id="9" name="TextBox 8"/>
          <p:cNvSpPr txBox="1"/>
          <p:nvPr/>
        </p:nvSpPr>
        <p:spPr>
          <a:xfrm>
            <a:off x="838200" y="2411504"/>
            <a:ext cx="10515600" cy="707886"/>
          </a:xfrm>
          <a:prstGeom prst="rect">
            <a:avLst/>
          </a:prstGeom>
          <a:noFill/>
        </p:spPr>
        <p:txBody>
          <a:bodyPr wrap="square" rtlCol="0">
            <a:spAutoFit/>
          </a:bodyPr>
          <a:lstStyle/>
          <a:p>
            <a:r>
              <a:rPr lang="en-US" sz="4000" dirty="0" smtClean="0">
                <a:latin typeface="Kalinga" panose="020B0502040204020203" pitchFamily="34" charset="0"/>
                <a:cs typeface="Kalinga" panose="020B0502040204020203" pitchFamily="34" charset="0"/>
              </a:rPr>
              <a:t>        shamkabir2003@gmail.com</a:t>
            </a:r>
            <a:endParaRPr lang="en-US" sz="4000" dirty="0">
              <a:latin typeface="Kalinga" panose="020B0502040204020203" pitchFamily="34" charset="0"/>
              <a:cs typeface="Kalinga" panose="020B0502040204020203" pitchFamily="34" charset="0"/>
            </a:endParaRPr>
          </a:p>
        </p:txBody>
      </p:sp>
      <p:sp>
        <p:nvSpPr>
          <p:cNvPr id="7" name="TextBox 6"/>
          <p:cNvSpPr txBox="1"/>
          <p:nvPr/>
        </p:nvSpPr>
        <p:spPr>
          <a:xfrm>
            <a:off x="838200" y="4164420"/>
            <a:ext cx="3080657" cy="707886"/>
          </a:xfrm>
          <a:prstGeom prst="rect">
            <a:avLst/>
          </a:prstGeom>
          <a:solidFill>
            <a:schemeClr val="bg1">
              <a:lumMod val="95000"/>
            </a:schemeClr>
          </a:solidFill>
        </p:spPr>
        <p:txBody>
          <a:bodyPr wrap="square" rtlCol="0">
            <a:spAutoFit/>
          </a:bodyPr>
          <a:lstStyle/>
          <a:p>
            <a:pPr algn="ctr"/>
            <a:r>
              <a:rPr lang="en-US" sz="4000" dirty="0" smtClean="0">
                <a:latin typeface="Kalinga" panose="020B0502040204020203" pitchFamily="34" charset="0"/>
                <a:cs typeface="Kalinga" panose="020B0502040204020203" pitchFamily="34" charset="0"/>
              </a:rPr>
              <a:t>User name</a:t>
            </a:r>
            <a:endParaRPr lang="en-US" sz="4000" dirty="0">
              <a:latin typeface="Kalinga" panose="020B0502040204020203" pitchFamily="34" charset="0"/>
              <a:cs typeface="Kalinga" panose="020B0502040204020203" pitchFamily="34" charset="0"/>
            </a:endParaRPr>
          </a:p>
        </p:txBody>
      </p:sp>
      <p:sp>
        <p:nvSpPr>
          <p:cNvPr id="8" name="TextBox 7"/>
          <p:cNvSpPr txBox="1"/>
          <p:nvPr/>
        </p:nvSpPr>
        <p:spPr>
          <a:xfrm>
            <a:off x="4337957" y="4164420"/>
            <a:ext cx="3080657" cy="707886"/>
          </a:xfrm>
          <a:prstGeom prst="rect">
            <a:avLst/>
          </a:prstGeom>
          <a:solidFill>
            <a:schemeClr val="bg1">
              <a:lumMod val="95000"/>
            </a:schemeClr>
          </a:solidFill>
        </p:spPr>
        <p:txBody>
          <a:bodyPr wrap="square" rtlCol="0">
            <a:spAutoFit/>
          </a:bodyPr>
          <a:lstStyle/>
          <a:p>
            <a:pPr algn="ctr"/>
            <a:r>
              <a:rPr lang="en-US" sz="4000" dirty="0" smtClean="0">
                <a:latin typeface="Kalinga" panose="020B0502040204020203" pitchFamily="34" charset="0"/>
                <a:cs typeface="Kalinga" panose="020B0502040204020203" pitchFamily="34" charset="0"/>
              </a:rPr>
              <a:t>‘at’ symbol </a:t>
            </a:r>
            <a:endParaRPr lang="en-US" sz="4000" dirty="0">
              <a:latin typeface="Kalinga" panose="020B0502040204020203" pitchFamily="34" charset="0"/>
              <a:cs typeface="Kalinga" panose="020B0502040204020203" pitchFamily="34" charset="0"/>
            </a:endParaRPr>
          </a:p>
        </p:txBody>
      </p:sp>
      <p:sp>
        <p:nvSpPr>
          <p:cNvPr id="10" name="TextBox 9"/>
          <p:cNvSpPr txBox="1"/>
          <p:nvPr/>
        </p:nvSpPr>
        <p:spPr>
          <a:xfrm>
            <a:off x="7837714" y="4164420"/>
            <a:ext cx="3516086" cy="707886"/>
          </a:xfrm>
          <a:prstGeom prst="rect">
            <a:avLst/>
          </a:prstGeom>
          <a:solidFill>
            <a:schemeClr val="bg1">
              <a:lumMod val="95000"/>
            </a:schemeClr>
          </a:solidFill>
          <a:ln>
            <a:solidFill>
              <a:schemeClr val="bg1"/>
            </a:solidFill>
          </a:ln>
        </p:spPr>
        <p:txBody>
          <a:bodyPr wrap="square" rtlCol="0">
            <a:spAutoFit/>
          </a:bodyPr>
          <a:lstStyle/>
          <a:p>
            <a:pPr algn="ctr"/>
            <a:r>
              <a:rPr lang="en-US" sz="4000" dirty="0" smtClean="0">
                <a:latin typeface="Kalinga" panose="020B0502040204020203" pitchFamily="34" charset="0"/>
                <a:cs typeface="Kalinga" panose="020B0502040204020203" pitchFamily="34" charset="0"/>
              </a:rPr>
              <a:t>email domain</a:t>
            </a:r>
            <a:endParaRPr lang="en-US" sz="4000" dirty="0">
              <a:latin typeface="Kalinga" panose="020B0502040204020203" pitchFamily="34" charset="0"/>
              <a:cs typeface="Kalinga" panose="020B0502040204020203" pitchFamily="34" charset="0"/>
            </a:endParaRPr>
          </a:p>
        </p:txBody>
      </p:sp>
      <p:cxnSp>
        <p:nvCxnSpPr>
          <p:cNvPr id="11" name="Straight Arrow Connector 10"/>
          <p:cNvCxnSpPr/>
          <p:nvPr/>
        </p:nvCxnSpPr>
        <p:spPr>
          <a:xfrm flipV="1">
            <a:off x="2978331" y="2926080"/>
            <a:ext cx="1672046" cy="10842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78285" y="3080203"/>
            <a:ext cx="0" cy="108421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51223" y="2926080"/>
            <a:ext cx="1444534" cy="1238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996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E98BA0-8F88-4085-A833-7ADE3E67C183}" type="datetime1">
              <a:rPr lang="en-US" smtClean="0"/>
              <a:t>07/12/2019</a:t>
            </a:fld>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19</a:t>
            </a:fld>
            <a:endParaRPr lang="en-US"/>
          </a:p>
        </p:txBody>
      </p:sp>
      <p:sp>
        <p:nvSpPr>
          <p:cNvPr id="4" name="TextBox 3"/>
          <p:cNvSpPr txBox="1"/>
          <p:nvPr/>
        </p:nvSpPr>
        <p:spPr>
          <a:xfrm>
            <a:off x="603069" y="783770"/>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NACTAR E-mail</a:t>
            </a:r>
            <a:endParaRPr lang="en-US" sz="4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96883" y="2142307"/>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director.nactar@gmail.com</a:t>
            </a:r>
            <a:endParaRPr lang="en-US" sz="4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96883" y="2942509"/>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directornactar7@gmail.com</a:t>
            </a:r>
            <a:endParaRPr lang="en-US" sz="4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88323" y="3742711"/>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director@nactar.gov.bd</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960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43770" y="2416578"/>
            <a:ext cx="2912700" cy="3952004"/>
          </a:xfrm>
        </p:spPr>
      </p:pic>
      <p:sp>
        <p:nvSpPr>
          <p:cNvPr id="6" name="Text Placeholder 5"/>
          <p:cNvSpPr>
            <a:spLocks noGrp="1"/>
          </p:cNvSpPr>
          <p:nvPr>
            <p:ph type="body" sz="half" idx="2"/>
          </p:nvPr>
        </p:nvSpPr>
        <p:spPr>
          <a:xfrm>
            <a:off x="171994" y="3109155"/>
            <a:ext cx="3877492" cy="2566850"/>
          </a:xfrm>
        </p:spPr>
        <p:txBody>
          <a:bodyPr>
            <a:normAutofit fontScale="85000" lnSpcReduction="20000"/>
          </a:bodyPr>
          <a:lstStyle/>
          <a:p>
            <a:pPr>
              <a:lnSpc>
                <a:spcPct val="100000"/>
              </a:lnSpc>
              <a:spcBef>
                <a:spcPts val="0"/>
              </a:spcBef>
            </a:pPr>
            <a:r>
              <a:rPr lang="en-US" sz="3000" dirty="0" smtClean="0"/>
              <a:t>A.S.M. </a:t>
            </a:r>
            <a:r>
              <a:rPr lang="en-US" sz="3000" dirty="0" err="1" smtClean="0"/>
              <a:t>Shamsuzzoha</a:t>
            </a:r>
            <a:r>
              <a:rPr lang="en-US" sz="3000" dirty="0" smtClean="0"/>
              <a:t> Kabir</a:t>
            </a:r>
          </a:p>
          <a:p>
            <a:pPr>
              <a:lnSpc>
                <a:spcPct val="100000"/>
              </a:lnSpc>
              <a:spcBef>
                <a:spcPts val="0"/>
              </a:spcBef>
            </a:pPr>
            <a:r>
              <a:rPr lang="en-US" sz="2400" dirty="0" smtClean="0"/>
              <a:t>MS in MIS</a:t>
            </a:r>
          </a:p>
          <a:p>
            <a:pPr>
              <a:lnSpc>
                <a:spcPct val="100000"/>
              </a:lnSpc>
              <a:spcBef>
                <a:spcPts val="0"/>
              </a:spcBef>
            </a:pPr>
            <a:r>
              <a:rPr lang="en-US" sz="2400" dirty="0" err="1" smtClean="0"/>
              <a:t>B’Sc</a:t>
            </a:r>
            <a:r>
              <a:rPr lang="en-US" sz="2400" dirty="0" smtClean="0"/>
              <a:t> in CIS</a:t>
            </a:r>
          </a:p>
          <a:p>
            <a:pPr>
              <a:lnSpc>
                <a:spcPct val="100000"/>
              </a:lnSpc>
              <a:spcBef>
                <a:spcPts val="0"/>
              </a:spcBef>
            </a:pPr>
            <a:r>
              <a:rPr lang="en-US" sz="2400" dirty="0" smtClean="0"/>
              <a:t>Guest Speaker </a:t>
            </a:r>
          </a:p>
          <a:p>
            <a:pPr>
              <a:lnSpc>
                <a:spcPct val="100000"/>
              </a:lnSpc>
              <a:spcBef>
                <a:spcPts val="0"/>
              </a:spcBef>
            </a:pPr>
            <a:r>
              <a:rPr lang="en-US" sz="2400" dirty="0" smtClean="0"/>
              <a:t>(March 2015 - Present)</a:t>
            </a:r>
          </a:p>
          <a:p>
            <a:pPr>
              <a:lnSpc>
                <a:spcPct val="100000"/>
              </a:lnSpc>
              <a:spcBef>
                <a:spcPts val="0"/>
              </a:spcBef>
            </a:pPr>
            <a:r>
              <a:rPr lang="en-US" sz="2400" dirty="0" smtClean="0"/>
              <a:t>NACTAR, </a:t>
            </a:r>
            <a:r>
              <a:rPr lang="en-US" sz="2400" dirty="0" err="1" smtClean="0"/>
              <a:t>Bogura</a:t>
            </a:r>
            <a:endParaRPr lang="en-US" sz="2400" dirty="0" smtClean="0"/>
          </a:p>
          <a:p>
            <a:pPr>
              <a:lnSpc>
                <a:spcPct val="100000"/>
              </a:lnSpc>
              <a:spcBef>
                <a:spcPts val="0"/>
              </a:spcBef>
            </a:pPr>
            <a:endParaRPr lang="en-US" sz="1800" dirty="0"/>
          </a:p>
          <a:p>
            <a:pPr>
              <a:lnSpc>
                <a:spcPct val="100000"/>
              </a:lnSpc>
              <a:spcBef>
                <a:spcPts val="0"/>
              </a:spcBef>
            </a:pPr>
            <a:r>
              <a:rPr lang="en-US" sz="2200" dirty="0" smtClean="0"/>
              <a:t>E-mail : shamkabir2003@gmail.com</a:t>
            </a:r>
          </a:p>
          <a:p>
            <a:pPr>
              <a:lnSpc>
                <a:spcPct val="100000"/>
              </a:lnSpc>
              <a:spcBef>
                <a:spcPts val="0"/>
              </a:spcBef>
            </a:pPr>
            <a:r>
              <a:rPr lang="en-US" sz="2200" dirty="0" smtClean="0"/>
              <a:t>Mobile : 01625002500</a:t>
            </a:r>
            <a:endParaRPr lang="en-US" sz="2200" dirty="0"/>
          </a:p>
        </p:txBody>
      </p:sp>
      <p:sp>
        <p:nvSpPr>
          <p:cNvPr id="8" name="Date Placeholder 7"/>
          <p:cNvSpPr>
            <a:spLocks noGrp="1"/>
          </p:cNvSpPr>
          <p:nvPr>
            <p:ph type="dt" sz="half" idx="10"/>
          </p:nvPr>
        </p:nvSpPr>
        <p:spPr/>
        <p:txBody>
          <a:bodyPr/>
          <a:lstStyle/>
          <a:p>
            <a:fld id="{246385AE-5140-466D-82BD-39314CABF089}" type="datetime1">
              <a:rPr lang="en-US" smtClean="0"/>
              <a:t>07/12/2019</a:t>
            </a:fld>
            <a:endParaRPr lang="en-US"/>
          </a:p>
        </p:txBody>
      </p:sp>
      <p:sp>
        <p:nvSpPr>
          <p:cNvPr id="9" name="Slide Number Placeholder 8"/>
          <p:cNvSpPr>
            <a:spLocks noGrp="1"/>
          </p:cNvSpPr>
          <p:nvPr>
            <p:ph type="sldNum" sz="quarter" idx="12"/>
          </p:nvPr>
        </p:nvSpPr>
        <p:spPr/>
        <p:txBody>
          <a:bodyPr/>
          <a:lstStyle/>
          <a:p>
            <a:fld id="{BF02E356-5283-4E53-816C-76C92E33EAD9}" type="slidenum">
              <a:rPr lang="en-US" smtClean="0"/>
              <a:t>2</a:t>
            </a:fld>
            <a:endParaRPr lang="en-US"/>
          </a:p>
        </p:txBody>
      </p:sp>
    </p:spTree>
    <p:extLst>
      <p:ext uri="{BB962C8B-B14F-4D97-AF65-F5344CB8AC3E}">
        <p14:creationId xmlns:p14="http://schemas.microsoft.com/office/powerpoint/2010/main" val="3781334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5400" dirty="0" err="1" smtClean="0">
                <a:latin typeface="Kalpurush" panose="02000600000000000000" pitchFamily="2" charset="0"/>
                <a:cs typeface="Kalpurush" panose="02000600000000000000" pitchFamily="2" charset="0"/>
              </a:rPr>
              <a:t>সরকারি</a:t>
            </a:r>
            <a:r>
              <a:rPr lang="en-US" sz="5400" dirty="0" smtClean="0">
                <a:latin typeface="Kalpurush" panose="02000600000000000000" pitchFamily="2" charset="0"/>
                <a:cs typeface="Kalpurush" panose="02000600000000000000" pitchFamily="2" charset="0"/>
              </a:rPr>
              <a:t> ই-</a:t>
            </a:r>
            <a:r>
              <a:rPr lang="en-US" sz="5400" dirty="0" err="1" smtClean="0">
                <a:latin typeface="Kalpurush" panose="02000600000000000000" pitchFamily="2" charset="0"/>
                <a:cs typeface="Kalpurush" panose="02000600000000000000" pitchFamily="2" charset="0"/>
              </a:rPr>
              <a:t>মেইল</a:t>
            </a:r>
            <a:r>
              <a:rPr lang="en-US" sz="5400" dirty="0" smtClean="0">
                <a:latin typeface="Kalpurush" panose="02000600000000000000" pitchFamily="2" charset="0"/>
                <a:cs typeface="Kalpurush" panose="02000600000000000000" pitchFamily="2" charset="0"/>
              </a:rPr>
              <a:t> </a:t>
            </a:r>
            <a:r>
              <a:rPr lang="en-US" sz="5400" dirty="0" err="1" smtClean="0">
                <a:latin typeface="Kalpurush" panose="02000600000000000000" pitchFamily="2" charset="0"/>
                <a:cs typeface="Kalpurush" panose="02000600000000000000" pitchFamily="2" charset="0"/>
              </a:rPr>
              <a:t>নীতিমালা</a:t>
            </a:r>
            <a:r>
              <a:rPr lang="en-US" sz="5400" dirty="0" smtClean="0">
                <a:latin typeface="Kalpurush" panose="02000600000000000000" pitchFamily="2" charset="0"/>
                <a:cs typeface="Kalpurush" panose="02000600000000000000" pitchFamily="2" charset="0"/>
              </a:rPr>
              <a:t> ২০১৮</a:t>
            </a:r>
            <a:endParaRPr lang="en-US" sz="5400" dirty="0">
              <a:latin typeface="Kalpurush" panose="02000600000000000000" pitchFamily="2" charset="0"/>
              <a:cs typeface="Kalpurush" panose="02000600000000000000" pitchFamily="2" charset="0"/>
            </a:endParaRPr>
          </a:p>
        </p:txBody>
      </p:sp>
      <p:sp>
        <p:nvSpPr>
          <p:cNvPr id="4" name="Date Placeholder 3"/>
          <p:cNvSpPr>
            <a:spLocks noGrp="1"/>
          </p:cNvSpPr>
          <p:nvPr>
            <p:ph type="dt" sz="half" idx="10"/>
          </p:nvPr>
        </p:nvSpPr>
        <p:spPr/>
        <p:txBody>
          <a:bodyPr/>
          <a:lstStyle/>
          <a:p>
            <a:fld id="{CFC1E6C9-0504-466D-AF77-6EE6647ED0AE}" type="datetime1">
              <a:rPr lang="en-US" smtClean="0"/>
              <a:t>07/12/2019</a:t>
            </a:fld>
            <a:endParaRPr lang="en-US"/>
          </a:p>
        </p:txBody>
      </p:sp>
      <p:sp>
        <p:nvSpPr>
          <p:cNvPr id="5" name="Slide Number Placeholder 4"/>
          <p:cNvSpPr>
            <a:spLocks noGrp="1"/>
          </p:cNvSpPr>
          <p:nvPr>
            <p:ph type="sldNum" sz="quarter" idx="12"/>
          </p:nvPr>
        </p:nvSpPr>
        <p:spPr/>
        <p:txBody>
          <a:bodyPr/>
          <a:lstStyle/>
          <a:p>
            <a:fld id="{BF02E356-5283-4E53-816C-76C92E33EAD9}" type="slidenum">
              <a:rPr lang="en-US" smtClean="0"/>
              <a:t>20</a:t>
            </a:fld>
            <a:endParaRPr lang="en-US"/>
          </a:p>
        </p:txBody>
      </p:sp>
    </p:spTree>
    <p:extLst>
      <p:ext uri="{BB962C8B-B14F-4D97-AF65-F5344CB8AC3E}">
        <p14:creationId xmlns:p14="http://schemas.microsoft.com/office/powerpoint/2010/main" val="979658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C1E6C9-0504-466D-AF77-6EE6647ED0AE}" type="datetime1">
              <a:rPr lang="en-US" smtClean="0"/>
              <a:t>07/12/2019</a:t>
            </a:fld>
            <a:endParaRPr lang="en-US"/>
          </a:p>
        </p:txBody>
      </p:sp>
      <p:sp>
        <p:nvSpPr>
          <p:cNvPr id="5" name="Slide Number Placeholder 4"/>
          <p:cNvSpPr>
            <a:spLocks noGrp="1"/>
          </p:cNvSpPr>
          <p:nvPr>
            <p:ph type="sldNum" sz="quarter" idx="12"/>
          </p:nvPr>
        </p:nvSpPr>
        <p:spPr/>
        <p:txBody>
          <a:bodyPr/>
          <a:lstStyle/>
          <a:p>
            <a:fld id="{BF02E356-5283-4E53-816C-76C92E33EAD9}" type="slidenum">
              <a:rPr lang="en-US" smtClean="0"/>
              <a:t>21</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421" y="0"/>
            <a:ext cx="6392574" cy="6296625"/>
          </a:xfrm>
          <a:prstGeom prst="rect">
            <a:avLst/>
          </a:prstGeom>
        </p:spPr>
      </p:pic>
    </p:spTree>
    <p:extLst>
      <p:ext uri="{BB962C8B-B14F-4D97-AF65-F5344CB8AC3E}">
        <p14:creationId xmlns:p14="http://schemas.microsoft.com/office/powerpoint/2010/main" val="3981022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C1E6C9-0504-466D-AF77-6EE6647ED0AE}" type="datetime1">
              <a:rPr lang="en-US" smtClean="0"/>
              <a:t>07/12/2019</a:t>
            </a:fld>
            <a:endParaRPr lang="en-US"/>
          </a:p>
        </p:txBody>
      </p:sp>
      <p:sp>
        <p:nvSpPr>
          <p:cNvPr id="5" name="Slide Number Placeholder 4"/>
          <p:cNvSpPr>
            <a:spLocks noGrp="1"/>
          </p:cNvSpPr>
          <p:nvPr>
            <p:ph type="sldNum" sz="quarter" idx="12"/>
          </p:nvPr>
        </p:nvSpPr>
        <p:spPr/>
        <p:txBody>
          <a:bodyPr/>
          <a:lstStyle/>
          <a:p>
            <a:fld id="{BF02E356-5283-4E53-816C-76C92E33EAD9}" type="slidenum">
              <a:rPr lang="en-US" smtClean="0"/>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426" y="128179"/>
            <a:ext cx="7950653" cy="6183841"/>
          </a:xfrm>
          <a:prstGeom prst="rect">
            <a:avLst/>
          </a:prstGeom>
        </p:spPr>
      </p:pic>
    </p:spTree>
    <p:extLst>
      <p:ext uri="{BB962C8B-B14F-4D97-AF65-F5344CB8AC3E}">
        <p14:creationId xmlns:p14="http://schemas.microsoft.com/office/powerpoint/2010/main" val="278146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122363"/>
            <a:ext cx="9144000" cy="2064974"/>
          </a:xfrm>
        </p:spPr>
        <p:txBody>
          <a:bodyPr>
            <a:normAutofit fontScale="90000"/>
          </a:bodyPr>
          <a:lstStyle/>
          <a:p>
            <a:r>
              <a:rPr lang="en-US" dirty="0" smtClean="0">
                <a:latin typeface="Kalinga" panose="020B0502040204020203" pitchFamily="34" charset="0"/>
                <a:cs typeface="Kalinga" panose="020B0502040204020203" pitchFamily="34" charset="0"/>
              </a:rPr>
              <a:t>Email / E-mail</a:t>
            </a:r>
            <a:r>
              <a:rPr lang="en-US" dirty="0" smtClean="0"/>
              <a:t/>
            </a:r>
            <a:br>
              <a:rPr lang="en-US" dirty="0" smtClean="0"/>
            </a:br>
            <a:endParaRPr lang="en-US" dirty="0"/>
          </a:p>
        </p:txBody>
      </p:sp>
      <p:sp>
        <p:nvSpPr>
          <p:cNvPr id="8" name="Subtitle 7"/>
          <p:cNvSpPr>
            <a:spLocks noGrp="1"/>
          </p:cNvSpPr>
          <p:nvPr>
            <p:ph type="subTitle" idx="1"/>
          </p:nvPr>
        </p:nvSpPr>
        <p:spPr/>
        <p:txBody>
          <a:bodyPr>
            <a:normAutofit/>
          </a:bodyPr>
          <a:lstStyle/>
          <a:p>
            <a:r>
              <a:rPr lang="en-US" sz="6000" dirty="0" smtClean="0">
                <a:latin typeface="Kalinga" panose="020B0502040204020203" pitchFamily="34" charset="0"/>
                <a:cs typeface="Kalinga" panose="020B0502040204020203" pitchFamily="34" charset="0"/>
              </a:rPr>
              <a:t>Electronic mail</a:t>
            </a:r>
            <a:endParaRPr lang="en-US" sz="6000" dirty="0">
              <a:latin typeface="Kalinga" panose="020B0502040204020203" pitchFamily="34" charset="0"/>
              <a:cs typeface="Kalinga" panose="020B0502040204020203" pitchFamily="34" charset="0"/>
            </a:endParaRPr>
          </a:p>
        </p:txBody>
      </p:sp>
      <p:sp>
        <p:nvSpPr>
          <p:cNvPr id="5" name="Date Placeholder 4"/>
          <p:cNvSpPr>
            <a:spLocks noGrp="1"/>
          </p:cNvSpPr>
          <p:nvPr>
            <p:ph type="dt" sz="half" idx="10"/>
          </p:nvPr>
        </p:nvSpPr>
        <p:spPr/>
        <p:txBody>
          <a:bodyPr/>
          <a:lstStyle/>
          <a:p>
            <a:fld id="{93E98BA0-8F88-4085-A833-7ADE3E67C183}" type="datetime1">
              <a:rPr lang="en-US" smtClean="0"/>
              <a:t>07/12/2019</a:t>
            </a:fld>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3</a:t>
            </a:fld>
            <a:endParaRPr lang="en-US"/>
          </a:p>
        </p:txBody>
      </p:sp>
    </p:spTree>
    <p:extLst>
      <p:ext uri="{BB962C8B-B14F-4D97-AF65-F5344CB8AC3E}">
        <p14:creationId xmlns:p14="http://schemas.microsoft.com/office/powerpoint/2010/main" val="655620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4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4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40526" y="1815738"/>
            <a:ext cx="10413274" cy="4206240"/>
          </a:xfrm>
        </p:spPr>
        <p:txBody>
          <a:bodyPr>
            <a:normAutofit fontScale="90000"/>
          </a:bodyPr>
          <a:lstStyle/>
          <a:p>
            <a:pPr algn="just"/>
            <a:r>
              <a:rPr lang="en-US" dirty="0">
                <a:latin typeface="Times New Roman" panose="02020603050405020304" pitchFamily="18" charset="0"/>
                <a:cs typeface="Times New Roman" panose="02020603050405020304" pitchFamily="18" charset="0"/>
              </a:rPr>
              <a:t>The very first version of what would become known as email was invented in 1965 at Massachusetts Institute of Technology (MIT) as part of the university’s Compatible Time-Sharing System, which allowed users to share files and messages on a central disk, logging in from remote terminals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93E98BA0-8F88-4085-A833-7ADE3E67C183}" type="datetime1">
              <a:rPr lang="en-US" smtClean="0"/>
              <a:t>07/12/2019</a:t>
            </a:fld>
            <a:endParaRPr lang="en-US"/>
          </a:p>
        </p:txBody>
      </p:sp>
      <p:sp>
        <p:nvSpPr>
          <p:cNvPr id="6" name="Slide Number Placeholder 5"/>
          <p:cNvSpPr>
            <a:spLocks noGrp="1"/>
          </p:cNvSpPr>
          <p:nvPr>
            <p:ph type="sldNum" sz="quarter" idx="12"/>
          </p:nvPr>
        </p:nvSpPr>
        <p:spPr/>
        <p:txBody>
          <a:bodyPr/>
          <a:lstStyle/>
          <a:p>
            <a:fld id="{BF02E356-5283-4E53-816C-76C92E33EAD9}" type="slidenum">
              <a:rPr lang="en-US" smtClean="0"/>
              <a:t>4</a:t>
            </a:fld>
            <a:endParaRPr lang="en-US"/>
          </a:p>
        </p:txBody>
      </p:sp>
    </p:spTree>
    <p:extLst>
      <p:ext uri="{BB962C8B-B14F-4D97-AF65-F5344CB8AC3E}">
        <p14:creationId xmlns:p14="http://schemas.microsoft.com/office/powerpoint/2010/main" val="3843799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594359"/>
            <a:ext cx="6681651" cy="4714241"/>
          </a:xfrm>
        </p:spPr>
      </p:pic>
      <p:sp>
        <p:nvSpPr>
          <p:cNvPr id="7" name="Text Placeholder 6"/>
          <p:cNvSpPr>
            <a:spLocks noGrp="1"/>
          </p:cNvSpPr>
          <p:nvPr>
            <p:ph type="body" sz="half" idx="2"/>
          </p:nvPr>
        </p:nvSpPr>
        <p:spPr>
          <a:xfrm>
            <a:off x="313509" y="594359"/>
            <a:ext cx="3513907" cy="5710845"/>
          </a:xfrm>
        </p:spPr>
        <p:txBody>
          <a:bodyPr>
            <a:noAutofit/>
          </a:bodyPr>
          <a:lstStyle/>
          <a:p>
            <a:pPr>
              <a:lnSpc>
                <a:spcPct val="100000"/>
              </a:lnSpc>
              <a:spcBef>
                <a:spcPts val="0"/>
              </a:spcBef>
              <a:spcAft>
                <a:spcPts val="0"/>
              </a:spcAft>
            </a:pPr>
            <a:r>
              <a:rPr lang="en-US" sz="2500" dirty="0">
                <a:latin typeface="Times New Roman" panose="02020603050405020304" pitchFamily="18" charset="0"/>
                <a:cs typeface="Times New Roman" panose="02020603050405020304" pitchFamily="18" charset="0"/>
              </a:rPr>
              <a:t>American computer programmer Tomlinson arguably conceived the method of sending email between different computers across the forerunner to the internet, Arpanet, at the US Defense Advanced Research Projects Agency (</a:t>
            </a:r>
            <a:r>
              <a:rPr lang="en-US" sz="2500" dirty="0" err="1">
                <a:latin typeface="Times New Roman" panose="02020603050405020304" pitchFamily="18" charset="0"/>
                <a:cs typeface="Times New Roman" panose="02020603050405020304" pitchFamily="18" charset="0"/>
              </a:rPr>
              <a:t>Darpa</a:t>
            </a:r>
            <a:r>
              <a:rPr lang="en-US" sz="2500" dirty="0">
                <a:latin typeface="Times New Roman" panose="02020603050405020304" pitchFamily="18" charset="0"/>
                <a:cs typeface="Times New Roman" panose="02020603050405020304" pitchFamily="18" charset="0"/>
              </a:rPr>
              <a:t>), introducing the “@” sign to allow messages to be targeted at certain users on certain machines.</a:t>
            </a: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5</a:t>
            </a:fld>
            <a:endParaRPr lang="en-US"/>
          </a:p>
        </p:txBody>
      </p:sp>
      <p:sp>
        <p:nvSpPr>
          <p:cNvPr id="10" name="TextBox 9"/>
          <p:cNvSpPr txBox="1"/>
          <p:nvPr/>
        </p:nvSpPr>
        <p:spPr>
          <a:xfrm>
            <a:off x="4800600" y="5682343"/>
            <a:ext cx="6681651" cy="646331"/>
          </a:xfrm>
          <a:prstGeom prst="rect">
            <a:avLst/>
          </a:prstGeom>
          <a:noFill/>
        </p:spPr>
        <p:txBody>
          <a:bodyPr wrap="square" rtlCol="0">
            <a:spAutoFit/>
          </a:bodyPr>
          <a:lstStyle/>
          <a:p>
            <a:r>
              <a:rPr lang="en-US" dirty="0"/>
              <a:t>The man who quite literally put the @ sign at the heart of email. </a:t>
            </a:r>
            <a:endParaRPr lang="en-US" dirty="0" smtClean="0"/>
          </a:p>
          <a:p>
            <a:r>
              <a:rPr lang="en-US" b="1" dirty="0"/>
              <a:t>Raymond Samuel Tomlinson</a:t>
            </a:r>
            <a:r>
              <a:rPr lang="en-US" dirty="0"/>
              <a:t> (April 23, 1941 – March 5, 2016)</a:t>
            </a:r>
          </a:p>
        </p:txBody>
      </p:sp>
    </p:spTree>
    <p:extLst>
      <p:ext uri="{BB962C8B-B14F-4D97-AF65-F5344CB8AC3E}">
        <p14:creationId xmlns:p14="http://schemas.microsoft.com/office/powerpoint/2010/main" val="1350663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594359"/>
            <a:ext cx="3513907" cy="5710845"/>
          </a:xfrm>
        </p:spPr>
        <p:txBody>
          <a:bodyPr>
            <a:noAutofit/>
          </a:bodyPr>
          <a:lstStyle/>
          <a:p>
            <a:pPr>
              <a:lnSpc>
                <a:spcPct val="100000"/>
              </a:lnSpc>
              <a:spcBef>
                <a:spcPts val="0"/>
              </a:spcBef>
              <a:spcAft>
                <a:spcPts val="0"/>
              </a:spcAft>
            </a:pPr>
            <a:r>
              <a:rPr lang="en-US" sz="2600" dirty="0">
                <a:latin typeface="Times New Roman" panose="02020603050405020304" pitchFamily="18" charset="0"/>
                <a:cs typeface="Times New Roman" panose="02020603050405020304" pitchFamily="18" charset="0"/>
              </a:rPr>
              <a:t>The first email standard was proposed in 1973 at </a:t>
            </a:r>
            <a:r>
              <a:rPr lang="en-US" sz="2600" dirty="0" err="1">
                <a:latin typeface="Times New Roman" panose="02020603050405020304" pitchFamily="18" charset="0"/>
                <a:cs typeface="Times New Roman" panose="02020603050405020304" pitchFamily="18" charset="0"/>
              </a:rPr>
              <a:t>Darpa</a:t>
            </a:r>
            <a:r>
              <a:rPr lang="en-US" sz="2600" dirty="0">
                <a:latin typeface="Times New Roman" panose="02020603050405020304" pitchFamily="18" charset="0"/>
                <a:cs typeface="Times New Roman" panose="02020603050405020304" pitchFamily="18" charset="0"/>
              </a:rPr>
              <a:t> and </a:t>
            </a:r>
            <a:r>
              <a:rPr lang="en-US" sz="2600" dirty="0" smtClean="0">
                <a:latin typeface="Times New Roman" panose="02020603050405020304" pitchFamily="18" charset="0"/>
                <a:cs typeface="Times New Roman" panose="02020603050405020304" pitchFamily="18" charset="0"/>
              </a:rPr>
              <a:t>finalized </a:t>
            </a:r>
            <a:r>
              <a:rPr lang="en-US" sz="2600" dirty="0">
                <a:latin typeface="Times New Roman" panose="02020603050405020304" pitchFamily="18" charset="0"/>
                <a:cs typeface="Times New Roman" panose="02020603050405020304" pitchFamily="18" charset="0"/>
              </a:rPr>
              <a:t>within Arpanet in 1977, including common things such as the to and from fields, and the ability to forward emails to others who were not initially a recipient.</a:t>
            </a:r>
            <a:endParaRPr lang="en-US" sz="2600"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6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600" dirty="0" smtClean="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Queen sends her first email </a:t>
            </a:r>
            <a:r>
              <a:rPr lang="en-US" sz="2600" dirty="0" smtClean="0">
                <a:latin typeface="Times New Roman" panose="02020603050405020304" pitchFamily="18" charset="0"/>
                <a:cs typeface="Times New Roman" panose="02020603050405020304" pitchFamily="18" charset="0"/>
              </a:rPr>
              <a:t>– 1976</a:t>
            </a: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6</a:t>
            </a:fld>
            <a:endParaRPr lang="en-US"/>
          </a:p>
        </p:txBody>
      </p:sp>
      <p:sp>
        <p:nvSpPr>
          <p:cNvPr id="10" name="TextBox 9"/>
          <p:cNvSpPr txBox="1"/>
          <p:nvPr/>
        </p:nvSpPr>
        <p:spPr>
          <a:xfrm>
            <a:off x="4629198" y="4676502"/>
            <a:ext cx="6853053" cy="1200329"/>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Queen Elizabeth II</a:t>
            </a:r>
            <a:r>
              <a:rPr lang="en-US" sz="2400" dirty="0">
                <a:latin typeface="Times New Roman" panose="02020603050405020304" pitchFamily="18" charset="0"/>
                <a:cs typeface="Times New Roman" panose="02020603050405020304" pitchFamily="18" charset="0"/>
              </a:rPr>
              <a:t> (Elizabeth Alexandra Mary, 6 February 1952 – present) sends an email on Arpanet, becoming the first head of state to do so.</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7821" y="594359"/>
            <a:ext cx="3864430" cy="394498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98" y="594359"/>
            <a:ext cx="2988623" cy="3944982"/>
          </a:xfrm>
          <a:prstGeom prst="rect">
            <a:avLst/>
          </a:prstGeom>
        </p:spPr>
      </p:pic>
    </p:spTree>
    <p:extLst>
      <p:ext uri="{BB962C8B-B14F-4D97-AF65-F5344CB8AC3E}">
        <p14:creationId xmlns:p14="http://schemas.microsoft.com/office/powerpoint/2010/main" val="215555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pPr>
              <a:lnSpc>
                <a:spcPct val="100000"/>
              </a:lnSpc>
              <a:spcBef>
                <a:spcPts val="0"/>
              </a:spcBef>
              <a:spcAft>
                <a:spcPts val="0"/>
              </a:spcAft>
            </a:pP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first version of Microsoft Mail was released in 1988 for Mac OS, allowing users of Apple’s AppleTalk Networks to send messages to each other. In 1991, a second version was released for other platforms including DOS and Windows, which laid the groundwork for Microsoft’s later Outlook and Exchange email systems.</a:t>
            </a:r>
            <a:endParaRPr lang="en-US" sz="25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7</a:t>
            </a:fld>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9608" y="2409479"/>
            <a:ext cx="6492875" cy="3895725"/>
          </a:xfrm>
        </p:spPr>
      </p:pic>
      <p:sp>
        <p:nvSpPr>
          <p:cNvPr id="9" name="TextBox 8"/>
          <p:cNvSpPr txBox="1"/>
          <p:nvPr/>
        </p:nvSpPr>
        <p:spPr>
          <a:xfrm>
            <a:off x="4850554" y="862149"/>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Microsoft Mail arrives - </a:t>
            </a:r>
            <a:r>
              <a:rPr lang="en-US" sz="3600" dirty="0" smtClean="0">
                <a:latin typeface="Times New Roman" panose="02020603050405020304" pitchFamily="18" charset="0"/>
                <a:cs typeface="Times New Roman" panose="02020603050405020304" pitchFamily="18" charset="0"/>
              </a:rPr>
              <a:t>1988</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930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594359"/>
            <a:ext cx="3513907" cy="5710845"/>
          </a:xfrm>
        </p:spPr>
        <p:txBody>
          <a:bodyPr>
            <a:noAutofit/>
          </a:bodyPr>
          <a:lstStyle/>
          <a:p>
            <a:pPr>
              <a:lnSpc>
                <a:spcPct val="100000"/>
              </a:lnSpc>
              <a:spcBef>
                <a:spcPts val="0"/>
              </a:spcBef>
              <a:spcAft>
                <a:spcPts val="0"/>
              </a:spcAft>
            </a:pPr>
            <a:r>
              <a:rPr lang="en-US" sz="2600" dirty="0">
                <a:latin typeface="Times New Roman" panose="02020603050405020304" pitchFamily="18" charset="0"/>
                <a:cs typeface="Times New Roman" panose="02020603050405020304" pitchFamily="18" charset="0"/>
              </a:rPr>
              <a:t>CompuServe starts internet-based email service - 1989</a:t>
            </a:r>
          </a:p>
          <a:p>
            <a:pPr>
              <a:lnSpc>
                <a:spcPct val="100000"/>
              </a:lnSpc>
              <a:spcBef>
                <a:spcPts val="0"/>
              </a:spcBef>
              <a:spcAft>
                <a:spcPts val="0"/>
              </a:spcAft>
            </a:pPr>
            <a:endParaRPr lang="en-US" sz="2600" dirty="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sz="2600" dirty="0">
                <a:latin typeface="Times New Roman" panose="02020603050405020304" pitchFamily="18" charset="0"/>
                <a:cs typeface="Times New Roman" panose="02020603050405020304" pitchFamily="18" charset="0"/>
              </a:rPr>
              <a:t>CompuServe became the first online service to offer internet connectivity via dial-up phone connections, and its proprietary email service allowed other internet users to send emails to each other. </a:t>
            </a:r>
            <a:endParaRPr lang="en-US" sz="26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8</a:t>
            </a:fld>
            <a:endParaRPr lang="en-US"/>
          </a:p>
        </p:txBody>
      </p:sp>
      <p:sp>
        <p:nvSpPr>
          <p:cNvPr id="10" name="TextBox 9"/>
          <p:cNvSpPr txBox="1"/>
          <p:nvPr/>
        </p:nvSpPr>
        <p:spPr>
          <a:xfrm>
            <a:off x="4629198" y="4676502"/>
            <a:ext cx="6853053" cy="120032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CompuServe became one of the first ISPs to offer email to their customers before it was taken over by AOL.</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9198" y="492682"/>
            <a:ext cx="6492875" cy="3892343"/>
          </a:xfrm>
        </p:spPr>
      </p:pic>
    </p:spTree>
    <p:extLst>
      <p:ext uri="{BB962C8B-B14F-4D97-AF65-F5344CB8AC3E}">
        <p14:creationId xmlns:p14="http://schemas.microsoft.com/office/powerpoint/2010/main" val="928483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313509" y="143691"/>
            <a:ext cx="3513907" cy="6161513"/>
          </a:xfrm>
        </p:spPr>
        <p:txBody>
          <a:bodyPr>
            <a:noAutofit/>
          </a:bodyPr>
          <a:lstStyle/>
          <a:p>
            <a:pPr>
              <a:lnSpc>
                <a:spcPct val="100000"/>
              </a:lnSpc>
              <a:spcBef>
                <a:spcPts val="0"/>
              </a:spcBef>
              <a:spcAft>
                <a:spcPts val="0"/>
              </a:spcAft>
            </a:pPr>
            <a:r>
              <a:rPr lang="en-US" sz="3200" dirty="0">
                <a:latin typeface="Times New Roman" panose="02020603050405020304" pitchFamily="18" charset="0"/>
                <a:cs typeface="Times New Roman" panose="02020603050405020304" pitchFamily="18" charset="0"/>
              </a:rPr>
              <a:t>The rise of spam can be charted back to the very early days of Arpanet, but it wasn’t until the early 1990s that it hit users across the internet, when it was aimed at message boards and later email addresses.</a:t>
            </a:r>
            <a:endParaRPr lang="en-US" sz="3200" dirty="0" smtClean="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54029E0-681F-4D09-867D-87A69E5ADACA}" type="datetime1">
              <a:rPr lang="en-US" smtClean="0"/>
              <a:t>07/12/2019</a:t>
            </a:fld>
            <a:endParaRPr lang="en-US"/>
          </a:p>
        </p:txBody>
      </p:sp>
      <p:sp>
        <p:nvSpPr>
          <p:cNvPr id="4" name="Slide Number Placeholder 3"/>
          <p:cNvSpPr>
            <a:spLocks noGrp="1"/>
          </p:cNvSpPr>
          <p:nvPr>
            <p:ph type="sldNum" sz="quarter" idx="12"/>
          </p:nvPr>
        </p:nvSpPr>
        <p:spPr/>
        <p:txBody>
          <a:bodyPr/>
          <a:lstStyle/>
          <a:p>
            <a:fld id="{BF02E356-5283-4E53-816C-76C92E33EAD9}" type="slidenum">
              <a:rPr lang="en-US" smtClean="0"/>
              <a:t>9</a:t>
            </a:fld>
            <a:endParaRPr lang="en-US"/>
          </a:p>
        </p:txBody>
      </p:sp>
      <p:sp>
        <p:nvSpPr>
          <p:cNvPr id="9" name="TextBox 8"/>
          <p:cNvSpPr txBox="1"/>
          <p:nvPr/>
        </p:nvSpPr>
        <p:spPr>
          <a:xfrm>
            <a:off x="4850554" y="326572"/>
            <a:ext cx="6230982" cy="646331"/>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 start of spam - 1990</a:t>
            </a:r>
          </a:p>
        </p:txBody>
      </p:sp>
      <p:sp>
        <p:nvSpPr>
          <p:cNvPr id="10" name="TextBox 9"/>
          <p:cNvSpPr txBox="1"/>
          <p:nvPr/>
        </p:nvSpPr>
        <p:spPr>
          <a:xfrm>
            <a:off x="4800600" y="5422527"/>
            <a:ext cx="6853053" cy="46166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What’s </a:t>
            </a:r>
            <a:r>
              <a:rPr lang="en-US" sz="2400" dirty="0">
                <a:latin typeface="Times New Roman" panose="02020603050405020304" pitchFamily="18" charset="0"/>
                <a:cs typeface="Times New Roman" panose="02020603050405020304" pitchFamily="18" charset="0"/>
              </a:rPr>
              <a:t>the problem with spam?</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412875"/>
            <a:ext cx="6492875" cy="3895725"/>
          </a:xfrm>
        </p:spPr>
      </p:pic>
    </p:spTree>
    <p:extLst>
      <p:ext uri="{BB962C8B-B14F-4D97-AF65-F5344CB8AC3E}">
        <p14:creationId xmlns:p14="http://schemas.microsoft.com/office/powerpoint/2010/main" val="2615976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683</TotalTime>
  <Words>978</Words>
  <Application>Microsoft Office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Calibri Light</vt:lpstr>
      <vt:lpstr>Kalinga</vt:lpstr>
      <vt:lpstr>Kalpurush</vt:lpstr>
      <vt:lpstr>Times New Roman</vt:lpstr>
      <vt:lpstr>Retrospect</vt:lpstr>
      <vt:lpstr>PowerPoint Presentation</vt:lpstr>
      <vt:lpstr>PowerPoint Presentation</vt:lpstr>
      <vt:lpstr>Email / E-mail </vt:lpstr>
      <vt:lpstr>The very first version of what would become known as email was invented in 1965 at Massachusetts Institute of Technology (MIT) as part of the university’s Compatible Time-Sharing System, which allowed users to share files and messages on a central disk, logging in from remote terminals.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total worldwide email traffic, including both Business and Consumer emails, is estimated to be over 293 billion emails/day by year-end 2019, growing to over 347 billion emails/day by the end of 2023.</vt:lpstr>
      <vt:lpstr>PowerPoint Presentation</vt:lpstr>
      <vt:lpstr>PowerPoint Presentation</vt:lpstr>
      <vt:lpstr>PowerPoint Presentation</vt:lpstr>
      <vt:lpstr>সরকারি ই-মেইল নীতিমালা ২০১৮</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Kabir</dc:creator>
  <cp:lastModifiedBy>Kabir</cp:lastModifiedBy>
  <cp:revision>34</cp:revision>
  <dcterms:created xsi:type="dcterms:W3CDTF">2019-11-19T04:10:14Z</dcterms:created>
  <dcterms:modified xsi:type="dcterms:W3CDTF">2019-12-07T13:38:08Z</dcterms:modified>
</cp:coreProperties>
</file>