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4" r:id="rId3"/>
    <p:sldId id="296" r:id="rId4"/>
    <p:sldId id="316" r:id="rId5"/>
    <p:sldId id="318" r:id="rId6"/>
    <p:sldId id="323" r:id="rId7"/>
    <p:sldId id="324" r:id="rId8"/>
    <p:sldId id="325" r:id="rId9"/>
    <p:sldId id="320" r:id="rId10"/>
    <p:sldId id="321" r:id="rId11"/>
    <p:sldId id="322" r:id="rId12"/>
    <p:sldId id="331" r:id="rId13"/>
    <p:sldId id="328" r:id="rId14"/>
    <p:sldId id="329" r:id="rId15"/>
    <p:sldId id="319" r:id="rId16"/>
    <p:sldId id="332" r:id="rId17"/>
    <p:sldId id="317" r:id="rId18"/>
    <p:sldId id="301" r:id="rId19"/>
    <p:sldId id="302" r:id="rId20"/>
    <p:sldId id="298" r:id="rId21"/>
    <p:sldId id="333" r:id="rId22"/>
    <p:sldId id="303" r:id="rId23"/>
    <p:sldId id="299" r:id="rId24"/>
    <p:sldId id="305" r:id="rId25"/>
    <p:sldId id="306" r:id="rId26"/>
    <p:sldId id="304" r:id="rId27"/>
    <p:sldId id="300" r:id="rId28"/>
    <p:sldId id="308" r:id="rId29"/>
    <p:sldId id="309" r:id="rId30"/>
    <p:sldId id="307" r:id="rId31"/>
    <p:sldId id="310" r:id="rId32"/>
    <p:sldId id="311" r:id="rId33"/>
    <p:sldId id="313" r:id="rId34"/>
    <p:sldId id="312" r:id="rId35"/>
    <p:sldId id="32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52" autoAdjust="0"/>
  </p:normalViewPr>
  <p:slideViewPr>
    <p:cSldViewPr snapToGrid="0">
      <p:cViewPr varScale="1">
        <p:scale>
          <a:sx n="68" d="100"/>
          <a:sy n="68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2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3C50-BB79-46B4-8425-973B6549DF8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1D47-0F7D-4110-974C-12D5A4F5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Liberalism | Publish with Glogster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8918" r="-1692" b="17462"/>
          <a:stretch/>
        </p:blipFill>
        <p:spPr bwMode="auto">
          <a:xfrm>
            <a:off x="6238444" y="2084704"/>
            <a:ext cx="5945945" cy="46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7" y="83344"/>
            <a:ext cx="3408540" cy="5117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6" y="-23124"/>
            <a:ext cx="10997613" cy="56684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5167-AC06-4B80-A9DB-60DA852E6605}" type="datetime4">
              <a:rPr lang="en-US" smtClean="0"/>
              <a:pPr/>
              <a:t>December 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2912" y="5538215"/>
            <a:ext cx="1472059" cy="251915"/>
          </a:xfrm>
        </p:spPr>
        <p:txBody>
          <a:bodyPr/>
          <a:lstStyle/>
          <a:p>
            <a:fld id="{E55A795A-B305-44D7-ACCC-D6380DFB53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76859" y="-96299"/>
            <a:ext cx="8638282" cy="206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99" b="1" dirty="0" err="1">
                <a:solidFill>
                  <a:srgbClr val="FF0000"/>
                </a:solidFill>
              </a:rPr>
              <a:t>Wel</a:t>
            </a:r>
            <a:r>
              <a:rPr lang="en-US" sz="12799" b="1" dirty="0">
                <a:solidFill>
                  <a:srgbClr val="FF0000"/>
                </a:solidFill>
              </a:rPr>
              <a:t> </a:t>
            </a:r>
            <a:r>
              <a:rPr lang="en-US" sz="12799" b="1" i="1" dirty="0">
                <a:solidFill>
                  <a:srgbClr val="FF0000"/>
                </a:solidFill>
              </a:rPr>
              <a:t>Come</a:t>
            </a:r>
            <a:r>
              <a:rPr lang="en-US" sz="12799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37" y="4769135"/>
            <a:ext cx="9207313" cy="7487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66" b="1" dirty="0">
                <a:solidFill>
                  <a:srgbClr val="00B050"/>
                </a:solidFill>
              </a:rPr>
              <a:t>Khandoker Mufakkher Hossain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184" y="4599827"/>
            <a:ext cx="11683605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6600" b="1" dirty="0">
                <a:solidFill>
                  <a:srgbClr val="FF0000"/>
                </a:solidFill>
                <a:latin typeface="Bree Serif"/>
              </a:rPr>
              <a:t>What is liberalism and what are its characteristics ?</a:t>
            </a:r>
            <a:endParaRPr lang="en-US" sz="6600" b="1" dirty="0">
              <a:solidFill>
                <a:srgbClr val="FF0000"/>
              </a:solidFill>
              <a:latin typeface="Bree Serif"/>
            </a:endParaRPr>
          </a:p>
        </p:txBody>
      </p:sp>
      <p:sp>
        <p:nvSpPr>
          <p:cNvPr id="9" name="AutoShape 4" descr="Image result for Laura Tom Tennessee William"/>
          <p:cNvSpPr>
            <a:spLocks noChangeAspect="1" noChangeArrowheads="1"/>
          </p:cNvSpPr>
          <p:nvPr/>
        </p:nvSpPr>
        <p:spPr bwMode="auto">
          <a:xfrm>
            <a:off x="1997456" y="963521"/>
            <a:ext cx="210294" cy="2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089" tIns="31545" rIns="63089" bIns="31545" numCol="1" anchor="t" anchorCtr="0" compatLnSpc="1">
            <a:prstTxWarp prst="textNoShape">
              <a:avLst/>
            </a:prstTxWarp>
          </a:bodyPr>
          <a:lstStyle/>
          <a:p>
            <a:endParaRPr lang="en-US" sz="1242"/>
          </a:p>
        </p:txBody>
      </p:sp>
    </p:spTree>
    <p:extLst>
      <p:ext uri="{BB962C8B-B14F-4D97-AF65-F5344CB8AC3E}">
        <p14:creationId xmlns:p14="http://schemas.microsoft.com/office/powerpoint/2010/main" val="1983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0" y="323170"/>
            <a:ext cx="10933340" cy="61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types of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r="11702" b="31603"/>
          <a:stretch/>
        </p:blipFill>
        <p:spPr bwMode="auto">
          <a:xfrm>
            <a:off x="422029" y="129100"/>
            <a:ext cx="11324494" cy="65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2" y="275321"/>
            <a:ext cx="11352390" cy="632242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016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types of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4562" b="16430"/>
          <a:stretch/>
        </p:blipFill>
        <p:spPr bwMode="auto">
          <a:xfrm>
            <a:off x="337625" y="232090"/>
            <a:ext cx="11591778" cy="64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Image result for types of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7114" r="4447" b="8333"/>
          <a:stretch/>
        </p:blipFill>
        <p:spPr bwMode="auto">
          <a:xfrm>
            <a:off x="239150" y="168812"/>
            <a:ext cx="11676185" cy="64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2" y="149575"/>
            <a:ext cx="11586705" cy="65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types of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-227" r="6113" b="12710"/>
          <a:stretch/>
        </p:blipFill>
        <p:spPr bwMode="auto">
          <a:xfrm>
            <a:off x="239150" y="118210"/>
            <a:ext cx="11633981" cy="65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8" y="112542"/>
            <a:ext cx="6076950" cy="65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types of libera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43" y="112542"/>
            <a:ext cx="5565357" cy="65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756" y="330763"/>
            <a:ext cx="10802871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424142"/>
                </a:solidFill>
                <a:latin typeface="Georgia" panose="02040502050405020303" pitchFamily="18" charset="0"/>
              </a:rPr>
              <a:t>Liberalism is too dynamic and flexible a concept to be contained in a precise definition. Right from its inception, it has been continuously changing, adding something and discarding the other.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851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7" y="656105"/>
            <a:ext cx="11109459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rgbClr val="424142"/>
                </a:solidFill>
                <a:latin typeface="Georgia" panose="02040502050405020303" pitchFamily="18" charset="0"/>
              </a:rPr>
              <a:t>As </a:t>
            </a:r>
            <a:r>
              <a:rPr lang="en-US" sz="4800" dirty="0" err="1">
                <a:solidFill>
                  <a:srgbClr val="424142"/>
                </a:solidFill>
                <a:latin typeface="Georgia" panose="02040502050405020303" pitchFamily="18" charset="0"/>
              </a:rPr>
              <a:t>Alblaster</a:t>
            </a:r>
            <a:r>
              <a:rPr lang="en-US" sz="4800" dirty="0">
                <a:solidFill>
                  <a:srgbClr val="424142"/>
                </a:solidFill>
                <a:latin typeface="Georgia" panose="02040502050405020303" pitchFamily="18" charset="0"/>
              </a:rPr>
              <a:t> writes, ‘liberalism should be seen not as a fixed and absolute term, as a collection of unchanging moral and political values but as a specific historical movement of ideas in the modern era that began with Renaissance and </a:t>
            </a:r>
            <a:r>
              <a:rPr lang="en-US" sz="4800" dirty="0" smtClean="0">
                <a:solidFill>
                  <a:srgbClr val="424142"/>
                </a:solidFill>
                <a:latin typeface="Georgia" panose="02040502050405020303" pitchFamily="18" charset="0"/>
              </a:rPr>
              <a:t>Reformation.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45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295" y="836303"/>
            <a:ext cx="11488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9600" b="1" dirty="0" smtClean="0">
                <a:solidFill>
                  <a:srgbClr val="FF0000"/>
                </a:solidFill>
                <a:latin typeface="Bree Serif"/>
              </a:rPr>
              <a:t>What is liberalism and </a:t>
            </a:r>
            <a:r>
              <a:rPr lang="en-US" sz="9600" b="1" dirty="0">
                <a:solidFill>
                  <a:srgbClr val="FF0000"/>
                </a:solidFill>
                <a:latin typeface="Bree Serif"/>
              </a:rPr>
              <a:t>what are its characteristics </a:t>
            </a:r>
            <a:r>
              <a:rPr lang="en-US" sz="9600" b="1" dirty="0" smtClean="0">
                <a:solidFill>
                  <a:srgbClr val="FF0000"/>
                </a:solidFill>
                <a:latin typeface="Bree Serif"/>
              </a:rPr>
              <a:t>?</a:t>
            </a:r>
            <a:endParaRPr lang="en-US" sz="9600" b="1" dirty="0">
              <a:solidFill>
                <a:srgbClr val="FF0000"/>
              </a:solidFill>
              <a:effectLst/>
              <a:latin typeface="Bree Serif"/>
            </a:endParaRPr>
          </a:p>
        </p:txBody>
      </p:sp>
    </p:spTree>
    <p:extLst>
      <p:ext uri="{BB962C8B-B14F-4D97-AF65-F5344CB8AC3E}">
        <p14:creationId xmlns:p14="http://schemas.microsoft.com/office/powerpoint/2010/main" val="197148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256" y="784056"/>
            <a:ext cx="11001829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rgbClr val="424142"/>
                </a:solidFill>
                <a:latin typeface="Georgia" panose="02040502050405020303" pitchFamily="18" charset="0"/>
              </a:rPr>
              <a:t>It </a:t>
            </a:r>
            <a:r>
              <a:rPr lang="en-US" sz="4800" dirty="0">
                <a:solidFill>
                  <a:srgbClr val="424142"/>
                </a:solidFill>
                <a:latin typeface="Georgia" panose="02040502050405020303" pitchFamily="18" charset="0"/>
              </a:rPr>
              <a:t>has undergone many changes and requires a historical rather than a static type of analysis. ’Similarly, Laski writes, ’it (Liberalism) is not easy to describe, much less to define, for it is hardly less a habit of mind than a body of doctrine’.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14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806" y="1198773"/>
            <a:ext cx="10607040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424142"/>
                </a:solidFill>
                <a:latin typeface="Georgia" panose="02040502050405020303" pitchFamily="18" charset="0"/>
              </a:rPr>
              <a:t>To quote Hacker, ‘Liberalism has become so common a term in the vocabulary of politics that it is a brave man who will try to give it a precise definition.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35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4" y="481319"/>
            <a:ext cx="10818055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solidFill>
                  <a:srgbClr val="424142"/>
                </a:solidFill>
                <a:latin typeface="Georgia" panose="02040502050405020303" pitchFamily="18" charset="0"/>
              </a:rPr>
              <a:t>It </a:t>
            </a:r>
            <a:r>
              <a:rPr lang="en-US" sz="5400" dirty="0">
                <a:solidFill>
                  <a:srgbClr val="424142"/>
                </a:solidFill>
                <a:latin typeface="Georgia" panose="02040502050405020303" pitchFamily="18" charset="0"/>
              </a:rPr>
              <a:t>is a view of the individual, of the state, and of the relations between them’. Almost the same view is expressed by Grimes, ‘liberalism is not a static creed or dogma, for dogmatism provides its own restraints.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148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1" y="748383"/>
            <a:ext cx="10537371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rgbClr val="424142"/>
                </a:solidFill>
                <a:latin typeface="Georgia" panose="02040502050405020303" pitchFamily="18" charset="0"/>
              </a:rPr>
              <a:t>It </a:t>
            </a:r>
            <a:r>
              <a:rPr lang="en-US" sz="4400" dirty="0">
                <a:solidFill>
                  <a:srgbClr val="424142"/>
                </a:solidFill>
                <a:latin typeface="Georgia" panose="02040502050405020303" pitchFamily="18" charset="0"/>
              </a:rPr>
              <a:t>is rather a tentative attitude towards social problems which stresses the role of reason and human ingenuity…liberalism looks ahead with a flexible approach, seeking to make future better for more people, as conservatism looks back, aiming mainly to preserve the attainment of the past. 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83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199" y="588726"/>
            <a:ext cx="10537371" cy="55707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4800" b="1" u="sng" dirty="0" smtClean="0">
                <a:solidFill>
                  <a:srgbClr val="FF0000"/>
                </a:solidFill>
              </a:rPr>
              <a:t>Characteristics of classical liberalism: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fontAlgn="base"/>
            <a:r>
              <a:rPr lang="en-US" sz="4400" dirty="0" smtClean="0"/>
              <a:t>I</a:t>
            </a:r>
            <a:r>
              <a:rPr lang="en-US" sz="4400" dirty="0"/>
              <a:t>) A belief in the absolute value of human personality and spiritual equality of the individual;</a:t>
            </a:r>
          </a:p>
          <a:p>
            <a:pPr fontAlgn="base"/>
            <a:r>
              <a:rPr lang="en-US" sz="4400" dirty="0"/>
              <a:t>II) A belief in the autonomy of the individual will;</a:t>
            </a:r>
          </a:p>
          <a:p>
            <a:pPr fontAlgn="base"/>
            <a:r>
              <a:rPr lang="en-US" sz="4400" dirty="0"/>
              <a:t>III) A belief in the essential rationality and goodness of man</a:t>
            </a:r>
            <a:r>
              <a:rPr lang="en-US" sz="4400" dirty="0" smtClean="0"/>
              <a:t>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7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085" y="777412"/>
            <a:ext cx="10958286" cy="550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4400" b="1" u="sng" dirty="0">
                <a:solidFill>
                  <a:srgbClr val="C00000"/>
                </a:solidFill>
              </a:rPr>
              <a:t>characteristics of classical liberalism:</a:t>
            </a:r>
            <a:endParaRPr lang="en-US" sz="4400" b="1" dirty="0">
              <a:solidFill>
                <a:srgbClr val="C00000"/>
              </a:solidFill>
            </a:endParaRPr>
          </a:p>
          <a:p>
            <a:pPr algn="just" fontAlgn="base"/>
            <a:r>
              <a:rPr lang="en-US" sz="4400" dirty="0" smtClean="0"/>
              <a:t>IIV</a:t>
            </a:r>
            <a:r>
              <a:rPr lang="en-US" sz="4400" dirty="0"/>
              <a:t>) A belief in certain inalienable rights of the individual, particularly, the rights of life, liberty and property;</a:t>
            </a:r>
          </a:p>
          <a:p>
            <a:pPr algn="just" fontAlgn="base"/>
            <a:r>
              <a:rPr lang="en-US" sz="4400" dirty="0"/>
              <a:t>V) That state comes into existence by mutual consent for the purpose of protection of rights;</a:t>
            </a:r>
          </a:p>
          <a:p>
            <a:pPr algn="just" fontAlgn="base"/>
            <a:r>
              <a:rPr lang="en-US" sz="4400" dirty="0"/>
              <a:t>VI) That the relationship between the state and the individual is a contractual one</a:t>
            </a:r>
            <a:r>
              <a:rPr lang="en-US" sz="4400" dirty="0" smtClean="0"/>
              <a:t>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80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400040"/>
            <a:ext cx="11480801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4400" dirty="0" smtClean="0"/>
              <a:t>VII</a:t>
            </a:r>
            <a:r>
              <a:rPr lang="en-US" sz="4400" dirty="0"/>
              <a:t>) That social control can best be secured by law rather than command;</a:t>
            </a:r>
          </a:p>
          <a:p>
            <a:pPr fontAlgn="base"/>
            <a:r>
              <a:rPr lang="en-US" sz="4400" dirty="0"/>
              <a:t>VIII) Individual freedom in all spheres of life-political, economic, </a:t>
            </a:r>
            <a:r>
              <a:rPr lang="en-US" sz="4400" dirty="0" err="1"/>
              <a:t>social,Intellectual</a:t>
            </a:r>
            <a:r>
              <a:rPr lang="en-US" sz="4400" dirty="0"/>
              <a:t> and religious;</a:t>
            </a:r>
          </a:p>
          <a:p>
            <a:pPr fontAlgn="base"/>
            <a:r>
              <a:rPr lang="en-US" sz="4400" dirty="0"/>
              <a:t>IX) The government that governs the least is the best;</a:t>
            </a:r>
          </a:p>
          <a:p>
            <a:pPr fontAlgn="base"/>
            <a:r>
              <a:rPr lang="en-US" sz="4400" dirty="0"/>
              <a:t>X) A belief that truth is accessible to man’s natural reason.</a:t>
            </a:r>
          </a:p>
        </p:txBody>
      </p:sp>
    </p:spTree>
    <p:extLst>
      <p:ext uri="{BB962C8B-B14F-4D97-AF65-F5344CB8AC3E}">
        <p14:creationId xmlns:p14="http://schemas.microsoft.com/office/powerpoint/2010/main" val="37627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5" b="29142"/>
          <a:stretch/>
        </p:blipFill>
        <p:spPr bwMode="auto">
          <a:xfrm>
            <a:off x="259410" y="290733"/>
            <a:ext cx="11397795" cy="63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" t="924" r="1814" b="13940"/>
          <a:stretch/>
        </p:blipFill>
        <p:spPr bwMode="auto">
          <a:xfrm>
            <a:off x="199117" y="333829"/>
            <a:ext cx="11557454" cy="61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4"/>
          <a:stretch/>
        </p:blipFill>
        <p:spPr bwMode="auto">
          <a:xfrm>
            <a:off x="508000" y="290286"/>
            <a:ext cx="11292113" cy="62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beralism | Publish with Glogster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8918" r="-1692" b="17462"/>
          <a:stretch/>
        </p:blipFill>
        <p:spPr bwMode="auto">
          <a:xfrm>
            <a:off x="324389" y="323556"/>
            <a:ext cx="11436204" cy="62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14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26285" r="6045" b="36954"/>
          <a:stretch/>
        </p:blipFill>
        <p:spPr bwMode="auto">
          <a:xfrm>
            <a:off x="2090057" y="914400"/>
            <a:ext cx="8302171" cy="47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5"/>
          <a:stretch/>
        </p:blipFill>
        <p:spPr bwMode="auto">
          <a:xfrm>
            <a:off x="275771" y="217715"/>
            <a:ext cx="11495314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8830" r="10970" b="12400"/>
          <a:stretch/>
        </p:blipFill>
        <p:spPr bwMode="auto">
          <a:xfrm>
            <a:off x="406399" y="333829"/>
            <a:ext cx="11219543" cy="6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6928" r="2495" b="21537"/>
          <a:stretch/>
        </p:blipFill>
        <p:spPr bwMode="auto">
          <a:xfrm>
            <a:off x="174171" y="123709"/>
            <a:ext cx="11495315" cy="65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Human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3"/>
          <a:stretch/>
        </p:blipFill>
        <p:spPr bwMode="auto">
          <a:xfrm>
            <a:off x="561975" y="478970"/>
            <a:ext cx="10976882" cy="57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7" y="239150"/>
            <a:ext cx="11380762" cy="6217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atin typeface="Algerian" panose="04020705040A02060702" pitchFamily="82" charset="0"/>
              </a:rPr>
              <a:t>Thank You</a:t>
            </a:r>
            <a:endParaRPr lang="en-US" sz="199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types of liberal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8907" r="5829" b="13788"/>
          <a:stretch/>
        </p:blipFill>
        <p:spPr bwMode="auto">
          <a:xfrm>
            <a:off x="202753" y="116114"/>
            <a:ext cx="11509829" cy="67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8" y="326570"/>
            <a:ext cx="91725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2" y="192541"/>
            <a:ext cx="9144000" cy="60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" y="443819"/>
            <a:ext cx="6667500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2" y="145141"/>
            <a:ext cx="9753600" cy="63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ypes of lib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9" y="726167"/>
            <a:ext cx="47625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455</Words>
  <Application>Microsoft Office PowerPoint</Application>
  <PresentationFormat>Widescreen</PresentationFormat>
  <Paragraphs>26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Algerian</vt:lpstr>
      <vt:lpstr>Arial</vt:lpstr>
      <vt:lpstr>Bree Serif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AUSC</cp:lastModifiedBy>
  <cp:revision>49</cp:revision>
  <dcterms:created xsi:type="dcterms:W3CDTF">2019-12-02T18:09:55Z</dcterms:created>
  <dcterms:modified xsi:type="dcterms:W3CDTF">2019-12-06T20:44:52Z</dcterms:modified>
</cp:coreProperties>
</file>