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4" r:id="rId2"/>
    <p:sldId id="280" r:id="rId3"/>
    <p:sldId id="285" r:id="rId4"/>
    <p:sldId id="286" r:id="rId5"/>
    <p:sldId id="278" r:id="rId6"/>
    <p:sldId id="268" r:id="rId7"/>
    <p:sldId id="284" r:id="rId8"/>
    <p:sldId id="256" r:id="rId9"/>
    <p:sldId id="264" r:id="rId10"/>
    <p:sldId id="261" r:id="rId11"/>
    <p:sldId id="257" r:id="rId12"/>
    <p:sldId id="272" r:id="rId13"/>
    <p:sldId id="287" r:id="rId14"/>
    <p:sldId id="263" r:id="rId15"/>
    <p:sldId id="288" r:id="rId16"/>
    <p:sldId id="271" r:id="rId17"/>
    <p:sldId id="290" r:id="rId18"/>
    <p:sldId id="289" r:id="rId19"/>
    <p:sldId id="291" r:id="rId20"/>
    <p:sldId id="292" r:id="rId21"/>
    <p:sldId id="29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263EB-E646-4211-B435-B2C3B6033565}" type="datetimeFigureOut">
              <a:rPr lang="en-US" smtClean="0"/>
              <a:pPr/>
              <a:t>03-Dec-19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AC0F6-994B-4E01-8699-D395B8FB9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037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20F89-BCB9-4D4D-801F-EADDAF1CDFF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7041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AC0F6-994B-4E01-8699-D395B8FB9F6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666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AC0F6-994B-4E01-8699-D395B8FB9F6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9936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AC0F6-994B-4E01-8699-D395B8FB9F6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67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AC0F6-994B-4E01-8699-D395B8FB9F6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49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AC0F6-994B-4E01-8699-D395B8FB9F6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3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AC0F6-994B-4E01-8699-D395B8FB9F6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114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14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স্লাইডটি দেখিয়ে ছোট ছোট  প্রশ্ন করবেন  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AC0F6-994B-4E01-8699-D395B8FB9F6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244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AC0F6-994B-4E01-8699-D395B8FB9F6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962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AC0F6-994B-4E01-8699-D395B8FB9F6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088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AC0F6-994B-4E01-8699-D395B8FB9F6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967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AC0F6-994B-4E01-8699-D395B8FB9F6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64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00AA954-99BE-489A-9DBC-FC0EE1FB4572}" type="datetimeFigureOut">
              <a:rPr lang="en-US" smtClean="0"/>
              <a:pPr/>
              <a:t>03-Dec-19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4F45693-AD5A-4E17-841D-7AAC18D76B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00AA954-99BE-489A-9DBC-FC0EE1FB4572}" type="datetimeFigureOut">
              <a:rPr lang="en-US" smtClean="0"/>
              <a:pPr/>
              <a:t>03-Dec-19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4F45693-AD5A-4E17-841D-7AAC18D76B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00AA954-99BE-489A-9DBC-FC0EE1FB4572}" type="datetimeFigureOut">
              <a:rPr lang="en-US" smtClean="0"/>
              <a:pPr/>
              <a:t>03-Dec-19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4F45693-AD5A-4E17-841D-7AAC18D76B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00AA954-99BE-489A-9DBC-FC0EE1FB4572}" type="datetimeFigureOut">
              <a:rPr lang="en-US" smtClean="0"/>
              <a:pPr/>
              <a:t>03-Dec-19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4F45693-AD5A-4E17-841D-7AAC18D76B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00AA954-99BE-489A-9DBC-FC0EE1FB4572}" type="datetimeFigureOut">
              <a:rPr lang="en-US" smtClean="0"/>
              <a:pPr/>
              <a:t>03-Dec-19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4F45693-AD5A-4E17-841D-7AAC18D76B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00AA954-99BE-489A-9DBC-FC0EE1FB4572}" type="datetimeFigureOut">
              <a:rPr lang="en-US" smtClean="0"/>
              <a:pPr/>
              <a:t>03-Dec-19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4F45693-AD5A-4E17-841D-7AAC18D76B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00AA954-99BE-489A-9DBC-FC0EE1FB4572}" type="datetimeFigureOut">
              <a:rPr lang="en-US" smtClean="0"/>
              <a:pPr/>
              <a:t>03-Dec-19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4F45693-AD5A-4E17-841D-7AAC18D76B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00AA954-99BE-489A-9DBC-FC0EE1FB4572}" type="datetimeFigureOut">
              <a:rPr lang="en-US" smtClean="0"/>
              <a:pPr/>
              <a:t>03-Dec-19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4F45693-AD5A-4E17-841D-7AAC18D76B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00AA954-99BE-489A-9DBC-FC0EE1FB4572}" type="datetimeFigureOut">
              <a:rPr lang="en-US" smtClean="0"/>
              <a:pPr/>
              <a:t>03-Dec-19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4F45693-AD5A-4E17-841D-7AAC18D76B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00AA954-99BE-489A-9DBC-FC0EE1FB4572}" type="datetimeFigureOut">
              <a:rPr lang="en-US" smtClean="0"/>
              <a:pPr/>
              <a:t>03-Dec-19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4F45693-AD5A-4E17-841D-7AAC18D76B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00AA954-99BE-489A-9DBC-FC0EE1FB4572}" type="datetimeFigureOut">
              <a:rPr lang="en-US" smtClean="0"/>
              <a:pPr/>
              <a:t>03-Dec-19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4F45693-AD5A-4E17-841D-7AAC18D76B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0" y="-25400"/>
            <a:ext cx="12192000" cy="6858000"/>
            <a:chOff x="0" y="0"/>
            <a:chExt cx="12192000" cy="6858000"/>
          </a:xfr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4" name="Rectangle 3"/>
            <p:cNvSpPr/>
            <p:nvPr/>
          </p:nvSpPr>
          <p:spPr>
            <a:xfrm>
              <a:off x="0" y="0"/>
              <a:ext cx="218364" cy="6858000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1973636" y="0"/>
              <a:ext cx="218364" cy="6858000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29"/>
            <p:cNvSpPr/>
            <p:nvPr/>
          </p:nvSpPr>
          <p:spPr>
            <a:xfrm>
              <a:off x="0" y="0"/>
              <a:ext cx="12191999" cy="259308"/>
            </a:xfrm>
            <a:custGeom>
              <a:avLst/>
              <a:gdLst>
                <a:gd name="connsiteX0" fmla="*/ 0 w 12191999"/>
                <a:gd name="connsiteY0" fmla="*/ 0 h 259308"/>
                <a:gd name="connsiteX1" fmla="*/ 12191999 w 12191999"/>
                <a:gd name="connsiteY1" fmla="*/ 0 h 259308"/>
                <a:gd name="connsiteX2" fmla="*/ 12191999 w 12191999"/>
                <a:gd name="connsiteY2" fmla="*/ 259308 h 259308"/>
                <a:gd name="connsiteX3" fmla="*/ 0 w 12191999"/>
                <a:gd name="connsiteY3" fmla="*/ 259308 h 259308"/>
                <a:gd name="connsiteX4" fmla="*/ 0 w 12191999"/>
                <a:gd name="connsiteY4" fmla="*/ 0 h 259308"/>
                <a:gd name="connsiteX0" fmla="*/ 0 w 12191999"/>
                <a:gd name="connsiteY0" fmla="*/ 0 h 259308"/>
                <a:gd name="connsiteX1" fmla="*/ 12191999 w 12191999"/>
                <a:gd name="connsiteY1" fmla="*/ 0 h 259308"/>
                <a:gd name="connsiteX2" fmla="*/ 12191999 w 12191999"/>
                <a:gd name="connsiteY2" fmla="*/ 259308 h 259308"/>
                <a:gd name="connsiteX3" fmla="*/ 191068 w 12191999"/>
                <a:gd name="connsiteY3" fmla="*/ 259308 h 259308"/>
                <a:gd name="connsiteX4" fmla="*/ 0 w 12191999"/>
                <a:gd name="connsiteY4" fmla="*/ 0 h 259308"/>
                <a:gd name="connsiteX0" fmla="*/ 0 w 12191999"/>
                <a:gd name="connsiteY0" fmla="*/ 0 h 259308"/>
                <a:gd name="connsiteX1" fmla="*/ 12191999 w 12191999"/>
                <a:gd name="connsiteY1" fmla="*/ 0 h 259308"/>
                <a:gd name="connsiteX2" fmla="*/ 11959987 w 12191999"/>
                <a:gd name="connsiteY2" fmla="*/ 259308 h 259308"/>
                <a:gd name="connsiteX3" fmla="*/ 191068 w 12191999"/>
                <a:gd name="connsiteY3" fmla="*/ 259308 h 259308"/>
                <a:gd name="connsiteX4" fmla="*/ 0 w 12191999"/>
                <a:gd name="connsiteY4" fmla="*/ 0 h 259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1999" h="259308">
                  <a:moveTo>
                    <a:pt x="0" y="0"/>
                  </a:moveTo>
                  <a:lnTo>
                    <a:pt x="12191999" y="0"/>
                  </a:lnTo>
                  <a:lnTo>
                    <a:pt x="11959987" y="259308"/>
                  </a:lnTo>
                  <a:lnTo>
                    <a:pt x="191068" y="259308"/>
                  </a:lnTo>
                  <a:lnTo>
                    <a:pt x="0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30"/>
            <p:cNvSpPr/>
            <p:nvPr/>
          </p:nvSpPr>
          <p:spPr>
            <a:xfrm>
              <a:off x="1" y="6598692"/>
              <a:ext cx="12191999" cy="259308"/>
            </a:xfrm>
            <a:custGeom>
              <a:avLst/>
              <a:gdLst>
                <a:gd name="connsiteX0" fmla="*/ 0 w 12191999"/>
                <a:gd name="connsiteY0" fmla="*/ 0 h 259308"/>
                <a:gd name="connsiteX1" fmla="*/ 12191999 w 12191999"/>
                <a:gd name="connsiteY1" fmla="*/ 0 h 259308"/>
                <a:gd name="connsiteX2" fmla="*/ 12191999 w 12191999"/>
                <a:gd name="connsiteY2" fmla="*/ 259308 h 259308"/>
                <a:gd name="connsiteX3" fmla="*/ 0 w 12191999"/>
                <a:gd name="connsiteY3" fmla="*/ 259308 h 259308"/>
                <a:gd name="connsiteX4" fmla="*/ 0 w 12191999"/>
                <a:gd name="connsiteY4" fmla="*/ 0 h 259308"/>
                <a:gd name="connsiteX0" fmla="*/ 0 w 12191999"/>
                <a:gd name="connsiteY0" fmla="*/ 0 h 259308"/>
                <a:gd name="connsiteX1" fmla="*/ 11959987 w 12191999"/>
                <a:gd name="connsiteY1" fmla="*/ 0 h 259308"/>
                <a:gd name="connsiteX2" fmla="*/ 12191999 w 12191999"/>
                <a:gd name="connsiteY2" fmla="*/ 259308 h 259308"/>
                <a:gd name="connsiteX3" fmla="*/ 0 w 12191999"/>
                <a:gd name="connsiteY3" fmla="*/ 259308 h 259308"/>
                <a:gd name="connsiteX4" fmla="*/ 0 w 12191999"/>
                <a:gd name="connsiteY4" fmla="*/ 0 h 259308"/>
                <a:gd name="connsiteX0" fmla="*/ 245659 w 12191999"/>
                <a:gd name="connsiteY0" fmla="*/ 0 h 259308"/>
                <a:gd name="connsiteX1" fmla="*/ 11959987 w 12191999"/>
                <a:gd name="connsiteY1" fmla="*/ 0 h 259308"/>
                <a:gd name="connsiteX2" fmla="*/ 12191999 w 12191999"/>
                <a:gd name="connsiteY2" fmla="*/ 259308 h 259308"/>
                <a:gd name="connsiteX3" fmla="*/ 0 w 12191999"/>
                <a:gd name="connsiteY3" fmla="*/ 259308 h 259308"/>
                <a:gd name="connsiteX4" fmla="*/ 245659 w 12191999"/>
                <a:gd name="connsiteY4" fmla="*/ 0 h 259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1999" h="259308">
                  <a:moveTo>
                    <a:pt x="245659" y="0"/>
                  </a:moveTo>
                  <a:lnTo>
                    <a:pt x="11959987" y="0"/>
                  </a:lnTo>
                  <a:lnTo>
                    <a:pt x="12191999" y="259308"/>
                  </a:lnTo>
                  <a:lnTo>
                    <a:pt x="0" y="259308"/>
                  </a:lnTo>
                  <a:lnTo>
                    <a:pt x="245659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image" Target="../media/image17.png"/><Relationship Id="rId7" Type="http://schemas.openxmlformats.org/officeDocument/2006/relationships/image" Target="../media/image1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image" Target="../media/image30.png"/><Relationship Id="rId7" Type="http://schemas.openxmlformats.org/officeDocument/2006/relationships/image" Target="../media/image3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11" Type="http://schemas.openxmlformats.org/officeDocument/2006/relationships/image" Target="../media/image19.gif"/><Relationship Id="rId5" Type="http://schemas.openxmlformats.org/officeDocument/2006/relationships/image" Target="../media/image28.gif"/><Relationship Id="rId10" Type="http://schemas.openxmlformats.org/officeDocument/2006/relationships/image" Target="../media/image34.gif"/><Relationship Id="rId4" Type="http://schemas.openxmlformats.org/officeDocument/2006/relationships/image" Target="../media/image18.gif"/><Relationship Id="rId9" Type="http://schemas.openxmlformats.org/officeDocument/2006/relationships/image" Target="../media/image2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gif"/><Relationship Id="rId5" Type="http://schemas.openxmlformats.org/officeDocument/2006/relationships/image" Target="../media/image31.gif"/><Relationship Id="rId4" Type="http://schemas.openxmlformats.org/officeDocument/2006/relationships/image" Target="../media/image35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gif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30.png"/><Relationship Id="rId7" Type="http://schemas.openxmlformats.org/officeDocument/2006/relationships/image" Target="../media/image2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5" Type="http://schemas.openxmlformats.org/officeDocument/2006/relationships/image" Target="../media/image35.gif"/><Relationship Id="rId4" Type="http://schemas.openxmlformats.org/officeDocument/2006/relationships/image" Target="../media/image25.gif"/><Relationship Id="rId9" Type="http://schemas.openxmlformats.org/officeDocument/2006/relationships/image" Target="../media/image36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image" Target="../media/image44.jp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5" Type="http://schemas.openxmlformats.org/officeDocument/2006/relationships/image" Target="../media/image46.gif"/><Relationship Id="rId10" Type="http://schemas.openxmlformats.org/officeDocument/2006/relationships/image" Target="../media/image28.gif"/><Relationship Id="rId4" Type="http://schemas.openxmlformats.org/officeDocument/2006/relationships/image" Target="../media/image45.jpeg"/><Relationship Id="rId9" Type="http://schemas.openxmlformats.org/officeDocument/2006/relationships/image" Target="../media/image48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gif"/><Relationship Id="rId13" Type="http://schemas.openxmlformats.org/officeDocument/2006/relationships/image" Target="../media/image53.gif"/><Relationship Id="rId3" Type="http://schemas.openxmlformats.org/officeDocument/2006/relationships/image" Target="../media/image30.png"/><Relationship Id="rId7" Type="http://schemas.openxmlformats.org/officeDocument/2006/relationships/image" Target="../media/image35.gif"/><Relationship Id="rId12" Type="http://schemas.openxmlformats.org/officeDocument/2006/relationships/image" Target="../media/image5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11" Type="http://schemas.openxmlformats.org/officeDocument/2006/relationships/image" Target="../media/image51.gif"/><Relationship Id="rId5" Type="http://schemas.openxmlformats.org/officeDocument/2006/relationships/image" Target="../media/image28.gif"/><Relationship Id="rId15" Type="http://schemas.openxmlformats.org/officeDocument/2006/relationships/image" Target="../media/image55.jpeg"/><Relationship Id="rId10" Type="http://schemas.openxmlformats.org/officeDocument/2006/relationships/image" Target="../media/image50.gif"/><Relationship Id="rId4" Type="http://schemas.openxmlformats.org/officeDocument/2006/relationships/image" Target="../media/image18.gif"/><Relationship Id="rId9" Type="http://schemas.openxmlformats.org/officeDocument/2006/relationships/image" Target="../media/image36.gif"/><Relationship Id="rId14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gif"/><Relationship Id="rId4" Type="http://schemas.openxmlformats.org/officeDocument/2006/relationships/image" Target="../media/image6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7" Type="http://schemas.openxmlformats.org/officeDocument/2006/relationships/image" Target="../media/image68.gif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67.jpg"/><Relationship Id="rId4" Type="http://schemas.openxmlformats.org/officeDocument/2006/relationships/image" Target="../media/image2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17.png"/><Relationship Id="rId7" Type="http://schemas.openxmlformats.org/officeDocument/2006/relationships/image" Target="../media/image2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10" Type="http://schemas.openxmlformats.org/officeDocument/2006/relationships/image" Target="../media/image24.gif"/><Relationship Id="rId4" Type="http://schemas.openxmlformats.org/officeDocument/2006/relationships/image" Target="../media/image18.gif"/><Relationship Id="rId9" Type="http://schemas.openxmlformats.org/officeDocument/2006/relationships/image" Target="../media/image2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6200" y="-76200"/>
            <a:ext cx="12420600" cy="70104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905000"/>
            <a:ext cx="4572000" cy="2000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588696"/>
            <a:ext cx="1676400" cy="14617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311" y="3657600"/>
            <a:ext cx="5657578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30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rrr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28600"/>
            <a:ext cx="11658599" cy="5562600"/>
          </a:xfrm>
          <a:prstGeom prst="rect">
            <a:avLst/>
          </a:prstGeom>
        </p:spPr>
      </p:pic>
      <p:pic>
        <p:nvPicPr>
          <p:cNvPr id="7" name="Picture 6" descr="tr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3581400"/>
            <a:ext cx="685800" cy="403412"/>
          </a:xfrm>
          <a:prstGeom prst="rect">
            <a:avLst/>
          </a:prstGeom>
        </p:spPr>
      </p:pic>
      <p:pic>
        <p:nvPicPr>
          <p:cNvPr id="9" name="Picture 8" descr="luna_moth_caterpilla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0" y="4452862"/>
            <a:ext cx="1192719" cy="358579"/>
          </a:xfrm>
          <a:prstGeom prst="rect">
            <a:avLst/>
          </a:prstGeom>
        </p:spPr>
      </p:pic>
      <p:pic>
        <p:nvPicPr>
          <p:cNvPr id="10" name="Picture 9" descr="grasshopper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86200" y="3962400"/>
            <a:ext cx="1354836" cy="980924"/>
          </a:xfrm>
          <a:prstGeom prst="rect">
            <a:avLst/>
          </a:prstGeom>
        </p:spPr>
      </p:pic>
      <p:pic>
        <p:nvPicPr>
          <p:cNvPr id="11" name="Picture 10" descr="bird_2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81401" y="533400"/>
            <a:ext cx="2943225" cy="1485900"/>
          </a:xfrm>
          <a:prstGeom prst="rect">
            <a:avLst/>
          </a:prstGeom>
        </p:spPr>
      </p:pic>
      <p:pic>
        <p:nvPicPr>
          <p:cNvPr id="12" name="Picture 11" descr="bird_2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38801" y="609600"/>
            <a:ext cx="2943225" cy="1485900"/>
          </a:xfrm>
          <a:prstGeom prst="rect">
            <a:avLst/>
          </a:prstGeom>
        </p:spPr>
      </p:pic>
      <p:pic>
        <p:nvPicPr>
          <p:cNvPr id="17" name="Picture 16" descr="graphics-ants-867385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57600" y="5334001"/>
            <a:ext cx="609600" cy="504825"/>
          </a:xfrm>
          <a:prstGeom prst="rect">
            <a:avLst/>
          </a:prstGeom>
        </p:spPr>
      </p:pic>
      <p:pic>
        <p:nvPicPr>
          <p:cNvPr id="18" name="Picture 17" descr="graphics-ants-867385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43400" y="5334001"/>
            <a:ext cx="609600" cy="504825"/>
          </a:xfrm>
          <a:prstGeom prst="rect">
            <a:avLst/>
          </a:prstGeom>
        </p:spPr>
      </p:pic>
      <p:pic>
        <p:nvPicPr>
          <p:cNvPr id="19" name="Picture 18" descr="graphics-ants-867385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29200" y="5334001"/>
            <a:ext cx="609600" cy="504825"/>
          </a:xfrm>
          <a:prstGeom prst="rect">
            <a:avLst/>
          </a:prstGeom>
        </p:spPr>
      </p:pic>
      <p:pic>
        <p:nvPicPr>
          <p:cNvPr id="20" name="Picture 19" descr="grasshopper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00" y="4267201"/>
            <a:ext cx="838200" cy="606871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410200" y="228600"/>
            <a:ext cx="2133600" cy="1600200"/>
          </a:xfrm>
          <a:prstGeom prst="ellipse">
            <a:avLst/>
          </a:prstGeom>
          <a:solidFill>
            <a:srgbClr val="FF0000"/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276600" y="5858711"/>
            <a:ext cx="5885597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পোকামাকড় উদ্ভিদ খেয়ে বেঁচে থাকে    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245 0.01829 C -0.08998 -0.0081 -0.08477 0.00625 -0.0711 0.00787 C -0.06953 0.00857 -0.06758 0.00834 -0.06602 0.00996 C -0.06498 0.01111 -0.06445 0.01482 -0.06354 0.01621 C -0.0625 0.0176 -0.06133 0.0176 -0.06029 0.01829 C -0.05456 0.03357 -0.05834 0.02547 -0.04037 0.02037 C -0.03854 0.01991 -0.03542 0.01621 -0.03542 0.01644 C -0.02839 -0.00208 -0.0332 0.00486 -0.01901 0.00996 C -0.01445 0.01713 -0.01589 0.02153 -0.01068 0.02477 C -0.00729 0.03287 -0.00495 0.04005 -0.00078 0.04375 C 0.00208 0.04167 0.00521 0.04098 0.00755 0.0375 C 0.01172 0.03195 0.0112 0.02755 0.01354 0.02037 C 0.01666 0.01019 0.02044 0.01019 0.025 0.00556 C 0.03177 -0.00092 0.02786 -0.00069 0.03086 -0.00069 " pathEditMode="relative" rAng="0" ptsTypes="AAAAAAAAAAAAAA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59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rrr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381000"/>
            <a:ext cx="7772400" cy="5829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tr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1" y="3505201"/>
            <a:ext cx="1295399" cy="1135965"/>
          </a:xfrm>
          <a:prstGeom prst="rect">
            <a:avLst/>
          </a:prstGeom>
        </p:spPr>
      </p:pic>
      <p:pic>
        <p:nvPicPr>
          <p:cNvPr id="9" name="Picture 8" descr="grasshoppe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5181600" y="3657600"/>
            <a:ext cx="1524000" cy="1209524"/>
          </a:xfrm>
          <a:prstGeom prst="rect">
            <a:avLst/>
          </a:prstGeom>
        </p:spPr>
      </p:pic>
      <p:pic>
        <p:nvPicPr>
          <p:cNvPr id="12" name="Picture 11" descr="frog_94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7162800" y="4267200"/>
            <a:ext cx="914400" cy="762000"/>
          </a:xfrm>
          <a:prstGeom prst="rect">
            <a:avLst/>
          </a:prstGeom>
        </p:spPr>
      </p:pic>
      <p:pic>
        <p:nvPicPr>
          <p:cNvPr id="10" name="Picture 9" descr="animated-snake-image-0008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05800" y="2667000"/>
            <a:ext cx="1562100" cy="1447800"/>
          </a:xfrm>
          <a:prstGeom prst="rect">
            <a:avLst/>
          </a:prstGeom>
        </p:spPr>
      </p:pic>
      <p:pic>
        <p:nvPicPr>
          <p:cNvPr id="7" name="Picture 6" descr="srrr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76880"/>
            <a:ext cx="11506200" cy="5781020"/>
          </a:xfrm>
          <a:prstGeom prst="rect">
            <a:avLst/>
          </a:prstGeom>
          <a:ln>
            <a:solidFill>
              <a:srgbClr val="00B050"/>
            </a:solidFill>
          </a:ln>
          <a:effectLst>
            <a:softEdge rad="112500"/>
          </a:effectLst>
        </p:spPr>
      </p:pic>
      <p:pic>
        <p:nvPicPr>
          <p:cNvPr id="13" name="Picture 12" descr="frog_94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48600" y="4343400"/>
            <a:ext cx="1143000" cy="1143000"/>
          </a:xfrm>
          <a:prstGeom prst="rect">
            <a:avLst/>
          </a:prstGeom>
        </p:spPr>
      </p:pic>
      <p:pic>
        <p:nvPicPr>
          <p:cNvPr id="16" name="Picture 15" descr="animated_gif_bees_68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9407207" flipH="1">
            <a:off x="8514721" y="4600103"/>
            <a:ext cx="1462128" cy="116842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9" name="Picture 18" descr="graphics-ants-867385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10000" y="4114801"/>
            <a:ext cx="793630" cy="657225"/>
          </a:xfrm>
          <a:prstGeom prst="rect">
            <a:avLst/>
          </a:prstGeom>
        </p:spPr>
      </p:pic>
      <p:pic>
        <p:nvPicPr>
          <p:cNvPr id="20" name="Picture 19" descr="frog_108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733800" y="3200401"/>
            <a:ext cx="1565144" cy="1533525"/>
          </a:xfrm>
          <a:prstGeom prst="rect">
            <a:avLst/>
          </a:prstGeom>
        </p:spPr>
      </p:pic>
      <p:pic>
        <p:nvPicPr>
          <p:cNvPr id="21" name="Picture 20" descr="animated_gif_bees_68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9407207" flipH="1">
            <a:off x="7093731" y="5127236"/>
            <a:ext cx="1142640" cy="91311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2" name="Picture 21" descr="animated_gif_bees_68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9407207" flipH="1">
            <a:off x="3810998" y="5498605"/>
            <a:ext cx="1098699" cy="87799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3" name="Picture 22" descr="frog_94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71800" y="4648200"/>
            <a:ext cx="1143000" cy="1143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038600" y="6096000"/>
            <a:ext cx="4953000" cy="523220"/>
          </a:xfrm>
          <a:prstGeom prst="rect">
            <a:avLst/>
          </a:prstGeom>
          <a:noFill/>
          <a:ln w="31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ব্যাঙ পোকামাকড়কে খাদ্য হিসেবেগ্রহণ করে    </a:t>
            </a:r>
            <a:r>
              <a:rPr lang="bn-B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25" descr="bird_2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486401" y="609600"/>
            <a:ext cx="2943225" cy="148590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4038600" y="6096000"/>
            <a:ext cx="4876800" cy="523220"/>
            <a:chOff x="3962400" y="5410200"/>
            <a:chExt cx="4876800" cy="523220"/>
          </a:xfrm>
        </p:grpSpPr>
        <p:sp>
          <p:nvSpPr>
            <p:cNvPr id="18" name="TextBox 17"/>
            <p:cNvSpPr txBox="1"/>
            <p:nvPr/>
          </p:nvSpPr>
          <p:spPr>
            <a:xfrm>
              <a:off x="3962400" y="5410200"/>
              <a:ext cx="4876800" cy="523220"/>
            </a:xfrm>
            <a:prstGeom prst="rect">
              <a:avLst/>
            </a:prstGeom>
            <a:noFill/>
            <a:ln w="3175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উদ্ভিদ          পোকামাকড়              ব্যাঙ      </a:t>
              </a:r>
              <a:r>
                <a:rPr lang="bn-B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0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7086600" y="5638800"/>
              <a:ext cx="762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4724400" y="5628620"/>
              <a:ext cx="762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Oval 27"/>
          <p:cNvSpPr/>
          <p:nvPr/>
        </p:nvSpPr>
        <p:spPr>
          <a:xfrm>
            <a:off x="5105400" y="0"/>
            <a:ext cx="2133600" cy="1600200"/>
          </a:xfrm>
          <a:prstGeom prst="ellipse">
            <a:avLst/>
          </a:prstGeom>
          <a:solidFill>
            <a:srgbClr val="FF0000"/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rrr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04800"/>
            <a:ext cx="11734800" cy="5334000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3" name="Picture 2" descr="graphics-snakes-83466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481001">
            <a:off x="5051431" y="3283542"/>
            <a:ext cx="1676400" cy="838200"/>
          </a:xfrm>
          <a:prstGeom prst="rect">
            <a:avLst/>
          </a:prstGeom>
        </p:spPr>
      </p:pic>
      <p:pic>
        <p:nvPicPr>
          <p:cNvPr id="4" name="Picture 3" descr="frog_94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4229100" y="3459479"/>
            <a:ext cx="457200" cy="475013"/>
          </a:xfrm>
          <a:prstGeom prst="rect">
            <a:avLst/>
          </a:prstGeom>
        </p:spPr>
      </p:pic>
      <p:pic>
        <p:nvPicPr>
          <p:cNvPr id="5" name="Picture 4" descr="7.gif~c200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9067800" y="457200"/>
            <a:ext cx="1447800" cy="1600200"/>
          </a:xfrm>
          <a:prstGeom prst="rect">
            <a:avLst/>
          </a:prstGeom>
        </p:spPr>
      </p:pic>
      <p:pic>
        <p:nvPicPr>
          <p:cNvPr id="6" name="Picture 5" descr="frog_94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3352800" y="3148460"/>
            <a:ext cx="609600" cy="5541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43200" y="5812303"/>
            <a:ext cx="7010400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একইভাবে  সাপ ব্যাঙ খায় এবং ঈগল সাপ খায়      </a:t>
            </a:r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243618" y="5106943"/>
            <a:ext cx="6477000" cy="1490190"/>
            <a:chOff x="3548418" y="5486400"/>
            <a:chExt cx="6477000" cy="1490190"/>
          </a:xfrm>
        </p:grpSpPr>
        <p:sp>
          <p:nvSpPr>
            <p:cNvPr id="9" name="TextBox 8"/>
            <p:cNvSpPr txBox="1"/>
            <p:nvPr/>
          </p:nvSpPr>
          <p:spPr>
            <a:xfrm>
              <a:off x="3548418" y="6053260"/>
              <a:ext cx="6477000" cy="92333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ব্যাঙ</a:t>
              </a:r>
              <a:r>
                <a:rPr lang="bn-BD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                 </a:t>
              </a:r>
              <a:r>
                <a:rPr lang="bn-BD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সাপ</a:t>
              </a:r>
              <a:r>
                <a:rPr lang="bn-BD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            </a:t>
              </a:r>
              <a:r>
                <a:rPr lang="bn-BD" sz="5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ঈগল</a:t>
              </a:r>
              <a:r>
                <a:rPr lang="bn-BD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   </a:t>
              </a:r>
              <a:r>
                <a:rPr lang="bn-B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0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7162800" y="5486400"/>
              <a:ext cx="762000" cy="0"/>
            </a:xfrm>
            <a:prstGeom prst="straightConnector1">
              <a:avLst/>
            </a:prstGeom>
            <a:ln w="3810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5105400" y="5486400"/>
              <a:ext cx="762000" cy="0"/>
            </a:xfrm>
            <a:prstGeom prst="straightConnector1">
              <a:avLst/>
            </a:prstGeom>
            <a:ln w="3810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Oval 12"/>
          <p:cNvSpPr/>
          <p:nvPr/>
        </p:nvSpPr>
        <p:spPr>
          <a:xfrm>
            <a:off x="5181600" y="0"/>
            <a:ext cx="2133600" cy="1600200"/>
          </a:xfrm>
          <a:prstGeom prst="ellipse">
            <a:avLst/>
          </a:prstGeom>
          <a:solidFill>
            <a:srgbClr val="FF0000"/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C -0.00221 -0.01435 -0.00195 -0.01041 -0.01185 -0.01389 C -0.0401 -0.00301 -0.00833 -0.01713 -0.028 -0.00393 C -0.03165 -0.00162 -0.0358 -0.00139 -0.03971 -3.33333E-6 C -0.04179 0.00903 -0.04778 0.04005 -0.04999 0.04491 C -0.05104 0.04723 -0.05403 0.0463 -0.05585 0.04699 C -0.06106 0.05394 -0.06472 0.05625 -0.072 0.05278 C -0.10469 0.05672 -0.10092 0.04468 -0.10886 0.06852 C -0.11029 0.07246 -0.11185 0.07639 -0.11316 0.08033 C -0.11472 0.09167 -0.11602 0.10093 -0.11915 0.11158 C -0.1198 0.11412 -0.11862 0.11898 -0.12071 0.11945 C -0.13373 0.12269 -0.14701 0.12084 -0.16029 0.12153 C -0.16355 0.12454 -0.1698 0.12431 -0.17071 0.1294 C -0.17175 0.13542 -0.16576 0.17755 -0.18086 0.18218 C -0.18907 0.18473 -0.19753 0.18357 -0.20586 0.18426 C -0.21342 0.18843 -0.21928 0.1882 -0.225 0.19607 C -0.22761 0.20579 -0.23125 0.20371 -0.2323 0.21551 C -0.23295 0.22269 -0.23321 0.2301 -0.23386 0.23727 C -0.23399 0.23936 -0.23386 0.24236 -0.23529 0.24306 C -0.23946 0.24514 -0.24428 0.24398 -0.24857 0.24491 C -0.25352 0.24584 -0.25834 0.24746 -0.26316 0.24885 C -0.26472 0.25093 -0.26602 0.25324 -0.26771 0.25486 C -0.26889 0.25602 -0.27084 0.25533 -0.27201 0.25672 C -0.27396 0.2588 -0.27487 0.26227 -0.27657 0.26459 C -0.27774 0.26621 -0.27956 0.26713 -0.28086 0.26852 C -0.28451 0.28426 -0.28438 0.30255 -0.28816 0.3176 C -0.28855 0.31875 -0.29701 0.32037 -0.3 0.32153 C -0.31211 0.32662 -0.31576 0.33125 -0.32956 0.33125 " pathEditMode="relative" rAng="0" ptsTypes="AAAAAAAAAAAAAAAAAAAAAAAAAA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84" y="1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f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1" y="990600"/>
            <a:ext cx="1833967" cy="1143000"/>
          </a:xfrm>
          <a:prstGeom prst="roundRect">
            <a:avLst/>
          </a:prstGeom>
          <a:ln>
            <a:solidFill>
              <a:srgbClr val="00B050"/>
            </a:solidFill>
          </a:ln>
        </p:spPr>
      </p:pic>
      <p:pic>
        <p:nvPicPr>
          <p:cNvPr id="3" name="Picture 2" descr="dsff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0946" y="990600"/>
            <a:ext cx="1335331" cy="1143000"/>
          </a:xfrm>
          <a:prstGeom prst="roundRect">
            <a:avLst/>
          </a:prstGeom>
          <a:ln>
            <a:solidFill>
              <a:srgbClr val="00B050"/>
            </a:solidFill>
          </a:ln>
        </p:spPr>
      </p:pic>
      <p:grpSp>
        <p:nvGrpSpPr>
          <p:cNvPr id="4" name="Group 3"/>
          <p:cNvGrpSpPr/>
          <p:nvPr/>
        </p:nvGrpSpPr>
        <p:grpSpPr>
          <a:xfrm>
            <a:off x="3962400" y="838200"/>
            <a:ext cx="1905000" cy="1295400"/>
            <a:chOff x="381000" y="1447800"/>
            <a:chExt cx="1447800" cy="929090"/>
          </a:xfrm>
        </p:grpSpPr>
        <p:pic>
          <p:nvPicPr>
            <p:cNvPr id="5" name="Picture 4" descr="gfb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00" y="1522055"/>
              <a:ext cx="1371600" cy="854835"/>
            </a:xfrm>
            <a:prstGeom prst="roundRect">
              <a:avLst/>
            </a:prstGeom>
            <a:ln>
              <a:solidFill>
                <a:srgbClr val="00B050"/>
              </a:solidFill>
            </a:ln>
          </p:spPr>
        </p:pic>
        <p:sp>
          <p:nvSpPr>
            <p:cNvPr id="6" name="Oval 5"/>
            <p:cNvSpPr/>
            <p:nvPr/>
          </p:nvSpPr>
          <p:spPr>
            <a:xfrm>
              <a:off x="381000" y="1447800"/>
              <a:ext cx="609600" cy="6096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frr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01001" y="990601"/>
            <a:ext cx="1619349" cy="1171575"/>
          </a:xfrm>
          <a:prstGeom prst="roundRect">
            <a:avLst/>
          </a:prstGeom>
          <a:ln>
            <a:solidFill>
              <a:srgbClr val="00B05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1969827" y="866120"/>
            <a:ext cx="8001000" cy="1676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6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5029200" y="4038600"/>
            <a:ext cx="2209800" cy="1377234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0" name="Picture 9" descr="vlcsnap-2014-03-13-13h16m22s22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2133600" y="3962400"/>
            <a:ext cx="2555204" cy="14478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1" name="Picture 10" descr="tree-article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924800" y="4038600"/>
            <a:ext cx="1295400" cy="140608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1981200" y="3886200"/>
            <a:ext cx="8001000" cy="1676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657600" y="228600"/>
            <a:ext cx="4724400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 দেখে সঠিক প্রবাহ চিত্রটি লেখ      </a:t>
            </a:r>
            <a:r>
              <a:rPr lang="bn-BD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657600" y="5791200"/>
            <a:ext cx="4724400" cy="523220"/>
            <a:chOff x="2133600" y="5791200"/>
            <a:chExt cx="4724400" cy="523220"/>
          </a:xfrm>
        </p:grpSpPr>
        <p:sp>
          <p:nvSpPr>
            <p:cNvPr id="15" name="TextBox 14"/>
            <p:cNvSpPr txBox="1"/>
            <p:nvPr/>
          </p:nvSpPr>
          <p:spPr>
            <a:xfrm>
              <a:off x="2133600" y="5791200"/>
              <a:ext cx="4724400" cy="52322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175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উদ্ভিদ     হরিণ     বাঘ         </a:t>
              </a:r>
              <a:r>
                <a:rPr lang="bn-B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0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3886200" y="6019800"/>
              <a:ext cx="381000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4876800" y="6019800"/>
              <a:ext cx="381000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3886200" y="2743200"/>
            <a:ext cx="4724400" cy="523220"/>
            <a:chOff x="2133600" y="2743200"/>
            <a:chExt cx="4724400" cy="523220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5486400" y="2971800"/>
              <a:ext cx="304800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133600" y="2743200"/>
              <a:ext cx="4724400" cy="52322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175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ঘাস     ঘাসফড়িং    ব্যাঙ    সাপ        </a:t>
              </a:r>
              <a:r>
                <a:rPr lang="bn-B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0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3200400" y="2971800"/>
              <a:ext cx="381000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4648200" y="2971800"/>
              <a:ext cx="304800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5486400" y="2971800"/>
              <a:ext cx="304800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 rot="19862736">
            <a:off x="2005792" y="2998053"/>
            <a:ext cx="1156172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ক্লিক করি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81000" y="751820"/>
            <a:ext cx="1219200" cy="952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40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110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44444E-6 L 0.24166 -4.44444E-6 " pathEditMode="relative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55556E-6 L -0.225 -5.55556E-6 " pathEditMode="relative" ptsTypes="AA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44444E-6 L 0.23333 -4.44444E-6 " pathEditMode="relative" ptsTypes="A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11111E-6 L -0.20833 -1.11111E-6 " pathEditMode="relative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7037E-6 L 0.24583 -0.0025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" y="-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59583 -0.00046 " pathEditMode="relative" rAng="0" ptsTypes="AA">
                                      <p:cBhvr>
                                        <p:cTn id="2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0.25833 4.07407E-6 " pathEditMode="relative" ptsTypes="AA">
                                      <p:cBhvr>
                                        <p:cTn id="3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rrr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28600"/>
            <a:ext cx="11734800" cy="5429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Tre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047" y="300686"/>
            <a:ext cx="2895600" cy="5441608"/>
          </a:xfrm>
          <a:prstGeom prst="rect">
            <a:avLst/>
          </a:prstGeom>
        </p:spPr>
      </p:pic>
      <p:pic>
        <p:nvPicPr>
          <p:cNvPr id="6" name="Picture 5" descr="graphics-snakes-834669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3426441" y="3993606"/>
            <a:ext cx="1358602" cy="533400"/>
          </a:xfrm>
          <a:prstGeom prst="rect">
            <a:avLst/>
          </a:prstGeom>
        </p:spPr>
      </p:pic>
      <p:pic>
        <p:nvPicPr>
          <p:cNvPr id="8" name="Picture 7" descr="frog_94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68603" y="4648200"/>
            <a:ext cx="762000" cy="692727"/>
          </a:xfrm>
          <a:prstGeom prst="rect">
            <a:avLst/>
          </a:prstGeom>
        </p:spPr>
      </p:pic>
      <p:pic>
        <p:nvPicPr>
          <p:cNvPr id="9" name="Picture 8" descr="luna_moth_caterpillar.gif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rgbClr val="00B050">
                <a:tint val="45000"/>
                <a:satMod val="400000"/>
              </a:srgbClr>
            </a:duotone>
            <a:lum bright="-10000" contrast="40000"/>
          </a:blip>
          <a:stretch>
            <a:fillRect/>
          </a:stretch>
        </p:blipFill>
        <p:spPr>
          <a:xfrm rot="20792645">
            <a:off x="8118975" y="4922956"/>
            <a:ext cx="872935" cy="247121"/>
          </a:xfrm>
          <a:prstGeom prst="rect">
            <a:avLst/>
          </a:prstGeom>
        </p:spPr>
      </p:pic>
      <p:pic>
        <p:nvPicPr>
          <p:cNvPr id="10" name="Picture 9" descr="trs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485463" y="4240771"/>
            <a:ext cx="685799" cy="601393"/>
          </a:xfrm>
          <a:prstGeom prst="rect">
            <a:avLst/>
          </a:prstGeom>
        </p:spPr>
      </p:pic>
      <p:pic>
        <p:nvPicPr>
          <p:cNvPr id="11" name="Picture 10" descr="trs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898037" y="4156327"/>
            <a:ext cx="685799" cy="601393"/>
          </a:xfrm>
          <a:prstGeom prst="rect">
            <a:avLst/>
          </a:prstGeom>
        </p:spPr>
      </p:pic>
      <p:pic>
        <p:nvPicPr>
          <p:cNvPr id="12" name="Picture 11" descr="trs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363200" y="3644644"/>
            <a:ext cx="685799" cy="601393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 flipV="1">
            <a:off x="3252574" y="2842856"/>
            <a:ext cx="553201" cy="959342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4813234" y="4527006"/>
            <a:ext cx="1130365" cy="31515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7010400" y="5029200"/>
            <a:ext cx="685800" cy="3463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9234988" y="4616965"/>
            <a:ext cx="570930" cy="225199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7.gif~c200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019300" y="1676400"/>
            <a:ext cx="1600200" cy="1600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124199" y="5791200"/>
            <a:ext cx="6773837" cy="584775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এভাবেই শক্তি উদ্ভিদ থেকে প্রাণীতে প্রবাহিত হয়   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24199" y="5734485"/>
            <a:ext cx="6019800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শক্তিপ্রবাহের ধারাবাহিক প্রক্রিয়াই হলো </a:t>
            </a:r>
            <a:r>
              <a:rPr lang="bn-BD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 শৃঙ্খল     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410200" y="228600"/>
            <a:ext cx="2133600" cy="1600200"/>
          </a:xfrm>
          <a:prstGeom prst="ellipse">
            <a:avLst/>
          </a:prstGeom>
          <a:solidFill>
            <a:srgbClr val="FF0000"/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0.03727 L -0.03437 -0.07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" y="-58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26 -0.01597 L -0.07058 -0.05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-194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33 -0.01667 L -0.05 -0.0277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00" y="-6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59 -0.09583 L -0.01341 0.0041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321421"/>
            <a:ext cx="11734800" cy="151447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33254" y="5673583"/>
            <a:ext cx="10925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 থেকে খাদ্য শৃঙ্খলের শুরু হয় , জোড়ায় আলোচনা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 লিখ।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 descr="tertiary-consumers.jpg"/>
          <p:cNvPicPr>
            <a:picLocks noChangeAspect="1"/>
          </p:cNvPicPr>
          <p:nvPr/>
        </p:nvPicPr>
        <p:blipFill>
          <a:blip r:embed="rId4" cstate="print"/>
          <a:srcRect r="80734" b="24054"/>
          <a:stretch>
            <a:fillRect/>
          </a:stretch>
        </p:blipFill>
        <p:spPr>
          <a:xfrm>
            <a:off x="1354418" y="2854402"/>
            <a:ext cx="1780224" cy="1712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0" name="Group 19"/>
          <p:cNvGrpSpPr/>
          <p:nvPr/>
        </p:nvGrpSpPr>
        <p:grpSpPr>
          <a:xfrm rot="21292063">
            <a:off x="1759259" y="1949511"/>
            <a:ext cx="935813" cy="809967"/>
            <a:chOff x="927389" y="1027604"/>
            <a:chExt cx="1171738" cy="1715402"/>
          </a:xfrm>
        </p:grpSpPr>
        <p:grpSp>
          <p:nvGrpSpPr>
            <p:cNvPr id="21" name="Group 16"/>
            <p:cNvGrpSpPr/>
            <p:nvPr/>
          </p:nvGrpSpPr>
          <p:grpSpPr>
            <a:xfrm>
              <a:off x="927389" y="1027604"/>
              <a:ext cx="1171738" cy="1715402"/>
              <a:chOff x="927389" y="1027604"/>
              <a:chExt cx="1171738" cy="1715402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 rot="5707937">
                <a:off x="447806" y="1566989"/>
                <a:ext cx="1629103" cy="550333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307937">
                <a:off x="927389" y="2683998"/>
                <a:ext cx="1100667" cy="0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507937" flipV="1">
                <a:off x="1057032" y="1700910"/>
                <a:ext cx="1646472" cy="437719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Arrow Connector 21"/>
            <p:cNvCxnSpPr/>
            <p:nvPr/>
          </p:nvCxnSpPr>
          <p:spPr>
            <a:xfrm rot="5707937">
              <a:off x="865349" y="1887422"/>
              <a:ext cx="1418896" cy="84667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5707937">
              <a:off x="640843" y="1738964"/>
              <a:ext cx="1576552" cy="296334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16507937" flipH="1">
              <a:off x="939774" y="1761863"/>
              <a:ext cx="1576553" cy="211666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 rot="21292063">
            <a:off x="1829875" y="1915198"/>
            <a:ext cx="814835" cy="858565"/>
            <a:chOff x="927389" y="1027604"/>
            <a:chExt cx="1171738" cy="1715402"/>
          </a:xfrm>
        </p:grpSpPr>
        <p:grpSp>
          <p:nvGrpSpPr>
            <p:cNvPr id="29" name="Group 28"/>
            <p:cNvGrpSpPr/>
            <p:nvPr/>
          </p:nvGrpSpPr>
          <p:grpSpPr>
            <a:xfrm>
              <a:off x="927389" y="1027604"/>
              <a:ext cx="1171738" cy="1715402"/>
              <a:chOff x="927389" y="1027604"/>
              <a:chExt cx="1171738" cy="1715402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 rot="5707937">
                <a:off x="447806" y="1566989"/>
                <a:ext cx="1629103" cy="550333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307937">
                <a:off x="927389" y="2683998"/>
                <a:ext cx="1100667" cy="0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16507937" flipV="1">
                <a:off x="1057032" y="1700910"/>
                <a:ext cx="1646472" cy="437719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Straight Arrow Connector 29"/>
            <p:cNvCxnSpPr/>
            <p:nvPr/>
          </p:nvCxnSpPr>
          <p:spPr>
            <a:xfrm rot="5707937">
              <a:off x="865349" y="1887422"/>
              <a:ext cx="1418896" cy="84667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rot="5707937">
              <a:off x="640843" y="1738964"/>
              <a:ext cx="1576552" cy="296334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rot="16507937" flipH="1">
              <a:off x="939774" y="1761863"/>
              <a:ext cx="1576553" cy="211666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40" name="Picture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437" y="794136"/>
            <a:ext cx="1346479" cy="1346479"/>
          </a:xfrm>
          <a:prstGeom prst="rect">
            <a:avLst/>
          </a:prstGeom>
        </p:spPr>
      </p:pic>
      <p:cxnSp>
        <p:nvCxnSpPr>
          <p:cNvPr id="41" name="Straight Arrow Connector 40"/>
          <p:cNvCxnSpPr/>
          <p:nvPr/>
        </p:nvCxnSpPr>
        <p:spPr>
          <a:xfrm flipV="1">
            <a:off x="3134296" y="4035624"/>
            <a:ext cx="857250" cy="7143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876284" y="4009593"/>
            <a:ext cx="928688" cy="1489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8301053" y="4009593"/>
            <a:ext cx="928688" cy="35719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10012074" y="2068189"/>
            <a:ext cx="198726" cy="84758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7A266816-3904-4F35-B0F4-A5A287CC651C}"/>
              </a:ext>
            </a:extLst>
          </p:cNvPr>
          <p:cNvSpPr txBox="1"/>
          <p:nvPr/>
        </p:nvSpPr>
        <p:spPr>
          <a:xfrm>
            <a:off x="4588428" y="343272"/>
            <a:ext cx="3912401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l"/>
            <a:r>
              <a:rPr lang="bn-IN" sz="6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6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6" name="Picture 45" descr="frog_94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6966438" y="3615369"/>
            <a:ext cx="1063340" cy="92657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729" y="3426690"/>
            <a:ext cx="1189343" cy="925184"/>
          </a:xfrm>
          <a:prstGeom prst="rect">
            <a:avLst/>
          </a:prstGeom>
        </p:spPr>
      </p:pic>
      <p:pic>
        <p:nvPicPr>
          <p:cNvPr id="50" name="Picture 49" descr="7.gif~c200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9657213" y="866972"/>
            <a:ext cx="1447800" cy="160020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96" y="1164797"/>
            <a:ext cx="4295775" cy="762000"/>
          </a:xfrm>
          <a:prstGeom prst="rect">
            <a:avLst/>
          </a:prstGeom>
        </p:spPr>
      </p:pic>
      <p:pic>
        <p:nvPicPr>
          <p:cNvPr id="37" name="Picture 36" descr="grasshopper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087835" y="3267320"/>
            <a:ext cx="1621830" cy="124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590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96296E-6 L 0.00274 0.1736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868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125E-6 4.07407E-6 L 0.01484 -0.0780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" y="-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 descr="srrr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399" y="252486"/>
            <a:ext cx="11887200" cy="5775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" name="Picture 47" descr="tr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1" y="5128147"/>
            <a:ext cx="1295399" cy="1135965"/>
          </a:xfrm>
          <a:prstGeom prst="rect">
            <a:avLst/>
          </a:prstGeom>
        </p:spPr>
      </p:pic>
      <p:pic>
        <p:nvPicPr>
          <p:cNvPr id="49" name="Picture 48" descr="grasshoppe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4343400" y="3604146"/>
            <a:ext cx="1524000" cy="1209524"/>
          </a:xfrm>
          <a:prstGeom prst="rect">
            <a:avLst/>
          </a:prstGeom>
        </p:spPr>
      </p:pic>
      <p:pic>
        <p:nvPicPr>
          <p:cNvPr id="50" name="Picture 49" descr="frog_94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6553200" y="4594746"/>
            <a:ext cx="914400" cy="762000"/>
          </a:xfrm>
          <a:prstGeom prst="rect">
            <a:avLst/>
          </a:prstGeom>
        </p:spPr>
      </p:pic>
      <p:pic>
        <p:nvPicPr>
          <p:cNvPr id="51" name="Picture 50" descr="graphics-snakes-834669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4953000" y="2613546"/>
            <a:ext cx="1358602" cy="533400"/>
          </a:xfrm>
          <a:prstGeom prst="rect">
            <a:avLst/>
          </a:prstGeom>
        </p:spPr>
      </p:pic>
      <p:pic>
        <p:nvPicPr>
          <p:cNvPr id="52" name="Picture 51" descr="tiger10_animated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5638800" y="937146"/>
            <a:ext cx="1206246" cy="628650"/>
          </a:xfrm>
          <a:prstGeom prst="rect">
            <a:avLst/>
          </a:prstGeom>
        </p:spPr>
      </p:pic>
      <p:pic>
        <p:nvPicPr>
          <p:cNvPr id="53" name="Picture 52" descr="7.gif~c200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00400" y="403746"/>
            <a:ext cx="1600200" cy="1600200"/>
          </a:xfrm>
          <a:prstGeom prst="rect">
            <a:avLst/>
          </a:prstGeom>
        </p:spPr>
      </p:pic>
      <p:pic>
        <p:nvPicPr>
          <p:cNvPr id="54" name="Picture 53" descr="graphics-deers-514721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153401" y="860947"/>
            <a:ext cx="809625" cy="828675"/>
          </a:xfrm>
          <a:prstGeom prst="rect">
            <a:avLst/>
          </a:prstGeom>
        </p:spPr>
      </p:pic>
      <p:pic>
        <p:nvPicPr>
          <p:cNvPr id="55" name="Picture 54" descr="tr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1" y="5128147"/>
            <a:ext cx="1295399" cy="1135965"/>
          </a:xfrm>
          <a:prstGeom prst="rect">
            <a:avLst/>
          </a:prstGeom>
        </p:spPr>
      </p:pic>
      <p:pic>
        <p:nvPicPr>
          <p:cNvPr id="56" name="Picture 55" descr="tr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601" y="4899547"/>
            <a:ext cx="1295399" cy="1135965"/>
          </a:xfrm>
          <a:prstGeom prst="rect">
            <a:avLst/>
          </a:prstGeom>
        </p:spPr>
      </p:pic>
      <p:pic>
        <p:nvPicPr>
          <p:cNvPr id="57" name="Picture 56" descr="tr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1" y="4975747"/>
            <a:ext cx="1295399" cy="1135965"/>
          </a:xfrm>
          <a:prstGeom prst="rect">
            <a:avLst/>
          </a:prstGeom>
        </p:spPr>
      </p:pic>
      <p:pic>
        <p:nvPicPr>
          <p:cNvPr id="58" name="Picture 57" descr="rat-run-o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819400" y="2461146"/>
            <a:ext cx="2286000" cy="17145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59" name="Picture 58" descr="acqLroLRi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flipH="1">
            <a:off x="7010400" y="3604147"/>
            <a:ext cx="1539240" cy="962025"/>
          </a:xfrm>
          <a:prstGeom prst="rect">
            <a:avLst/>
          </a:prstGeom>
        </p:spPr>
      </p:pic>
      <p:pic>
        <p:nvPicPr>
          <p:cNvPr id="60" name="Picture 59" descr="flyingbird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19722935">
            <a:off x="6324436" y="2268933"/>
            <a:ext cx="1374700" cy="1264724"/>
          </a:xfrm>
          <a:prstGeom prst="rect">
            <a:avLst/>
          </a:prstGeom>
        </p:spPr>
      </p:pic>
      <p:pic>
        <p:nvPicPr>
          <p:cNvPr id="61" name="Picture 60" descr="index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514600" y="3680347"/>
            <a:ext cx="1882228" cy="125253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2" name="Picture 61" descr="tr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15201" y="4975747"/>
            <a:ext cx="1295399" cy="1135965"/>
          </a:xfrm>
          <a:prstGeom prst="rect">
            <a:avLst/>
          </a:prstGeom>
        </p:spPr>
      </p:pic>
      <p:pic>
        <p:nvPicPr>
          <p:cNvPr id="63" name="Picture 62" descr="tr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1801" y="5051947"/>
            <a:ext cx="1295399" cy="1135965"/>
          </a:xfrm>
          <a:prstGeom prst="rect">
            <a:avLst/>
          </a:prstGeom>
        </p:spPr>
      </p:pic>
      <p:pic>
        <p:nvPicPr>
          <p:cNvPr id="64" name="Picture 63" descr="tr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4801" y="4975747"/>
            <a:ext cx="1295399" cy="1135965"/>
          </a:xfrm>
          <a:prstGeom prst="rect">
            <a:avLst/>
          </a:prstGeom>
        </p:spPr>
      </p:pic>
      <p:pic>
        <p:nvPicPr>
          <p:cNvPr id="65" name="Picture 64" descr="tr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33801" y="4899547"/>
            <a:ext cx="1295399" cy="1135965"/>
          </a:xfrm>
          <a:prstGeom prst="rect">
            <a:avLst/>
          </a:prstGeom>
        </p:spPr>
      </p:pic>
      <p:pic>
        <p:nvPicPr>
          <p:cNvPr id="66" name="Picture 65" descr="tr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1" y="4975747"/>
            <a:ext cx="1295399" cy="1135965"/>
          </a:xfrm>
          <a:prstGeom prst="rect">
            <a:avLst/>
          </a:prstGeom>
        </p:spPr>
      </p:pic>
      <p:pic>
        <p:nvPicPr>
          <p:cNvPr id="67" name="Picture 66" descr="tr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4601" y="5128147"/>
            <a:ext cx="1295399" cy="1135965"/>
          </a:xfrm>
          <a:prstGeom prst="rect">
            <a:avLst/>
          </a:prstGeom>
        </p:spPr>
      </p:pic>
      <p:pic>
        <p:nvPicPr>
          <p:cNvPr id="68" name="Picture 67" descr="tr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39201" y="4899547"/>
            <a:ext cx="1295399" cy="1135965"/>
          </a:xfrm>
          <a:prstGeom prst="rect">
            <a:avLst/>
          </a:prstGeom>
        </p:spPr>
      </p:pic>
      <p:pic>
        <p:nvPicPr>
          <p:cNvPr id="69" name="Picture 68" descr="tr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5001" y="4899547"/>
            <a:ext cx="1295399" cy="1135965"/>
          </a:xfrm>
          <a:prstGeom prst="rect">
            <a:avLst/>
          </a:prstGeom>
        </p:spPr>
      </p:pic>
      <p:pic>
        <p:nvPicPr>
          <p:cNvPr id="70" name="Picture 69" descr="tr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34401" y="4975747"/>
            <a:ext cx="1295399" cy="1135965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2133600" y="6037959"/>
            <a:ext cx="8077200" cy="584775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বাস্তুসংস্থানের একাধিক খাদ্যশৃঙ্খল  একত্রিত হয়ে </a:t>
            </a:r>
            <a:r>
              <a:rPr lang="bn-BD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 জাল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 করে    </a:t>
            </a:r>
            <a:r>
              <a:rPr lang="bn-B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 flipV="1">
            <a:off x="4343400" y="3527946"/>
            <a:ext cx="0" cy="1905000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Picture 72" descr="erdf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8382000" y="1546747"/>
            <a:ext cx="2133600" cy="4381163"/>
          </a:xfrm>
          <a:prstGeom prst="rect">
            <a:avLst/>
          </a:prstGeom>
          <a:effectLst>
            <a:softEdge rad="317500"/>
          </a:effectLst>
        </p:spPr>
      </p:pic>
      <p:cxnSp>
        <p:nvCxnSpPr>
          <p:cNvPr id="74" name="Straight Arrow Connector 73"/>
          <p:cNvCxnSpPr/>
          <p:nvPr/>
        </p:nvCxnSpPr>
        <p:spPr>
          <a:xfrm flipH="1" flipV="1">
            <a:off x="8677346" y="1591871"/>
            <a:ext cx="457200" cy="2667000"/>
          </a:xfrm>
          <a:prstGeom prst="straightConnector1">
            <a:avLst/>
          </a:prstGeom>
          <a:ln w="95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Curved Left Arrow 74"/>
          <p:cNvSpPr/>
          <p:nvPr/>
        </p:nvSpPr>
        <p:spPr>
          <a:xfrm rot="5400000">
            <a:off x="6187440" y="1773822"/>
            <a:ext cx="731520" cy="6248400"/>
          </a:xfrm>
          <a:prstGeom prst="curvedLeftArrow">
            <a:avLst>
              <a:gd name="adj1" fmla="val 0"/>
              <a:gd name="adj2" fmla="val 30025"/>
              <a:gd name="adj3" fmla="val 23016"/>
            </a:avLst>
          </a:prstGeom>
          <a:solidFill>
            <a:schemeClr val="accent2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6" name="Curved Left Arrow 75"/>
          <p:cNvSpPr/>
          <p:nvPr/>
        </p:nvSpPr>
        <p:spPr>
          <a:xfrm rot="6479991">
            <a:off x="4683041" y="3000765"/>
            <a:ext cx="474414" cy="3943290"/>
          </a:xfrm>
          <a:prstGeom prst="curvedLeftArrow">
            <a:avLst>
              <a:gd name="adj1" fmla="val 0"/>
              <a:gd name="adj2" fmla="val 30025"/>
              <a:gd name="adj3" fmla="val 24331"/>
            </a:avLst>
          </a:prstGeom>
          <a:solidFill>
            <a:schemeClr val="accent2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7" name="Straight Arrow Connector 76"/>
          <p:cNvCxnSpPr/>
          <p:nvPr/>
        </p:nvCxnSpPr>
        <p:spPr>
          <a:xfrm flipV="1">
            <a:off x="4495800" y="4442346"/>
            <a:ext cx="457200" cy="1066800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 flipV="1">
            <a:off x="5334000" y="4518546"/>
            <a:ext cx="1295400" cy="457200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 flipV="1">
            <a:off x="5943600" y="3146946"/>
            <a:ext cx="685800" cy="1524000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 flipV="1">
            <a:off x="4114800" y="1241946"/>
            <a:ext cx="1371600" cy="1524000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 flipV="1">
            <a:off x="4343400" y="1089546"/>
            <a:ext cx="2895600" cy="1524000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 flipV="1">
            <a:off x="3886200" y="1318146"/>
            <a:ext cx="304800" cy="1981200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V="1">
            <a:off x="3200400" y="1241946"/>
            <a:ext cx="457200" cy="2819400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urved Left Arrow 83"/>
          <p:cNvSpPr/>
          <p:nvPr/>
        </p:nvSpPr>
        <p:spPr>
          <a:xfrm rot="9837436" flipH="1">
            <a:off x="7388554" y="902215"/>
            <a:ext cx="492619" cy="3426033"/>
          </a:xfrm>
          <a:prstGeom prst="curvedLeftArrow">
            <a:avLst>
              <a:gd name="adj1" fmla="val 0"/>
              <a:gd name="adj2" fmla="val 30025"/>
              <a:gd name="adj3" fmla="val 24331"/>
            </a:avLst>
          </a:prstGeom>
          <a:solidFill>
            <a:schemeClr val="accent2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5" name="Curved Left Arrow 84"/>
          <p:cNvSpPr/>
          <p:nvPr/>
        </p:nvSpPr>
        <p:spPr>
          <a:xfrm rot="5400000" flipH="1">
            <a:off x="7227441" y="-194295"/>
            <a:ext cx="492619" cy="2145900"/>
          </a:xfrm>
          <a:prstGeom prst="curvedLeftArrow">
            <a:avLst>
              <a:gd name="adj1" fmla="val 0"/>
              <a:gd name="adj2" fmla="val 30025"/>
              <a:gd name="adj3" fmla="val 24331"/>
            </a:avLst>
          </a:prstGeom>
          <a:solidFill>
            <a:schemeClr val="accent2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6" name="Straight Arrow Connector 85"/>
          <p:cNvCxnSpPr/>
          <p:nvPr/>
        </p:nvCxnSpPr>
        <p:spPr>
          <a:xfrm flipV="1">
            <a:off x="4572000" y="2994546"/>
            <a:ext cx="1143000" cy="304800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H="1" flipV="1">
            <a:off x="7620000" y="4213746"/>
            <a:ext cx="152400" cy="1219200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H="1" flipV="1">
            <a:off x="6248400" y="2994546"/>
            <a:ext cx="1143000" cy="914400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Curved Left Arrow 88"/>
          <p:cNvSpPr/>
          <p:nvPr/>
        </p:nvSpPr>
        <p:spPr>
          <a:xfrm rot="13663276" flipH="1">
            <a:off x="6128383" y="2871477"/>
            <a:ext cx="586805" cy="2078776"/>
          </a:xfrm>
          <a:prstGeom prst="curvedLeftArrow">
            <a:avLst>
              <a:gd name="adj1" fmla="val 333"/>
              <a:gd name="adj2" fmla="val 20179"/>
              <a:gd name="adj3" fmla="val 14654"/>
            </a:avLst>
          </a:prstGeom>
          <a:solidFill>
            <a:schemeClr val="accent2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0" name="Straight Arrow Connector 89"/>
          <p:cNvCxnSpPr/>
          <p:nvPr/>
        </p:nvCxnSpPr>
        <p:spPr>
          <a:xfrm flipV="1">
            <a:off x="8001000" y="1699146"/>
            <a:ext cx="381000" cy="4114800"/>
          </a:xfrm>
          <a:prstGeom prst="straightConnector1">
            <a:avLst/>
          </a:prstGeom>
          <a:ln w="95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val 90"/>
          <p:cNvSpPr/>
          <p:nvPr/>
        </p:nvSpPr>
        <p:spPr>
          <a:xfrm>
            <a:off x="4038600" y="22746"/>
            <a:ext cx="2133600" cy="1600200"/>
          </a:xfrm>
          <a:prstGeom prst="ellipse">
            <a:avLst/>
          </a:prstGeom>
          <a:solidFill>
            <a:srgbClr val="FF0000"/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9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5" grpId="0" animBg="1"/>
      <p:bldP spid="76" grpId="0" animBg="1"/>
      <p:bldP spid="84" grpId="0" animBg="1"/>
      <p:bldP spid="85" grpId="0" animBg="1"/>
      <p:bldP spid="89" grpId="0" animBg="1"/>
      <p:bldP spid="9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3"/>
          <a:stretch/>
        </p:blipFill>
        <p:spPr>
          <a:xfrm rot="10800000" flipH="1" flipV="1">
            <a:off x="6781800" y="1288513"/>
            <a:ext cx="4572396" cy="485385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3" t="22490" r="12906" b="26399"/>
          <a:stretch/>
        </p:blipFill>
        <p:spPr>
          <a:xfrm>
            <a:off x="666750" y="707245"/>
            <a:ext cx="5410200" cy="35052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43000" y="1926445"/>
            <a:ext cx="4580586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সাধন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724400"/>
            <a:ext cx="5342586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16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81000"/>
            <a:ext cx="8716591" cy="52776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08464" y="5791200"/>
            <a:ext cx="8300061" cy="55590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2400" b="1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এই খাদ্য </a:t>
            </a:r>
            <a:r>
              <a:rPr lang="en-US" sz="2400" b="1" dirty="0" err="1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জালটি</a:t>
            </a:r>
            <a:r>
              <a:rPr lang="bn-IN" sz="24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400" b="1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দলে আলোচনা করে উপস্থাপন কর।</a:t>
            </a:r>
            <a:endParaRPr lang="en-US" sz="2400" b="1" dirty="0">
              <a:solidFill>
                <a:srgbClr val="7030A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48800" y="394648"/>
            <a:ext cx="2019671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bn-IN" sz="3600" b="1" dirty="0" smtClean="0">
                <a:solidFill>
                  <a:srgbClr val="00B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3600" b="1" dirty="0">
              <a:solidFill>
                <a:srgbClr val="00B05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50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63662" y="682581"/>
            <a:ext cx="406972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295400"/>
            <a:ext cx="2781300" cy="3333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51154"/>
            <a:ext cx="2743880" cy="2743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676400" y="5105400"/>
            <a:ext cx="13332725" cy="989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0" lvl="6" indent="-685800" algn="ctr">
              <a:buFont typeface="Wingdings" panose="05000000000000000000" pitchFamily="2" charset="2"/>
              <a:buChar char="v"/>
            </a:pPr>
            <a:r>
              <a:rPr lang="bn-I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  জাল ও খাদ্য শৃঙ্খলের  মধ্যে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bn-I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কী ?</a:t>
            </a:r>
            <a:endParaRPr lang="en-US" sz="4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225" y="2297992"/>
            <a:ext cx="4067175" cy="210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19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62235" y="733303"/>
            <a:ext cx="3329758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Below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5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endParaRPr lang="en-US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141EC29-999D-48CD-80C6-6ED6DDD7F0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680591"/>
            <a:ext cx="2119251" cy="1576758"/>
          </a:xfrm>
          <a:prstGeom prst="rect">
            <a:avLst/>
          </a:prstGeom>
        </p:spPr>
      </p:pic>
      <p:sp>
        <p:nvSpPr>
          <p:cNvPr id="12" name="Isosceles Triangle 14">
            <a:extLst>
              <a:ext uri="{FF2B5EF4-FFF2-40B4-BE49-F238E27FC236}">
                <a16:creationId xmlns="" xmlns:a16="http://schemas.microsoft.com/office/drawing/2014/main" id="{E793BA97-3B15-4DED-9E1D-BB4077838E4C}"/>
              </a:ext>
            </a:extLst>
          </p:cNvPr>
          <p:cNvSpPr/>
          <p:nvPr/>
        </p:nvSpPr>
        <p:spPr>
          <a:xfrm rot="14457219">
            <a:off x="3476251" y="590914"/>
            <a:ext cx="3924617" cy="6549795"/>
          </a:xfrm>
          <a:custGeom>
            <a:avLst/>
            <a:gdLst>
              <a:gd name="connsiteX0" fmla="*/ 0 w 4182804"/>
              <a:gd name="connsiteY0" fmla="*/ 6584967 h 6584967"/>
              <a:gd name="connsiteX1" fmla="*/ 2165479 w 4182804"/>
              <a:gd name="connsiteY1" fmla="*/ 0 h 6584967"/>
              <a:gd name="connsiteX2" fmla="*/ 4182804 w 4182804"/>
              <a:gd name="connsiteY2" fmla="*/ 6584967 h 6584967"/>
              <a:gd name="connsiteX3" fmla="*/ 0 w 4182804"/>
              <a:gd name="connsiteY3" fmla="*/ 6584967 h 6584967"/>
              <a:gd name="connsiteX0" fmla="*/ 0 w 4182804"/>
              <a:gd name="connsiteY0" fmla="*/ 6395243 h 6395243"/>
              <a:gd name="connsiteX1" fmla="*/ 2188525 w 4182804"/>
              <a:gd name="connsiteY1" fmla="*/ 0 h 6395243"/>
              <a:gd name="connsiteX2" fmla="*/ 4182804 w 4182804"/>
              <a:gd name="connsiteY2" fmla="*/ 6395243 h 6395243"/>
              <a:gd name="connsiteX3" fmla="*/ 0 w 4182804"/>
              <a:gd name="connsiteY3" fmla="*/ 6395243 h 6395243"/>
              <a:gd name="connsiteX0" fmla="*/ 0 w 4182804"/>
              <a:gd name="connsiteY0" fmla="*/ 6395243 h 6395243"/>
              <a:gd name="connsiteX1" fmla="*/ 2053466 w 4182804"/>
              <a:gd name="connsiteY1" fmla="*/ 74353 h 6395243"/>
              <a:gd name="connsiteX2" fmla="*/ 2188525 w 4182804"/>
              <a:gd name="connsiteY2" fmla="*/ 0 h 6395243"/>
              <a:gd name="connsiteX3" fmla="*/ 4182804 w 4182804"/>
              <a:gd name="connsiteY3" fmla="*/ 6395243 h 6395243"/>
              <a:gd name="connsiteX4" fmla="*/ 0 w 4182804"/>
              <a:gd name="connsiteY4" fmla="*/ 6395243 h 6395243"/>
              <a:gd name="connsiteX0" fmla="*/ 0 w 4182804"/>
              <a:gd name="connsiteY0" fmla="*/ 6395243 h 6395243"/>
              <a:gd name="connsiteX1" fmla="*/ 2120076 w 4182804"/>
              <a:gd name="connsiteY1" fmla="*/ 65150 h 6395243"/>
              <a:gd name="connsiteX2" fmla="*/ 2188525 w 4182804"/>
              <a:gd name="connsiteY2" fmla="*/ 0 h 6395243"/>
              <a:gd name="connsiteX3" fmla="*/ 4182804 w 4182804"/>
              <a:gd name="connsiteY3" fmla="*/ 6395243 h 6395243"/>
              <a:gd name="connsiteX4" fmla="*/ 0 w 4182804"/>
              <a:gd name="connsiteY4" fmla="*/ 6395243 h 639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2804" h="6395243">
                <a:moveTo>
                  <a:pt x="0" y="6395243"/>
                </a:moveTo>
                <a:cubicBezTo>
                  <a:pt x="706193" y="4312647"/>
                  <a:pt x="1413883" y="2147746"/>
                  <a:pt x="2120076" y="65150"/>
                </a:cubicBezTo>
                <a:lnTo>
                  <a:pt x="2188525" y="0"/>
                </a:lnTo>
                <a:lnTo>
                  <a:pt x="4182804" y="6395243"/>
                </a:lnTo>
                <a:lnTo>
                  <a:pt x="0" y="6395243"/>
                </a:lnTo>
                <a:close/>
              </a:path>
            </a:pathLst>
          </a:custGeom>
          <a:gradFill>
            <a:gsLst>
              <a:gs pos="9000">
                <a:srgbClr val="FF0000">
                  <a:lumMod val="48000"/>
                  <a:lumOff val="52000"/>
                  <a:alpha val="60000"/>
                </a:srgbClr>
              </a:gs>
              <a:gs pos="72000">
                <a:sysClr val="window" lastClr="FFFFFF">
                  <a:alpha val="0"/>
                </a:sysClr>
              </a:gs>
              <a:gs pos="21000">
                <a:srgbClr val="5B9BD5">
                  <a:lumMod val="40000"/>
                  <a:lumOff val="60000"/>
                </a:srgbClr>
              </a:gs>
              <a:gs pos="0">
                <a:srgbClr val="FFFF00">
                  <a:alpha val="4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165A150A-BC3C-44D4-996E-6A50A8FAE254}"/>
              </a:ext>
            </a:extLst>
          </p:cNvPr>
          <p:cNvGrpSpPr/>
          <p:nvPr/>
        </p:nvGrpSpPr>
        <p:grpSpPr>
          <a:xfrm rot="1215042">
            <a:off x="6441460" y="959683"/>
            <a:ext cx="4675757" cy="4152040"/>
            <a:chOff x="4211080" y="534358"/>
            <a:chExt cx="4492605" cy="4557002"/>
          </a:xfrm>
        </p:grpSpPr>
        <p:sp>
          <p:nvSpPr>
            <p:cNvPr id="14" name="Can 4">
              <a:extLst>
                <a:ext uri="{FF2B5EF4-FFF2-40B4-BE49-F238E27FC236}">
                  <a16:creationId xmlns="" xmlns:a16="http://schemas.microsoft.com/office/drawing/2014/main" id="{DF6A7681-C5F0-4B80-9478-5FA2E60C0366}"/>
                </a:ext>
              </a:extLst>
            </p:cNvPr>
            <p:cNvSpPr/>
            <p:nvPr/>
          </p:nvSpPr>
          <p:spPr>
            <a:xfrm>
              <a:off x="6170059" y="534358"/>
              <a:ext cx="147374" cy="3607336"/>
            </a:xfrm>
            <a:prstGeom prst="can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5ECCBD05-37ED-42D3-9B60-7F8A15913D21}"/>
                </a:ext>
              </a:extLst>
            </p:cNvPr>
            <p:cNvGrpSpPr/>
            <p:nvPr/>
          </p:nvGrpSpPr>
          <p:grpSpPr>
            <a:xfrm>
              <a:off x="5149303" y="3842443"/>
              <a:ext cx="1336989" cy="1248917"/>
              <a:chOff x="4816495" y="4200610"/>
              <a:chExt cx="1336989" cy="1248917"/>
            </a:xfrm>
          </p:grpSpPr>
          <p:sp>
            <p:nvSpPr>
              <p:cNvPr id="19" name="Can 9">
                <a:extLst>
                  <a:ext uri="{FF2B5EF4-FFF2-40B4-BE49-F238E27FC236}">
                    <a16:creationId xmlns="" xmlns:a16="http://schemas.microsoft.com/office/drawing/2014/main" id="{C02296CE-3E3D-44FC-A990-C6FDB21DDE4A}"/>
                  </a:ext>
                </a:extLst>
              </p:cNvPr>
              <p:cNvSpPr/>
              <p:nvPr/>
            </p:nvSpPr>
            <p:spPr>
              <a:xfrm rot="2947942">
                <a:off x="5371429" y="4098802"/>
                <a:ext cx="135999" cy="1245868"/>
              </a:xfrm>
              <a:prstGeom prst="can">
                <a:avLst/>
              </a:prstGeom>
              <a:solidFill>
                <a:sysClr val="window" lastClr="FFFFFF">
                  <a:lumMod val="5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Can 10">
                <a:extLst>
                  <a:ext uri="{FF2B5EF4-FFF2-40B4-BE49-F238E27FC236}">
                    <a16:creationId xmlns="" xmlns:a16="http://schemas.microsoft.com/office/drawing/2014/main" id="{33C82460-A77B-48DC-BDE6-221F21BEB0AC}"/>
                  </a:ext>
                </a:extLst>
              </p:cNvPr>
              <p:cNvSpPr/>
              <p:nvPr/>
            </p:nvSpPr>
            <p:spPr>
              <a:xfrm rot="19646775">
                <a:off x="5999224" y="4200610"/>
                <a:ext cx="154260" cy="876836"/>
              </a:xfrm>
              <a:prstGeom prst="can">
                <a:avLst>
                  <a:gd name="adj" fmla="val 41559"/>
                </a:avLst>
              </a:prstGeom>
              <a:solidFill>
                <a:sysClr val="window" lastClr="FFFFFF">
                  <a:lumMod val="5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Can 11">
                <a:extLst>
                  <a:ext uri="{FF2B5EF4-FFF2-40B4-BE49-F238E27FC236}">
                    <a16:creationId xmlns="" xmlns:a16="http://schemas.microsoft.com/office/drawing/2014/main" id="{D550471B-5669-4DF3-BF6C-DBD93D00D1AE}"/>
                  </a:ext>
                </a:extLst>
              </p:cNvPr>
              <p:cNvSpPr/>
              <p:nvPr/>
            </p:nvSpPr>
            <p:spPr>
              <a:xfrm rot="20433854">
                <a:off x="5931990" y="4305103"/>
                <a:ext cx="148158" cy="1144424"/>
              </a:xfrm>
              <a:prstGeom prst="can">
                <a:avLst>
                  <a:gd name="adj" fmla="val 41559"/>
                </a:avLst>
              </a:prstGeom>
              <a:solidFill>
                <a:sysClr val="window" lastClr="FFFFFF">
                  <a:lumMod val="5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" name="Rectangle 3">
              <a:extLst>
                <a:ext uri="{FF2B5EF4-FFF2-40B4-BE49-F238E27FC236}">
                  <a16:creationId xmlns="" xmlns:a16="http://schemas.microsoft.com/office/drawing/2014/main" id="{BDE7906C-4FD5-4847-8016-FB14F4DFE127}"/>
                </a:ext>
              </a:extLst>
            </p:cNvPr>
            <p:cNvSpPr/>
            <p:nvPr/>
          </p:nvSpPr>
          <p:spPr>
            <a:xfrm>
              <a:off x="4437529" y="551328"/>
              <a:ext cx="3992486" cy="4007225"/>
            </a:xfrm>
            <a:custGeom>
              <a:avLst/>
              <a:gdLst>
                <a:gd name="connsiteX0" fmla="*/ 0 w 3334871"/>
                <a:gd name="connsiteY0" fmla="*/ 0 h 2595282"/>
                <a:gd name="connsiteX1" fmla="*/ 3334871 w 3334871"/>
                <a:gd name="connsiteY1" fmla="*/ 0 h 2595282"/>
                <a:gd name="connsiteX2" fmla="*/ 3334871 w 3334871"/>
                <a:gd name="connsiteY2" fmla="*/ 2595282 h 2595282"/>
                <a:gd name="connsiteX3" fmla="*/ 0 w 3334871"/>
                <a:gd name="connsiteY3" fmla="*/ 2595282 h 2595282"/>
                <a:gd name="connsiteX4" fmla="*/ 0 w 3334871"/>
                <a:gd name="connsiteY4" fmla="*/ 0 h 2595282"/>
                <a:gd name="connsiteX0" fmla="*/ 0 w 3334871"/>
                <a:gd name="connsiteY0" fmla="*/ 0 h 2595282"/>
                <a:gd name="connsiteX1" fmla="*/ 3321424 w 3334871"/>
                <a:gd name="connsiteY1" fmla="*/ 739588 h 2595282"/>
                <a:gd name="connsiteX2" fmla="*/ 3334871 w 3334871"/>
                <a:gd name="connsiteY2" fmla="*/ 2595282 h 2595282"/>
                <a:gd name="connsiteX3" fmla="*/ 0 w 3334871"/>
                <a:gd name="connsiteY3" fmla="*/ 2595282 h 2595282"/>
                <a:gd name="connsiteX4" fmla="*/ 0 w 3334871"/>
                <a:gd name="connsiteY4" fmla="*/ 0 h 2595282"/>
                <a:gd name="connsiteX0" fmla="*/ 0 w 3348318"/>
                <a:gd name="connsiteY0" fmla="*/ 0 h 3388659"/>
                <a:gd name="connsiteX1" fmla="*/ 3321424 w 3348318"/>
                <a:gd name="connsiteY1" fmla="*/ 739588 h 3388659"/>
                <a:gd name="connsiteX2" fmla="*/ 3348318 w 3348318"/>
                <a:gd name="connsiteY2" fmla="*/ 3388659 h 3388659"/>
                <a:gd name="connsiteX3" fmla="*/ 0 w 3348318"/>
                <a:gd name="connsiteY3" fmla="*/ 2595282 h 3388659"/>
                <a:gd name="connsiteX4" fmla="*/ 0 w 3348318"/>
                <a:gd name="connsiteY4" fmla="*/ 0 h 3388659"/>
                <a:gd name="connsiteX0" fmla="*/ 0 w 3362361"/>
                <a:gd name="connsiteY0" fmla="*/ 0 h 3388659"/>
                <a:gd name="connsiteX1" fmla="*/ 3361765 w 3362361"/>
                <a:gd name="connsiteY1" fmla="*/ 403412 h 3388659"/>
                <a:gd name="connsiteX2" fmla="*/ 3348318 w 3362361"/>
                <a:gd name="connsiteY2" fmla="*/ 3388659 h 3388659"/>
                <a:gd name="connsiteX3" fmla="*/ 0 w 3362361"/>
                <a:gd name="connsiteY3" fmla="*/ 2595282 h 3388659"/>
                <a:gd name="connsiteX4" fmla="*/ 0 w 3362361"/>
                <a:gd name="connsiteY4" fmla="*/ 0 h 3388659"/>
                <a:gd name="connsiteX0" fmla="*/ 0 w 3362361"/>
                <a:gd name="connsiteY0" fmla="*/ 0 h 3227294"/>
                <a:gd name="connsiteX1" fmla="*/ 3361765 w 3362361"/>
                <a:gd name="connsiteY1" fmla="*/ 403412 h 3227294"/>
                <a:gd name="connsiteX2" fmla="*/ 3348318 w 3362361"/>
                <a:gd name="connsiteY2" fmla="*/ 3227294 h 3227294"/>
                <a:gd name="connsiteX3" fmla="*/ 0 w 3362361"/>
                <a:gd name="connsiteY3" fmla="*/ 2595282 h 3227294"/>
                <a:gd name="connsiteX4" fmla="*/ 0 w 3362361"/>
                <a:gd name="connsiteY4" fmla="*/ 0 h 3227294"/>
                <a:gd name="connsiteX0" fmla="*/ 201705 w 3362361"/>
                <a:gd name="connsiteY0" fmla="*/ 0 h 3509683"/>
                <a:gd name="connsiteX1" fmla="*/ 3361765 w 3362361"/>
                <a:gd name="connsiteY1" fmla="*/ 685801 h 3509683"/>
                <a:gd name="connsiteX2" fmla="*/ 3348318 w 3362361"/>
                <a:gd name="connsiteY2" fmla="*/ 3509683 h 3509683"/>
                <a:gd name="connsiteX3" fmla="*/ 0 w 3362361"/>
                <a:gd name="connsiteY3" fmla="*/ 2877671 h 3509683"/>
                <a:gd name="connsiteX4" fmla="*/ 201705 w 3362361"/>
                <a:gd name="connsiteY4" fmla="*/ 0 h 3509683"/>
                <a:gd name="connsiteX0" fmla="*/ 0 w 3160656"/>
                <a:gd name="connsiteY0" fmla="*/ 0 h 3509683"/>
                <a:gd name="connsiteX1" fmla="*/ 3160060 w 3160656"/>
                <a:gd name="connsiteY1" fmla="*/ 685801 h 3509683"/>
                <a:gd name="connsiteX2" fmla="*/ 3146613 w 3160656"/>
                <a:gd name="connsiteY2" fmla="*/ 3509683 h 3509683"/>
                <a:gd name="connsiteX3" fmla="*/ 67237 w 3160656"/>
                <a:gd name="connsiteY3" fmla="*/ 2756648 h 3509683"/>
                <a:gd name="connsiteX4" fmla="*/ 0 w 3160656"/>
                <a:gd name="connsiteY4" fmla="*/ 0 h 3509683"/>
                <a:gd name="connsiteX0" fmla="*/ 0 w 3160656"/>
                <a:gd name="connsiteY0" fmla="*/ 0 h 3509683"/>
                <a:gd name="connsiteX1" fmla="*/ 3160060 w 3160656"/>
                <a:gd name="connsiteY1" fmla="*/ 685801 h 3509683"/>
                <a:gd name="connsiteX2" fmla="*/ 3146613 w 3160656"/>
                <a:gd name="connsiteY2" fmla="*/ 3509683 h 3509683"/>
                <a:gd name="connsiteX3" fmla="*/ 147919 w 3160656"/>
                <a:gd name="connsiteY3" fmla="*/ 2756648 h 3509683"/>
                <a:gd name="connsiteX4" fmla="*/ 0 w 3160656"/>
                <a:gd name="connsiteY4" fmla="*/ 0 h 3509683"/>
                <a:gd name="connsiteX0" fmla="*/ 0 w 3160656"/>
                <a:gd name="connsiteY0" fmla="*/ 0 h 3509683"/>
                <a:gd name="connsiteX1" fmla="*/ 3160060 w 3160656"/>
                <a:gd name="connsiteY1" fmla="*/ 685801 h 3509683"/>
                <a:gd name="connsiteX2" fmla="*/ 3146613 w 3160656"/>
                <a:gd name="connsiteY2" fmla="*/ 3509683 h 3509683"/>
                <a:gd name="connsiteX3" fmla="*/ 67237 w 3160656"/>
                <a:gd name="connsiteY3" fmla="*/ 2756648 h 3509683"/>
                <a:gd name="connsiteX4" fmla="*/ 0 w 3160656"/>
                <a:gd name="connsiteY4" fmla="*/ 0 h 3509683"/>
                <a:gd name="connsiteX0" fmla="*/ 0 w 3160656"/>
                <a:gd name="connsiteY0" fmla="*/ 0 h 3509683"/>
                <a:gd name="connsiteX1" fmla="*/ 3160060 w 3160656"/>
                <a:gd name="connsiteY1" fmla="*/ 685801 h 3509683"/>
                <a:gd name="connsiteX2" fmla="*/ 3146613 w 3160656"/>
                <a:gd name="connsiteY2" fmla="*/ 3509683 h 3509683"/>
                <a:gd name="connsiteX3" fmla="*/ 26895 w 3160656"/>
                <a:gd name="connsiteY3" fmla="*/ 2702859 h 3509683"/>
                <a:gd name="connsiteX4" fmla="*/ 0 w 3160656"/>
                <a:gd name="connsiteY4" fmla="*/ 0 h 3509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0656" h="3509683">
                  <a:moveTo>
                    <a:pt x="0" y="0"/>
                  </a:moveTo>
                  <a:lnTo>
                    <a:pt x="3160060" y="685801"/>
                  </a:lnTo>
                  <a:cubicBezTo>
                    <a:pt x="3164542" y="1304366"/>
                    <a:pt x="3142131" y="2891118"/>
                    <a:pt x="3146613" y="3509683"/>
                  </a:cubicBezTo>
                  <a:lnTo>
                    <a:pt x="26895" y="27028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381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7" name="Can 7">
              <a:extLst>
                <a:ext uri="{FF2B5EF4-FFF2-40B4-BE49-F238E27FC236}">
                  <a16:creationId xmlns="" xmlns:a16="http://schemas.microsoft.com/office/drawing/2014/main" id="{329113B3-4C87-4C39-B433-EF9A956AC482}"/>
                </a:ext>
              </a:extLst>
            </p:cNvPr>
            <p:cNvSpPr/>
            <p:nvPr/>
          </p:nvSpPr>
          <p:spPr>
            <a:xfrm rot="6194980">
              <a:off x="6289529" y="2016093"/>
              <a:ext cx="243938" cy="4400835"/>
            </a:xfrm>
            <a:prstGeom prst="can">
              <a:avLst>
                <a:gd name="adj" fmla="val 52907"/>
              </a:avLst>
            </a:prstGeom>
            <a:gradFill flip="none" rotWithShape="1">
              <a:gsLst>
                <a:gs pos="0">
                  <a:srgbClr val="70AD47">
                    <a:lumMod val="67000"/>
                  </a:srgbClr>
                </a:gs>
                <a:gs pos="48000">
                  <a:srgbClr val="70AD47">
                    <a:lumMod val="97000"/>
                    <a:lumOff val="3000"/>
                  </a:srgbClr>
                </a:gs>
                <a:gs pos="100000">
                  <a:srgbClr val="70AD47">
                    <a:lumMod val="60000"/>
                    <a:lumOff val="40000"/>
                  </a:srgbClr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</a:endParaRPr>
            </a:p>
          </p:txBody>
        </p:sp>
        <p:sp>
          <p:nvSpPr>
            <p:cNvPr id="18" name="Can 8">
              <a:extLst>
                <a:ext uri="{FF2B5EF4-FFF2-40B4-BE49-F238E27FC236}">
                  <a16:creationId xmlns="" xmlns:a16="http://schemas.microsoft.com/office/drawing/2014/main" id="{CDE07310-4D30-4CE9-9F0E-16C0A28D8A80}"/>
                </a:ext>
              </a:extLst>
            </p:cNvPr>
            <p:cNvSpPr/>
            <p:nvPr/>
          </p:nvSpPr>
          <p:spPr>
            <a:xfrm rot="6093998">
              <a:off x="6344167" y="-1315539"/>
              <a:ext cx="260034" cy="4459003"/>
            </a:xfrm>
            <a:prstGeom prst="can">
              <a:avLst>
                <a:gd name="adj" fmla="val 52907"/>
              </a:avLst>
            </a:prstGeom>
            <a:gradFill flip="none" rotWithShape="1">
              <a:gsLst>
                <a:gs pos="0">
                  <a:srgbClr val="70AD47">
                    <a:lumMod val="67000"/>
                  </a:srgbClr>
                </a:gs>
                <a:gs pos="48000">
                  <a:srgbClr val="70AD47">
                    <a:lumMod val="97000"/>
                    <a:lumOff val="3000"/>
                  </a:srgbClr>
                </a:gs>
                <a:gs pos="100000">
                  <a:srgbClr val="70AD47">
                    <a:lumMod val="60000"/>
                    <a:lumOff val="40000"/>
                  </a:srgbClr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062B687C-64C0-4F75-BCC2-4E5082BBA6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215748">
            <a:off x="6889316" y="1806141"/>
            <a:ext cx="3662333" cy="2210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repeatCount="indefinite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7" t="18071" r="8462" b="22062"/>
          <a:stretch/>
        </p:blipFill>
        <p:spPr>
          <a:xfrm>
            <a:off x="1667756" y="1192218"/>
            <a:ext cx="6477000" cy="342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7" r="21555" b="37778"/>
          <a:stretch/>
        </p:blipFill>
        <p:spPr>
          <a:xfrm>
            <a:off x="8144756" y="501988"/>
            <a:ext cx="3588621" cy="3091735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209800" y="533400"/>
            <a:ext cx="5392913" cy="731520"/>
          </a:xfrm>
          <a:prstGeom prst="round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Inflate">
              <a:avLst/>
            </a:prstTxWarp>
          </a:bodyPr>
          <a:lstStyle/>
          <a:p>
            <a:pPr algn="ctr"/>
            <a:r>
              <a:rPr lang="bn-IN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প্রজেক্ট</a:t>
            </a:r>
            <a:r>
              <a:rPr lang="bn-IN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ওয়ার্ক</a:t>
            </a:r>
            <a:r>
              <a:rPr lang="bn-IN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370247"/>
            <a:ext cx="4914900" cy="27622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66288" y="5127677"/>
            <a:ext cx="7572778" cy="1197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6000" dirty="0" smtClean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 জালের ছবি একেঁ আনবে ।</a:t>
            </a:r>
            <a:endParaRPr lang="en-US" sz="6000" dirty="0">
              <a:solidFill>
                <a:srgbClr val="00206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frog_94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134600" y="3889510"/>
            <a:ext cx="448907" cy="40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62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124" y="1310908"/>
            <a:ext cx="3762777" cy="4024179"/>
          </a:xfrm>
          <a:prstGeom prst="rect">
            <a:avLst/>
          </a:prstGeom>
        </p:spPr>
      </p:pic>
      <p:pic>
        <p:nvPicPr>
          <p:cNvPr id="7" name="Picture 6" descr="Dark_hen_eat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4536823"/>
            <a:ext cx="889413" cy="462604"/>
          </a:xfrm>
          <a:prstGeom prst="rect">
            <a:avLst/>
          </a:prstGeom>
        </p:spPr>
      </p:pic>
      <p:pic>
        <p:nvPicPr>
          <p:cNvPr id="8" name="Picture 7" descr="dier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1451" y="4521002"/>
            <a:ext cx="577411" cy="4626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55" b="34484"/>
          <a:stretch/>
        </p:blipFill>
        <p:spPr>
          <a:xfrm>
            <a:off x="685800" y="5139775"/>
            <a:ext cx="10655922" cy="1232794"/>
          </a:xfrm>
          <a:prstGeom prst="rect">
            <a:avLst/>
          </a:prstGeom>
        </p:spPr>
      </p:pic>
      <p:pic>
        <p:nvPicPr>
          <p:cNvPr id="10" name="Picture 9" descr="graphics-cows-684448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49706" y="5464062"/>
            <a:ext cx="2221719" cy="84455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403371" y="221410"/>
            <a:ext cx="6211646" cy="4762196"/>
            <a:chOff x="5718219" y="82169"/>
            <a:chExt cx="5642196" cy="532695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3840" y="82169"/>
              <a:ext cx="3076575" cy="2914650"/>
            </a:xfrm>
            <a:prstGeom prst="rect">
              <a:avLst/>
            </a:prstGeom>
          </p:spPr>
        </p:pic>
        <p:cxnSp>
          <p:nvCxnSpPr>
            <p:cNvPr id="4" name="Straight Connector 3"/>
            <p:cNvCxnSpPr/>
            <p:nvPr/>
          </p:nvCxnSpPr>
          <p:spPr>
            <a:xfrm flipH="1">
              <a:off x="7707107" y="1144368"/>
              <a:ext cx="1424014" cy="272173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4"/>
            <p:cNvSpPr/>
            <p:nvPr/>
          </p:nvSpPr>
          <p:spPr>
            <a:xfrm>
              <a:off x="5718219" y="3551583"/>
              <a:ext cx="4945488" cy="18575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algn="ctr"/>
              <a:r>
                <a:rPr lang="bn-IN" sz="4800" b="1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  <a:reflection blurRad="6350" stA="60000" endA="900" endPos="580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বিদায় ! </a:t>
              </a:r>
            </a:p>
            <a:p>
              <a:pPr algn="ctr"/>
              <a:r>
                <a:rPr lang="bn-IN" sz="4800" b="1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  <a:reflection blurRad="6350" stA="60000" endA="900" endPos="580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সবাই ভালো থেকো । </a:t>
              </a:r>
              <a:endPara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3251578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1.85185E-6 L 3.33333E-6 0.2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81400" y="216064"/>
            <a:ext cx="5484195" cy="132343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altLang="en-US" sz="800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8000" b="1" dirty="0" err="1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altLang="en-US" sz="80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altLang="en-US" sz="80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bn-BD" altLang="en-US" sz="8000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81600" y="2352283"/>
            <a:ext cx="5943600" cy="2590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60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এম.মেরাজুল ইসলাম</a:t>
            </a:r>
          </a:p>
          <a:p>
            <a:pPr algn="ctr"/>
            <a:r>
              <a:rPr lang="bn-IN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বিরাট সারদা সুন্দরী সরকারী প্রাথমিক বিদ্যালয়</a:t>
            </a:r>
          </a:p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আজমিরী গঞ্জ ,হবি গঞ্জ । </a:t>
            </a:r>
            <a:endParaRPr lang="en-US" sz="36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22443"/>
            <a:ext cx="3374309" cy="42197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5181600"/>
            <a:ext cx="57150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15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457200"/>
            <a:ext cx="6248400" cy="646331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BD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159CA18-9D97-4338-A0DC-87D7D8A19316}"/>
              </a:ext>
            </a:extLst>
          </p:cNvPr>
          <p:cNvSpPr txBox="1"/>
          <p:nvPr/>
        </p:nvSpPr>
        <p:spPr>
          <a:xfrm>
            <a:off x="5486400" y="2286000"/>
            <a:ext cx="554946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IN" sz="540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BD" sz="540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bn-IN" sz="5400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dirty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400" dirty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IN" sz="4400" dirty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 </a:t>
            </a:r>
            <a:r>
              <a:rPr lang="bn-IN" sz="4400" dirty="0" smtClean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bn-BD" sz="4400" dirty="0">
              <a:ln w="0"/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IN" sz="4000" dirty="0" smtClean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 আমাদের পরিবেশ</a:t>
            </a:r>
            <a:r>
              <a:rPr lang="bn-BD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ln w="0"/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</a:t>
            </a:r>
            <a:r>
              <a:rPr lang="bn-BD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 শৃঙ্খল</a:t>
            </a:r>
            <a:r>
              <a:rPr lang="bn-IN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খাদ্য জাল </a:t>
            </a:r>
            <a:r>
              <a:rPr lang="bn-BD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IN" sz="3600" dirty="0" smtClean="0">
                <a:ln w="0"/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n w="0"/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2" t="12131" r="19058" b="3869"/>
          <a:stretch/>
        </p:blipFill>
        <p:spPr>
          <a:xfrm>
            <a:off x="1143000" y="1905000"/>
            <a:ext cx="3657600" cy="3733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334000"/>
            <a:ext cx="5095875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89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62400" y="381000"/>
            <a:ext cx="41148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533400"/>
            <a:ext cx="2438400" cy="18764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5545" y="3177782"/>
            <a:ext cx="105881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১.১.৪ খাদ্য শৃঙ্খল ও খাদ্য জাল কি তা বলতে পারবে।</a:t>
            </a:r>
          </a:p>
          <a:p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১.১.৫ খাদ্য শৃঙ্খলের মাধ্যমে সৌরশক্তি জীবে সঞ্চারিত হয় তা ব্যাখ্যা করতে পারবে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738" y="4229979"/>
            <a:ext cx="9164124" cy="20528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0" y="2029753"/>
            <a:ext cx="4063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পাঠ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bn-IN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া-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05200" y="304800"/>
            <a:ext cx="4697569" cy="1200329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bn-BD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একটি ভিডিও দেখি    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35628" y="5352245"/>
            <a:ext cx="6143223" cy="76944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ভিডিওটি দেখে কী বুঝতে পারলে ?    </a:t>
            </a:r>
            <a:r>
              <a:rPr lang="bn-BD" sz="4400" dirty="0">
                <a:solidFill>
                  <a:srgbClr val="0070C0"/>
                </a:solidFill>
                <a:effectLst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0070C0"/>
              </a:solidFill>
              <a:effectLst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76263" y="2324101"/>
            <a:ext cx="5191125" cy="2209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81938" y="2421223"/>
            <a:ext cx="5191125" cy="2209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980921" y="337880"/>
            <a:ext cx="5772955" cy="584775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 গুলো দেখে কি বুঝতে পারলে ?  </a:t>
            </a: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91235" y="296502"/>
            <a:ext cx="4346620" cy="707886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কিছু ছবি দেখি  </a:t>
            </a: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2361" y="5562600"/>
            <a:ext cx="9570077" cy="707886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 আজকে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পড়ব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bn-IN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 </a:t>
            </a:r>
            <a:r>
              <a:rPr lang="bn-BD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  শৃঙ্খল</a:t>
            </a:r>
            <a:r>
              <a:rPr lang="bn-IN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খাদ্য জাল ;</a:t>
            </a:r>
            <a:r>
              <a:rPr lang="bn-BD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38600" y="5562600"/>
            <a:ext cx="4267200" cy="707886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কে কাকে খায়?  </a:t>
            </a:r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28DBF0F-E251-4771-B7ED-1F165247DC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7" r="2852" b="7752"/>
          <a:stretch/>
        </p:blipFill>
        <p:spPr>
          <a:xfrm>
            <a:off x="2819400" y="1365232"/>
            <a:ext cx="6090291" cy="400881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107575"/>
            <a:ext cx="1809750" cy="25241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1905000"/>
            <a:ext cx="1809750" cy="2524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xit" presetSubtype="28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8" repeatCount="2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3" grpId="1"/>
      <p:bldP spid="14" grpId="0"/>
      <p:bldP spid="15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rrr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28600"/>
            <a:ext cx="11734800" cy="5605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tr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0400" y="4800600"/>
            <a:ext cx="990600" cy="868680"/>
          </a:xfrm>
          <a:prstGeom prst="rect">
            <a:avLst/>
          </a:prstGeom>
        </p:spPr>
      </p:pic>
      <p:pic>
        <p:nvPicPr>
          <p:cNvPr id="6" name="Picture 5" descr="tr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90800" y="4800600"/>
            <a:ext cx="990600" cy="868680"/>
          </a:xfrm>
          <a:prstGeom prst="rect">
            <a:avLst/>
          </a:prstGeom>
        </p:spPr>
      </p:pic>
      <p:pic>
        <p:nvPicPr>
          <p:cNvPr id="9" name="Picture 8" descr="bird_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22955" y="835746"/>
            <a:ext cx="2438400" cy="1231037"/>
          </a:xfrm>
          <a:prstGeom prst="rect">
            <a:avLst/>
          </a:prstGeom>
        </p:spPr>
      </p:pic>
      <p:pic>
        <p:nvPicPr>
          <p:cNvPr id="10" name="Picture 9" descr="7Z7_DoveAnimated_1_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84246" y="685800"/>
            <a:ext cx="1159329" cy="1352550"/>
          </a:xfrm>
          <a:prstGeom prst="rect">
            <a:avLst/>
          </a:prstGeom>
        </p:spPr>
      </p:pic>
      <p:pic>
        <p:nvPicPr>
          <p:cNvPr id="11" name="Picture 10" descr="graphics-cows-684448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6775" y="4728026"/>
            <a:ext cx="1066800" cy="844550"/>
          </a:xfrm>
          <a:prstGeom prst="rect">
            <a:avLst/>
          </a:prstGeom>
        </p:spPr>
      </p:pic>
      <p:pic>
        <p:nvPicPr>
          <p:cNvPr id="12" name="Picture 11" descr="dier1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71166" y="4661908"/>
            <a:ext cx="1219200" cy="976786"/>
          </a:xfrm>
          <a:prstGeom prst="rect">
            <a:avLst/>
          </a:prstGeom>
        </p:spPr>
      </p:pic>
      <p:pic>
        <p:nvPicPr>
          <p:cNvPr id="13" name="Picture 12" descr="chicken4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58000" y="4881562"/>
            <a:ext cx="504825" cy="619125"/>
          </a:xfrm>
          <a:prstGeom prst="rect">
            <a:avLst/>
          </a:prstGeom>
        </p:spPr>
      </p:pic>
      <p:pic>
        <p:nvPicPr>
          <p:cNvPr id="14" name="Picture 13" descr="Dark_hen_eats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433907" y="4524375"/>
            <a:ext cx="714375" cy="5524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23740" y="5794720"/>
            <a:ext cx="11668260" cy="707886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 প্রাণীই শক্তির জন্য প্রত্যক্ষ বা পরোক্ষভাবে উদ্ভিদের উপর নির্ভরশীল  </a:t>
            </a: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rrr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28601"/>
            <a:ext cx="11582400" cy="5431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Tre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25" y="914400"/>
            <a:ext cx="4714875" cy="484822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5410200" y="-152400"/>
            <a:ext cx="2133600" cy="2133600"/>
          </a:xfrm>
          <a:prstGeom prst="ellipse">
            <a:avLst/>
          </a:prstGeom>
          <a:solidFill>
            <a:srgbClr val="FF0000"/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5029200" y="914400"/>
            <a:ext cx="1066800" cy="838200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6400800" y="1219200"/>
            <a:ext cx="76200" cy="1600200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6705600" y="914400"/>
            <a:ext cx="1066800" cy="762000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55" descr="feeding-blue-bird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9835049">
            <a:off x="3031479" y="3335064"/>
            <a:ext cx="1323975" cy="590550"/>
          </a:xfrm>
          <a:prstGeom prst="rect">
            <a:avLst/>
          </a:prstGeom>
        </p:spPr>
      </p:pic>
      <p:pic>
        <p:nvPicPr>
          <p:cNvPr id="57" name="Picture 56" descr="feeding-blue-bird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9966622">
            <a:off x="1360638" y="2506273"/>
            <a:ext cx="2690659" cy="12001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32212" y="5868986"/>
            <a:ext cx="8337175" cy="584775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 সূর্যের আলো ব্যবহার করে নিজের খাদ্য নিজে তৈরি করে </a:t>
            </a:r>
            <a:r>
              <a:rPr lang="bn-IN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32948E-6 L -0.18333 0.16647 " pathEditMode="relative" ptsTypes="AA">
                                      <p:cBhvr>
                                        <p:cTn id="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11653 L -0.00417 0.2830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200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8.09249E-7 L 0.25 0.3329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1514</TotalTime>
  <Words>266</Words>
  <Application>Microsoft Office PowerPoint</Application>
  <PresentationFormat>Widescreen</PresentationFormat>
  <Paragraphs>63</Paragraphs>
  <Slides>21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Kalpurush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</dc:creator>
  <cp:lastModifiedBy>dpe</cp:lastModifiedBy>
  <cp:revision>263</cp:revision>
  <dcterms:created xsi:type="dcterms:W3CDTF">2015-07-15T11:04:45Z</dcterms:created>
  <dcterms:modified xsi:type="dcterms:W3CDTF">2019-12-03T15:02:36Z</dcterms:modified>
</cp:coreProperties>
</file>