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25"/>
  </p:notesMasterIdLst>
  <p:sldIdLst>
    <p:sldId id="284" r:id="rId2"/>
    <p:sldId id="285" r:id="rId3"/>
    <p:sldId id="286" r:id="rId4"/>
    <p:sldId id="290" r:id="rId5"/>
    <p:sldId id="287" r:id="rId6"/>
    <p:sldId id="289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8277" autoAdjust="0"/>
  </p:normalViewPr>
  <p:slideViewPr>
    <p:cSldViewPr>
      <p:cViewPr varScale="1">
        <p:scale>
          <a:sx n="81" d="100"/>
          <a:sy n="81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E3756-70B3-4C8C-8DD3-32FAC6E91BD4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28243-CD1F-43B1-85AA-7351C579E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13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 contourW="12700" prstMaterial="metal">
              <a:bevelT w="38100" h="38100"/>
              <a:contourClr>
                <a:srgbClr val="FF0000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¯^vMZg</a:t>
            </a:r>
            <a:endParaRPr lang="en-US" sz="8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066800"/>
            <a:ext cx="76962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53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57200" y="990600"/>
            <a:ext cx="2133600" cy="1371600"/>
          </a:xfrm>
          <a:prstGeom prst="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0800" y="152400"/>
            <a:ext cx="601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200" dirty="0" smtClean="0"/>
              <a:t>প্রধানত দুই প্রকার</a:t>
            </a:r>
            <a:r>
              <a:rPr lang="en-US" sz="3200" dirty="0" smtClean="0"/>
              <a:t>,</a:t>
            </a:r>
            <a:r>
              <a:rPr lang="bn-BD" sz="3200" dirty="0" smtClean="0"/>
              <a:t> যথা</a:t>
            </a:r>
            <a:r>
              <a:rPr lang="en-US" sz="32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 </a:t>
            </a:r>
            <a:r>
              <a:rPr lang="en-US" sz="3200" dirty="0" smtClean="0"/>
              <a:t>                         </a:t>
            </a:r>
            <a:r>
              <a:rPr lang="bn-BD" sz="3200" dirty="0" smtClean="0"/>
              <a:t>(১)</a:t>
            </a:r>
            <a:r>
              <a:rPr lang="en-US" sz="3200" dirty="0" smtClean="0"/>
              <a:t> </a:t>
            </a:r>
            <a:r>
              <a:rPr lang="bn-BD" sz="3200" b="1" dirty="0" smtClean="0">
                <a:solidFill>
                  <a:srgbClr val="002060"/>
                </a:solidFill>
              </a:rPr>
              <a:t>বাহুভেদে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200" dirty="0"/>
              <a:t> </a:t>
            </a:r>
            <a:r>
              <a:rPr lang="en-US" sz="3200" dirty="0" smtClean="0"/>
              <a:t>                         ( 2)  </a:t>
            </a:r>
            <a:r>
              <a:rPr lang="bn-BD" sz="3200" b="1" dirty="0" smtClean="0">
                <a:solidFill>
                  <a:srgbClr val="0070C0"/>
                </a:solidFill>
              </a:rPr>
              <a:t>কোণভেদে</a:t>
            </a:r>
            <a:r>
              <a:rPr lang="en-US" sz="3200" dirty="0" smtClean="0"/>
              <a:t>                        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70204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</a:t>
            </a:r>
            <a:r>
              <a:rPr lang="bn-BD" sz="4000" dirty="0" smtClean="0">
                <a:solidFill>
                  <a:srgbClr val="FF0000"/>
                </a:solidFill>
              </a:rPr>
              <a:t>বাহুভেদে</a:t>
            </a:r>
            <a:r>
              <a:rPr lang="bn-BD" sz="4000" dirty="0" smtClean="0"/>
              <a:t> ত্রিভুজ তিন প্রকার</a:t>
            </a:r>
            <a:r>
              <a:rPr lang="en-US" sz="4000" dirty="0" smtClean="0"/>
              <a:t>, </a:t>
            </a:r>
            <a:r>
              <a:rPr lang="bn-BD" sz="4000" dirty="0" smtClean="0"/>
              <a:t>যথা</a:t>
            </a:r>
            <a:r>
              <a:rPr lang="en-US" sz="4000" dirty="0" smtClean="0"/>
              <a:t>:</a:t>
            </a:r>
            <a:r>
              <a:rPr lang="bn-BD" sz="4000" dirty="0" smtClean="0"/>
              <a:t>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4382869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</a:t>
            </a:r>
            <a:r>
              <a:rPr lang="bn-BD" sz="3600" dirty="0" smtClean="0"/>
              <a:t>ক) </a:t>
            </a:r>
            <a:r>
              <a:rPr lang="bn-BD" sz="3600" dirty="0" smtClean="0">
                <a:solidFill>
                  <a:srgbClr val="FF0000"/>
                </a:solidFill>
              </a:rPr>
              <a:t>সমবাহু</a:t>
            </a:r>
            <a:r>
              <a:rPr lang="bn-BD" sz="3600" dirty="0" smtClean="0"/>
              <a:t> ত্রিভুজ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492752" y="5068669"/>
            <a:ext cx="4270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</a:t>
            </a:r>
            <a:r>
              <a:rPr lang="bn-BD" sz="3600" dirty="0" smtClean="0"/>
              <a:t>খ) </a:t>
            </a:r>
            <a:r>
              <a:rPr lang="bn-BD" sz="3600" dirty="0" smtClean="0">
                <a:solidFill>
                  <a:srgbClr val="00B0F0"/>
                </a:solidFill>
              </a:rPr>
              <a:t>সমদ্বিবাহু</a:t>
            </a:r>
            <a:r>
              <a:rPr lang="bn-BD" sz="3600" dirty="0" smtClean="0"/>
              <a:t> ত্রিভুজ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581602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</a:t>
            </a:r>
            <a:r>
              <a:rPr lang="bn-BD" sz="3200" dirty="0" smtClean="0"/>
              <a:t>গ) </a:t>
            </a:r>
            <a:r>
              <a:rPr lang="bn-BD" sz="3200" dirty="0" smtClean="0">
                <a:solidFill>
                  <a:srgbClr val="002060"/>
                </a:solidFill>
              </a:rPr>
              <a:t>বিষমবাহু</a:t>
            </a:r>
            <a:r>
              <a:rPr lang="bn-BD" sz="3200" dirty="0" smtClean="0"/>
              <a:t> ত্রিভুজ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737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" y="0"/>
            <a:ext cx="9067800" cy="68580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47800" y="1219200"/>
            <a:ext cx="64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u="sng" dirty="0" smtClean="0">
                <a:solidFill>
                  <a:schemeClr val="accent5"/>
                </a:solidFill>
              </a:rPr>
              <a:t>সমবাহু</a:t>
            </a:r>
            <a:r>
              <a:rPr lang="en-US" sz="3600" u="sng" dirty="0" smtClean="0">
                <a:solidFill>
                  <a:schemeClr val="accent5"/>
                </a:solidFill>
              </a:rPr>
              <a:t> </a:t>
            </a:r>
            <a:r>
              <a:rPr lang="bn-BD" sz="3600" u="sng" dirty="0" smtClean="0">
                <a:solidFill>
                  <a:schemeClr val="accent5"/>
                </a:solidFill>
              </a:rPr>
              <a:t>ত্রিভুজ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dirty="0"/>
              <a:t> </a:t>
            </a:r>
            <a:r>
              <a:rPr lang="bn-BD" sz="3600" dirty="0" smtClean="0"/>
              <a:t>যে</a:t>
            </a:r>
            <a:r>
              <a:rPr lang="en-US" sz="3600" dirty="0" smtClean="0"/>
              <a:t> </a:t>
            </a:r>
            <a:r>
              <a:rPr lang="bn-BD" sz="3600" dirty="0" smtClean="0"/>
              <a:t>ত্রিভুজের </a:t>
            </a:r>
            <a:r>
              <a:rPr lang="bn-BD" sz="3600" dirty="0" smtClean="0">
                <a:solidFill>
                  <a:srgbClr val="FF0000"/>
                </a:solidFill>
              </a:rPr>
              <a:t>তিনটি</a:t>
            </a:r>
            <a:r>
              <a:rPr lang="bn-BD" sz="3600" dirty="0" smtClean="0"/>
              <a:t> </a:t>
            </a:r>
            <a:r>
              <a:rPr lang="bn-BD" sz="3600" dirty="0" smtClean="0">
                <a:solidFill>
                  <a:srgbClr val="FF0000"/>
                </a:solidFill>
              </a:rPr>
              <a:t>বাহু সমান </a:t>
            </a:r>
            <a:r>
              <a:rPr lang="bn-BD" sz="3600" dirty="0" smtClean="0"/>
              <a:t>তাকে সমবাহু ত্রিভুজ বলে।</a:t>
            </a:r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826328" y="2906003"/>
            <a:ext cx="1853045" cy="273279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79373" y="2944102"/>
            <a:ext cx="1711036" cy="269469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9400" y="5638800"/>
            <a:ext cx="3581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81600" y="2987381"/>
            <a:ext cx="3581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181600" y="3276600"/>
            <a:ext cx="3581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81600" y="2743200"/>
            <a:ext cx="3581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12673" y="2586888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ক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320636" y="5459231"/>
            <a:ext cx="387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/>
              <a:t>খ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487391" y="5459232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গ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708564" y="6019800"/>
            <a:ext cx="4149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চিত্রে</a:t>
            </a:r>
            <a:r>
              <a:rPr lang="en-US" sz="2000" dirty="0" smtClean="0"/>
              <a:t>:</a:t>
            </a:r>
            <a:r>
              <a:rPr lang="bn-BD" sz="2000" dirty="0" smtClean="0"/>
              <a:t> কখগ একটি </a:t>
            </a:r>
            <a:r>
              <a:rPr lang="bn-BD" sz="2000" dirty="0" smtClean="0">
                <a:solidFill>
                  <a:srgbClr val="FF0000"/>
                </a:solidFill>
              </a:rPr>
              <a:t>সমবাহু</a:t>
            </a:r>
            <a:r>
              <a:rPr lang="bn-BD" sz="2000" dirty="0" smtClean="0"/>
              <a:t> ত্রিভুজ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703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705604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/>
                </a:solidFill>
              </a:rPr>
              <a:t>সমদ্বিবাহু ত্রিভুজঃ</a:t>
            </a:r>
            <a:endParaRPr lang="en-US" sz="3600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601906"/>
            <a:ext cx="472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যে ত্রিভুজের </a:t>
            </a:r>
            <a:r>
              <a:rPr lang="bn-BD" sz="4000" dirty="0" smtClean="0">
                <a:solidFill>
                  <a:srgbClr val="FF0000"/>
                </a:solidFill>
              </a:rPr>
              <a:t>দুইটি বাহু </a:t>
            </a:r>
            <a:r>
              <a:rPr lang="bn-BD" sz="4000" b="1" dirty="0" smtClean="0">
                <a:solidFill>
                  <a:srgbClr val="FF0000"/>
                </a:solidFill>
              </a:rPr>
              <a:t>সমান</a:t>
            </a:r>
            <a:r>
              <a:rPr lang="bn-BD" sz="4000" dirty="0" smtClean="0"/>
              <a:t> তাকে সমদ্বিবাহু  ত্রিভুজ বলে।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183558" y="2286000"/>
            <a:ext cx="914400" cy="2895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5181600"/>
            <a:ext cx="2895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10248" y="2305665"/>
            <a:ext cx="1981200" cy="2895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05400" y="3782962"/>
            <a:ext cx="31242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105400" y="4267200"/>
            <a:ext cx="31242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953000" y="4648200"/>
            <a:ext cx="3810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66900" y="1879179"/>
            <a:ext cx="72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ক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630493" y="5029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/>
              <a:t>খ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4091448" y="4947963"/>
            <a:ext cx="632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গ</a:t>
            </a:r>
            <a:endParaRPr lang="en-US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630493" y="5943600"/>
            <a:ext cx="6837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চিত্রে</a:t>
            </a:r>
            <a:r>
              <a:rPr lang="en-US" sz="2800" dirty="0" smtClean="0"/>
              <a:t>:</a:t>
            </a:r>
            <a:r>
              <a:rPr lang="bn-BD" sz="2800" dirty="0" smtClean="0"/>
              <a:t>  কখগ</a:t>
            </a:r>
            <a:r>
              <a:rPr lang="en-US" sz="2800" dirty="0" smtClean="0"/>
              <a:t> </a:t>
            </a:r>
            <a:r>
              <a:rPr lang="bn-BD" sz="2800" dirty="0" smtClean="0"/>
              <a:t>একটি </a:t>
            </a:r>
            <a:r>
              <a:rPr lang="bn-BD" sz="2800" dirty="0" smtClean="0">
                <a:solidFill>
                  <a:srgbClr val="FF0000"/>
                </a:solidFill>
              </a:rPr>
              <a:t>সমদ্বিবাহু</a:t>
            </a:r>
            <a:r>
              <a:rPr lang="en-US" sz="2800" dirty="0" smtClean="0"/>
              <a:t> </a:t>
            </a:r>
            <a:r>
              <a:rPr lang="bn-BD" sz="2800" dirty="0" smtClean="0"/>
              <a:t>ত্রিভুজ।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129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25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5413" y="477279"/>
            <a:ext cx="8465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/>
              <a:t>যে</a:t>
            </a:r>
            <a:r>
              <a:rPr lang="en-US" sz="3600" dirty="0" smtClean="0"/>
              <a:t> </a:t>
            </a:r>
            <a:r>
              <a:rPr lang="bn-BD" sz="3600" dirty="0" smtClean="0"/>
              <a:t>ত্রিভুজের </a:t>
            </a:r>
            <a:r>
              <a:rPr lang="bn-BD" sz="3600" dirty="0" smtClean="0">
                <a:solidFill>
                  <a:srgbClr val="00B0F0"/>
                </a:solidFill>
              </a:rPr>
              <a:t>তিনটি বাহুর একটিও </a:t>
            </a:r>
            <a:r>
              <a:rPr lang="bn-BD" sz="3600" b="1" dirty="0" smtClean="0">
                <a:solidFill>
                  <a:srgbClr val="00B0F0"/>
                </a:solidFill>
              </a:rPr>
              <a:t>সমান নয়</a:t>
            </a:r>
            <a:r>
              <a:rPr lang="bn-BD" sz="3600" dirty="0" smtClean="0"/>
              <a:t>, তাকে </a:t>
            </a:r>
            <a:r>
              <a:rPr lang="bn-BD" sz="3600" dirty="0" smtClean="0">
                <a:solidFill>
                  <a:srgbClr val="FF0000"/>
                </a:solidFill>
              </a:rPr>
              <a:t>বিষমবাহু ত্রিভুজ </a:t>
            </a:r>
            <a:r>
              <a:rPr lang="bn-BD" sz="3600" dirty="0" smtClean="0"/>
              <a:t>বলে।</a:t>
            </a:r>
            <a:endParaRPr lang="en-US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828800" y="3810000"/>
            <a:ext cx="3886200" cy="762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828800" y="1676400"/>
            <a:ext cx="5638800" cy="2133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638800" y="1676400"/>
            <a:ext cx="1828800" cy="22051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19200" y="3589139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ক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7471475" y="140860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/>
              <a:t>খ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5638800" y="3907303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গ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49530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চিত্রে</a:t>
            </a:r>
            <a:r>
              <a:rPr lang="en-US" sz="2800" dirty="0" smtClean="0"/>
              <a:t>-</a:t>
            </a:r>
            <a:r>
              <a:rPr lang="bn-BD" sz="2800" dirty="0" smtClean="0"/>
              <a:t>  কখগ একটি</a:t>
            </a:r>
            <a:r>
              <a:rPr lang="en-US" sz="2800" dirty="0" smtClean="0"/>
              <a:t>  </a:t>
            </a:r>
            <a:r>
              <a:rPr lang="bn-BD" sz="2800" dirty="0" smtClean="0">
                <a:solidFill>
                  <a:srgbClr val="FF0000"/>
                </a:solidFill>
              </a:rPr>
              <a:t>বিষমবাহু</a:t>
            </a:r>
            <a:r>
              <a:rPr lang="bn-BD" sz="2800" dirty="0" smtClean="0"/>
              <a:t> ত্রিভুজ</a:t>
            </a:r>
            <a:r>
              <a:rPr lang="bn-BD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2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70057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</a:rPr>
              <a:t>কোণভেদে</a:t>
            </a:r>
            <a:r>
              <a:rPr lang="bn-BD" sz="4000" dirty="0" smtClean="0"/>
              <a:t> ত্রিভুজ তিনপ্রকার</a:t>
            </a:r>
            <a:r>
              <a:rPr lang="en-US" sz="4000" dirty="0" smtClean="0"/>
              <a:t>,</a:t>
            </a:r>
            <a:r>
              <a:rPr lang="bn-BD" sz="4000" dirty="0" smtClean="0"/>
              <a:t>যথা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22860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</a:t>
            </a:r>
            <a:r>
              <a:rPr lang="bn-BD" sz="3200" dirty="0" smtClean="0"/>
              <a:t>ক) </a:t>
            </a:r>
            <a:r>
              <a:rPr lang="bn-BD" sz="3200" dirty="0" smtClean="0">
                <a:solidFill>
                  <a:srgbClr val="FF0000"/>
                </a:solidFill>
              </a:rPr>
              <a:t>সমকোণী</a:t>
            </a:r>
            <a:r>
              <a:rPr lang="bn-BD" sz="3200" dirty="0" smtClean="0"/>
              <a:t> ত্রিভুজ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299662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</a:t>
            </a:r>
            <a:r>
              <a:rPr lang="bn-BD" sz="3200" dirty="0" smtClean="0"/>
              <a:t>খ) </a:t>
            </a:r>
            <a:r>
              <a:rPr lang="bn-BD" sz="3200" dirty="0" smtClean="0">
                <a:solidFill>
                  <a:schemeClr val="accent1"/>
                </a:solidFill>
              </a:rPr>
              <a:t>সুক্ষকোণী</a:t>
            </a:r>
            <a:r>
              <a:rPr lang="bn-BD" sz="3200" dirty="0" smtClean="0"/>
              <a:t> ত্রিভুজ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3682425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</a:t>
            </a:r>
            <a:r>
              <a:rPr lang="bn-BD" sz="3200" dirty="0" smtClean="0"/>
              <a:t>গ) </a:t>
            </a:r>
            <a:r>
              <a:rPr lang="bn-BD" sz="3200" dirty="0" smtClean="0">
                <a:solidFill>
                  <a:schemeClr val="accent6"/>
                </a:solidFill>
              </a:rPr>
              <a:t>স্থুলকোণী</a:t>
            </a:r>
            <a:r>
              <a:rPr lang="bn-BD" sz="3200" dirty="0" smtClean="0"/>
              <a:t> ত্রিভুজ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723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186635"/>
                <a:ext cx="9067800" cy="1200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u="sng" dirty="0" smtClean="0">
                    <a:solidFill>
                      <a:srgbClr val="FF0000"/>
                    </a:solidFill>
                  </a:rPr>
                  <a:t>সমকোণী</a:t>
                </a:r>
                <a:r>
                  <a:rPr lang="en-US" sz="3200" u="sng" dirty="0" smtClean="0">
                    <a:solidFill>
                      <a:srgbClr val="FF0000"/>
                    </a:solidFill>
                  </a:rPr>
                  <a:t> </a:t>
                </a:r>
                <a:r>
                  <a:rPr lang="bn-BD" sz="3200" u="sng" dirty="0" smtClean="0">
                    <a:solidFill>
                      <a:srgbClr val="FF0000"/>
                    </a:solidFill>
                  </a:rPr>
                  <a:t>ত্রিভুজ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:- </a:t>
                </a:r>
                <a:r>
                  <a:rPr lang="bn-BD" sz="3200" dirty="0" smtClean="0"/>
                  <a:t>যে </a:t>
                </a:r>
                <a:r>
                  <a:rPr lang="bn-BD" sz="3200" dirty="0"/>
                  <a:t>ত্রিভুজের একটি কোণের </a:t>
                </a:r>
                <a:r>
                  <a:rPr lang="bn-BD" sz="3200" dirty="0" smtClean="0">
                    <a:solidFill>
                      <a:srgbClr val="FF0000"/>
                    </a:solidFill>
                  </a:rPr>
                  <a:t>মান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৯০</m:t>
                        </m:r>
                      </m:e>
                      <m:sup>
                        <m:r>
                          <a:rPr lang="bn-BD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০</m:t>
                        </m:r>
                      </m:sup>
                    </m:sSup>
                  </m:oMath>
                </a14:m>
                <a:r>
                  <a:rPr lang="bn-BD" sz="3200" dirty="0" smtClean="0"/>
                  <a:t>তাকে </a:t>
                </a:r>
                <a:r>
                  <a:rPr lang="bn-BD" sz="3200" dirty="0"/>
                  <a:t>সমকোণী ত্রিভুজ বলে</a:t>
                </a:r>
                <a:r>
                  <a:rPr lang="bn-BD" sz="3200" dirty="0" smtClean="0"/>
                  <a:t>।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6635"/>
                <a:ext cx="9067800" cy="1200393"/>
              </a:xfrm>
              <a:prstGeom prst="rect">
                <a:avLst/>
              </a:prstGeom>
              <a:blipFill rotWithShape="1">
                <a:blip r:embed="rId2"/>
                <a:stretch>
                  <a:fillRect l="-1680" t="-8122" b="-16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3266726" y="1519535"/>
            <a:ext cx="3768673" cy="4419600"/>
            <a:chOff x="3432228" y="1600200"/>
            <a:chExt cx="3768673" cy="4419600"/>
          </a:xfrm>
        </p:grpSpPr>
        <p:grpSp>
          <p:nvGrpSpPr>
            <p:cNvPr id="2" name="Group 1"/>
            <p:cNvGrpSpPr/>
            <p:nvPr/>
          </p:nvGrpSpPr>
          <p:grpSpPr>
            <a:xfrm>
              <a:off x="4016828" y="2133600"/>
              <a:ext cx="2743200" cy="3200400"/>
              <a:chOff x="4038600" y="2133600"/>
              <a:chExt cx="2743200" cy="32004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4038600" y="2133600"/>
                <a:ext cx="0" cy="3200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038600" y="5334000"/>
                <a:ext cx="2743200" cy="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038600" y="2133600"/>
                <a:ext cx="2743200" cy="3200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3716072" y="1600200"/>
              <a:ext cx="6450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ক</a:t>
              </a:r>
              <a:endParaRPr lang="en-US" sz="3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32228" y="5435025"/>
              <a:ext cx="3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/>
                <a:t>খ</a:t>
              </a:r>
              <a:endParaRPr lang="en-US" sz="3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96101" y="5221069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/>
                <a:t>গ</a:t>
              </a:r>
              <a:endParaRPr lang="en-US" sz="36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828800" y="5939135"/>
            <a:ext cx="5489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চিত্রে</a:t>
            </a:r>
            <a:r>
              <a:rPr lang="en-US" sz="2400" dirty="0" smtClean="0"/>
              <a:t>:</a:t>
            </a:r>
            <a:r>
              <a:rPr lang="bn-BD" sz="2400" dirty="0" smtClean="0"/>
              <a:t> কখগ একটি </a:t>
            </a:r>
            <a:r>
              <a:rPr lang="bn-BD" sz="2400" dirty="0" smtClean="0">
                <a:solidFill>
                  <a:srgbClr val="FF0000"/>
                </a:solidFill>
              </a:rPr>
              <a:t>সমকোণী</a:t>
            </a:r>
            <a:r>
              <a:rPr lang="bn-BD" sz="2400" dirty="0" smtClean="0"/>
              <a:t> ত্রিভুজ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38599" y="4543725"/>
                <a:ext cx="609600" cy="707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sz="3200" b="0" i="1" smtClean="0">
                              <a:latin typeface="Cambria Math"/>
                            </a:rPr>
                            <m:t>৯০</m:t>
                          </m:r>
                        </m:e>
                        <m:sup>
                          <m:r>
                            <a:rPr lang="bn-BD" sz="3200" b="0" i="1" smtClean="0">
                              <a:latin typeface="Cambria Math"/>
                            </a:rPr>
                            <m:t>০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599" y="4543725"/>
                <a:ext cx="609600" cy="707951"/>
              </a:xfrm>
              <a:prstGeom prst="rect">
                <a:avLst/>
              </a:prstGeom>
              <a:blipFill rotWithShape="0">
                <a:blip r:embed="rId3"/>
                <a:stretch>
                  <a:fillRect r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653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43075"/>
            <a:ext cx="2827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u="sng" dirty="0" smtClean="0">
                <a:solidFill>
                  <a:srgbClr val="FF0000"/>
                </a:solidFill>
              </a:rPr>
              <a:t>স্থুলকোণী ত্রিভুজ</a:t>
            </a:r>
            <a:r>
              <a:rPr lang="en-US" sz="2800" dirty="0" smtClean="0"/>
              <a:t>: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4200" y="921549"/>
                <a:ext cx="5791200" cy="1633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bn-BD" sz="3200" dirty="0" smtClean="0"/>
                  <a:t>যে</a:t>
                </a:r>
                <a:r>
                  <a:rPr lang="en-US" sz="3200" dirty="0" smtClean="0"/>
                  <a:t> </a:t>
                </a:r>
                <a:r>
                  <a:rPr lang="bn-BD" sz="3200" dirty="0" smtClean="0"/>
                  <a:t>ত্রিভুজের</a:t>
                </a:r>
                <a:r>
                  <a:rPr lang="en-US" sz="3200" dirty="0" smtClean="0"/>
                  <a:t> </a:t>
                </a:r>
                <a:r>
                  <a:rPr lang="bn-BD" sz="3200" dirty="0" smtClean="0"/>
                  <a:t>একটি কোণের</a:t>
                </a:r>
                <a:r>
                  <a:rPr lang="en-US" sz="3200" dirty="0" smtClean="0"/>
                  <a:t> </a:t>
                </a:r>
                <a:r>
                  <a:rPr lang="bn-BD" sz="3200" dirty="0" smtClean="0"/>
                  <a:t>মান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20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sz="32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৯০</m:t>
                        </m:r>
                      </m:e>
                      <m:sup>
                        <m:r>
                          <a:rPr lang="bn-BD" sz="32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০</m:t>
                        </m:r>
                      </m:sup>
                    </m:sSup>
                  </m:oMath>
                </a14:m>
                <a:r>
                  <a:rPr lang="bn-BD" sz="3200" dirty="0" smtClean="0"/>
                  <a:t> </a:t>
                </a:r>
                <a:r>
                  <a:rPr lang="bn-BD" sz="3200" dirty="0" smtClean="0">
                    <a:solidFill>
                      <a:schemeClr val="accent2"/>
                    </a:solidFill>
                  </a:rPr>
                  <a:t>থেকে বড় </a:t>
                </a:r>
                <a:r>
                  <a:rPr lang="bn-BD" sz="3200" dirty="0" smtClean="0"/>
                  <a:t>কিন্তু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20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sz="32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১৮০</m:t>
                        </m:r>
                      </m:e>
                      <m:sup>
                        <m:r>
                          <a:rPr lang="bn-BD" sz="32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০</m:t>
                        </m:r>
                      </m:sup>
                    </m:sSup>
                  </m:oMath>
                </a14:m>
                <a:r>
                  <a:rPr lang="bn-BD" sz="3200" dirty="0" smtClean="0">
                    <a:solidFill>
                      <a:schemeClr val="accent2"/>
                    </a:solidFill>
                  </a:rPr>
                  <a:t>থেকে ছোট </a:t>
                </a:r>
                <a:r>
                  <a:rPr lang="bn-BD" sz="3200" dirty="0" smtClean="0"/>
                  <a:t>তাকে </a:t>
                </a:r>
                <a:r>
                  <a:rPr lang="bn-BD" sz="3200" dirty="0" smtClean="0">
                    <a:solidFill>
                      <a:srgbClr val="FF0000"/>
                    </a:solidFill>
                  </a:rPr>
                  <a:t>স্থুলকোণী</a:t>
                </a:r>
                <a:r>
                  <a:rPr lang="bn-BD" sz="3200" dirty="0" smtClean="0"/>
                  <a:t> ত্রিভুজ বলে।</a:t>
                </a:r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921549"/>
                <a:ext cx="5791200" cy="1633332"/>
              </a:xfrm>
              <a:prstGeom prst="rect">
                <a:avLst/>
              </a:prstGeom>
              <a:blipFill rotWithShape="0">
                <a:blip r:embed="rId2"/>
                <a:stretch>
                  <a:fillRect l="-2737" t="-2239" r="-6842" b="-1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1761130" y="2285840"/>
            <a:ext cx="5393140" cy="2981174"/>
            <a:chOff x="1761130" y="2285840"/>
            <a:chExt cx="5393140" cy="29811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338083" y="4283234"/>
                  <a:ext cx="990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bn-BD" sz="2800" b="0" i="1" smtClean="0">
                                <a:latin typeface="Cambria Math"/>
                              </a:rPr>
                              <m:t>১২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38083" y="4283234"/>
                  <a:ext cx="990600" cy="52322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" name="Group 2"/>
            <p:cNvGrpSpPr/>
            <p:nvPr/>
          </p:nvGrpSpPr>
          <p:grpSpPr>
            <a:xfrm>
              <a:off x="1761130" y="2285840"/>
              <a:ext cx="5393140" cy="2981174"/>
              <a:chOff x="1761130" y="2285840"/>
              <a:chExt cx="5393140" cy="2981174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2286000" y="2644144"/>
                <a:ext cx="1143000" cy="2223865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" name="Group 1"/>
              <p:cNvGrpSpPr/>
              <p:nvPr/>
            </p:nvGrpSpPr>
            <p:grpSpPr>
              <a:xfrm>
                <a:off x="1761130" y="2285840"/>
                <a:ext cx="5393140" cy="2981174"/>
                <a:chOff x="1761130" y="2285840"/>
                <a:chExt cx="5393140" cy="2981174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3429000" y="4868009"/>
                  <a:ext cx="2971800" cy="0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2304684" y="2645573"/>
                  <a:ext cx="4114800" cy="2223865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1761130" y="2285840"/>
                  <a:ext cx="457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3600" dirty="0" smtClean="0"/>
                    <a:t>ক</a:t>
                  </a:r>
                  <a:endParaRPr lang="en-US" sz="3600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2857500" y="4620683"/>
                  <a:ext cx="72144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3600" dirty="0"/>
                    <a:t>খ</a:t>
                  </a:r>
                  <a:endParaRPr lang="en-US" sz="3600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468470" y="4595897"/>
                  <a:ext cx="6858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3600" dirty="0" smtClean="0"/>
                    <a:t>গ</a:t>
                  </a:r>
                  <a:endParaRPr lang="en-US" sz="3600" dirty="0"/>
                </a:p>
              </p:txBody>
            </p:sp>
          </p:grpSp>
        </p:grpSp>
      </p:grpSp>
      <p:sp>
        <p:nvSpPr>
          <p:cNvPr id="14" name="TextBox 13"/>
          <p:cNvSpPr txBox="1"/>
          <p:nvPr/>
        </p:nvSpPr>
        <p:spPr>
          <a:xfrm>
            <a:off x="1295400" y="5410200"/>
            <a:ext cx="6355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চিত্রে</a:t>
            </a:r>
            <a:r>
              <a:rPr lang="en-US" sz="3200" dirty="0" smtClean="0"/>
              <a:t>:</a:t>
            </a:r>
            <a:r>
              <a:rPr lang="bn-BD" sz="3200" dirty="0" smtClean="0"/>
              <a:t> কখগ একটি</a:t>
            </a:r>
            <a:r>
              <a:rPr lang="bn-BD" sz="3200" dirty="0" smtClean="0">
                <a:solidFill>
                  <a:srgbClr val="FF0000"/>
                </a:solidFill>
              </a:rPr>
              <a:t> স্থুলকোণী </a:t>
            </a:r>
            <a:r>
              <a:rPr lang="bn-BD" sz="3200" dirty="0" smtClean="0"/>
              <a:t>ত্রিভুজ।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963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799" y="953869"/>
            <a:ext cx="3755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</a:rPr>
              <a:t>সুক্ষকোণী</a:t>
            </a:r>
            <a:r>
              <a:rPr lang="bn-BD" sz="3600" dirty="0" smtClean="0"/>
              <a:t> ত্রিভুজ</a:t>
            </a:r>
            <a:r>
              <a:rPr lang="en-US" sz="3600" dirty="0" smtClean="0"/>
              <a:t>: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86200" y="1600200"/>
                <a:ext cx="5105400" cy="3000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sz="3600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০</m:t>
                        </m:r>
                      </m:e>
                      <m:sup>
                        <m:r>
                          <a:rPr lang="bn-BD" sz="3600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০</m:t>
                        </m:r>
                      </m:sup>
                    </m:sSup>
                  </m:oMath>
                </a14:m>
                <a:r>
                  <a:rPr lang="bn-BD" sz="3600" dirty="0" smtClean="0">
                    <a:solidFill>
                      <a:schemeClr val="accent6"/>
                    </a:solidFill>
                  </a:rPr>
                  <a:t> থেকে বড় </a:t>
                </a:r>
                <a:r>
                  <a:rPr lang="bn-BD" sz="3600" dirty="0" smtClean="0"/>
                  <a:t>কিন্তু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sz="3600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৯০</m:t>
                        </m:r>
                      </m:e>
                      <m:sup>
                        <m:r>
                          <a:rPr lang="bn-BD" sz="3600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০</m:t>
                        </m:r>
                      </m:sup>
                    </m:sSup>
                  </m:oMath>
                </a14:m>
                <a:r>
                  <a:rPr lang="bn-BD" sz="3600" dirty="0" smtClean="0"/>
                  <a:t> </a:t>
                </a:r>
                <a:r>
                  <a:rPr lang="bn-BD" sz="3600" dirty="0" smtClean="0">
                    <a:solidFill>
                      <a:schemeClr val="accent6"/>
                    </a:solidFill>
                  </a:rPr>
                  <a:t>থেকে</a:t>
                </a:r>
                <a:r>
                  <a:rPr lang="en-US" sz="3600" dirty="0" smtClean="0">
                    <a:solidFill>
                      <a:schemeClr val="accent6"/>
                    </a:solidFill>
                  </a:rPr>
                  <a:t> </a:t>
                </a:r>
                <a:r>
                  <a:rPr lang="bn-BD" sz="3600" dirty="0" smtClean="0">
                    <a:solidFill>
                      <a:schemeClr val="accent6"/>
                    </a:solidFill>
                  </a:rPr>
                  <a:t>ছোট </a:t>
                </a:r>
                <a:r>
                  <a:rPr lang="bn-BD" sz="3600" dirty="0" smtClean="0"/>
                  <a:t>পরিমান কোণকে সুক্ষকোণ</a:t>
                </a:r>
                <a:r>
                  <a:rPr lang="en-US" sz="3600" dirty="0" smtClean="0"/>
                  <a:t> </a:t>
                </a:r>
                <a:r>
                  <a:rPr lang="bn-BD" sz="3600" dirty="0" smtClean="0"/>
                  <a:t>বলে</a:t>
                </a:r>
                <a:r>
                  <a:rPr lang="en-US" sz="3600" dirty="0" smtClean="0"/>
                  <a:t> </a:t>
                </a:r>
                <a:r>
                  <a:rPr lang="bn-BD" sz="3600" dirty="0" smtClean="0"/>
                  <a:t>আর</a:t>
                </a:r>
                <a:r>
                  <a:rPr lang="en-US" sz="3600" dirty="0" smtClean="0"/>
                  <a:t> </a:t>
                </a:r>
                <a:r>
                  <a:rPr lang="bn-BD" sz="3600" dirty="0" smtClean="0"/>
                  <a:t>এধরনের</a:t>
                </a:r>
                <a:r>
                  <a:rPr lang="en-US" sz="3600" dirty="0" smtClean="0"/>
                  <a:t> </a:t>
                </a:r>
                <a:r>
                  <a:rPr lang="bn-BD" sz="3600" dirty="0" smtClean="0"/>
                  <a:t>ত্রিভুজকে</a:t>
                </a:r>
                <a:r>
                  <a:rPr lang="en-US" sz="3600" dirty="0" smtClean="0"/>
                  <a:t> </a:t>
                </a:r>
                <a:r>
                  <a:rPr lang="bn-BD" sz="3600" dirty="0" smtClean="0">
                    <a:solidFill>
                      <a:srgbClr val="FF0000"/>
                    </a:solidFill>
                  </a:rPr>
                  <a:t>সুক্ষকোণী</a:t>
                </a:r>
                <a:r>
                  <a:rPr lang="bn-BD" sz="3600" dirty="0" smtClean="0"/>
                  <a:t> ত্রিভুজ বলে। </a:t>
                </a:r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600200"/>
                <a:ext cx="5105400" cy="3000886"/>
              </a:xfrm>
              <a:prstGeom prst="rect">
                <a:avLst/>
              </a:prstGeom>
              <a:blipFill rotWithShape="1">
                <a:blip r:embed="rId2"/>
                <a:stretch>
                  <a:fillRect l="-3704" r="-6930" b="-7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457200" y="4114800"/>
            <a:ext cx="3048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57200" y="2438400"/>
            <a:ext cx="2057400" cy="1676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14600" y="2426109"/>
            <a:ext cx="972165" cy="168869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09800" y="1991380"/>
            <a:ext cx="719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ক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7765" y="40634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খ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386598" y="4064054"/>
            <a:ext cx="423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গ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4913293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চিত্রে</a:t>
            </a:r>
            <a:r>
              <a:rPr lang="en-US" sz="2800" dirty="0" smtClean="0"/>
              <a:t>:</a:t>
            </a:r>
            <a:r>
              <a:rPr lang="bn-BD" sz="2800" dirty="0" smtClean="0"/>
              <a:t> কখগ একটি </a:t>
            </a:r>
            <a:r>
              <a:rPr lang="bn-BD" sz="2800" dirty="0" smtClean="0">
                <a:solidFill>
                  <a:srgbClr val="FF0000"/>
                </a:solidFill>
              </a:rPr>
              <a:t>সুক্ষকোণী</a:t>
            </a:r>
            <a:r>
              <a:rPr lang="bn-BD" sz="2800" dirty="0" smtClean="0"/>
              <a:t> ত্রিভুজ।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33947" y="3596104"/>
                <a:ext cx="548763" cy="611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sz="2800" b="0" i="1" smtClean="0">
                              <a:latin typeface="Cambria Math"/>
                            </a:rPr>
                            <m:t>৬০</m:t>
                          </m:r>
                        </m:e>
                        <m:sup>
                          <m:r>
                            <a:rPr lang="bn-BD" sz="2800" b="0" i="1" smtClean="0">
                              <a:latin typeface="Cambria Math"/>
                            </a:rPr>
                            <m:t>০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3947" y="3596104"/>
                <a:ext cx="548763" cy="611962"/>
              </a:xfrm>
              <a:prstGeom prst="rect">
                <a:avLst/>
              </a:prstGeom>
              <a:blipFill rotWithShape="0">
                <a:blip r:embed="rId3"/>
                <a:stretch>
                  <a:fillRect r="-3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309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0" y="459954"/>
            <a:ext cx="434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মূল্যায়ন</a:t>
            </a:r>
            <a:endParaRPr lang="en-US" sz="6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14600" y="2819400"/>
            <a:ext cx="2514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514600" y="1752600"/>
            <a:ext cx="0" cy="1066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029200" y="2286000"/>
            <a:ext cx="0" cy="533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1752600"/>
            <a:ext cx="2514600" cy="533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Isosceles Triangle 17"/>
          <p:cNvSpPr/>
          <p:nvPr/>
        </p:nvSpPr>
        <p:spPr>
          <a:xfrm>
            <a:off x="1039032" y="3151264"/>
            <a:ext cx="1905000" cy="1562100"/>
          </a:xfrm>
          <a:prstGeom prst="triangl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88064" y="2590800"/>
            <a:ext cx="1752600" cy="16764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be 19"/>
          <p:cNvSpPr/>
          <p:nvPr/>
        </p:nvSpPr>
        <p:spPr>
          <a:xfrm>
            <a:off x="3411564" y="3380720"/>
            <a:ext cx="2095500" cy="1600200"/>
          </a:xfrm>
          <a:prstGeom prst="cub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743200" y="2286000"/>
            <a:ext cx="1860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চর্তুভুজ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1371600" y="3935181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সমবাহু</a:t>
            </a:r>
          </a:p>
          <a:p>
            <a:r>
              <a:rPr lang="bn-BD" sz="2400" dirty="0" smtClean="0"/>
              <a:t>ত্রিভুজ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317495" y="315643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বৃত্ত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3709099" y="4201247"/>
            <a:ext cx="1562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ঘনবস্তু</a:t>
            </a:r>
            <a:endParaRPr lang="en-US" sz="3200" dirty="0"/>
          </a:p>
        </p:txBody>
      </p:sp>
      <p:sp>
        <p:nvSpPr>
          <p:cNvPr id="26" name="Down Arrow 25"/>
          <p:cNvSpPr/>
          <p:nvPr/>
        </p:nvSpPr>
        <p:spPr>
          <a:xfrm>
            <a:off x="4068789" y="5181600"/>
            <a:ext cx="350811" cy="1519669"/>
          </a:xfrm>
          <a:prstGeom prst="downArrow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8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2438400" y="533400"/>
            <a:ext cx="3581400" cy="2286000"/>
          </a:xfrm>
          <a:prstGeom prst="rtTriangl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9200" y="3200400"/>
            <a:ext cx="2438400" cy="19812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0" y="3657600"/>
            <a:ext cx="3200400" cy="12192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48232" y="2167074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সমকোণী ত্রিভুজ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41910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বর্গ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41910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আয়তক্ষেত্র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081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990600"/>
            <a:ext cx="6096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iweDj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Avjg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AvBwmwU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LvbLvbvcyi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d‡qRy‡bœQv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gwnjv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vwLj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`&amp;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ivmv</a:t>
            </a:r>
            <a:endParaRPr lang="en-US" sz="32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LvbLvbvcyi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ivRevwo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m`i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ivRevwo|</a:t>
            </a:r>
          </a:p>
          <a:p>
            <a:r>
              <a:rPr lang="en-US" sz="2800" dirty="0" smtClean="0">
                <a:solidFill>
                  <a:srgbClr val="00B050"/>
                </a:solidFill>
                <a:cs typeface="SutonnyMJ" pitchFamily="2" charset="0"/>
              </a:rPr>
              <a:t>Cell 01716-118522</a:t>
            </a:r>
          </a:p>
          <a:p>
            <a:r>
              <a:rPr lang="en-US" sz="2800" dirty="0" smtClean="0">
                <a:solidFill>
                  <a:srgbClr val="00B050"/>
                </a:solidFill>
                <a:cs typeface="SutonnyMJ" pitchFamily="2" charset="0"/>
              </a:rPr>
              <a:t>khanrobirumi1@gmail.com</a:t>
            </a:r>
            <a:endParaRPr lang="en-US" sz="2800" dirty="0">
              <a:solidFill>
                <a:srgbClr val="00B050"/>
              </a:solidFill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6800"/>
            <a:ext cx="2057400" cy="265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95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5334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F0"/>
                </a:solidFill>
              </a:rPr>
              <a:t>একক কাজ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621339"/>
            <a:ext cx="807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</a:rPr>
              <a:t>বাহুভেদে</a:t>
            </a:r>
            <a:r>
              <a:rPr lang="bn-BD" sz="6600" dirty="0" smtClean="0"/>
              <a:t> ত্রিভুজের চিত্র গুলো অঙকন কর।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3758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0" y="0"/>
            <a:ext cx="9144000" cy="15240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300335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একক কাজের সমাধান</a:t>
            </a:r>
            <a:endParaRPr lang="en-US" sz="5400" dirty="0"/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0" y="1524000"/>
            <a:ext cx="9144000" cy="5334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838200" y="2286000"/>
            <a:ext cx="2971800" cy="1905000"/>
          </a:xfrm>
          <a:prstGeom prst="triangl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4191000"/>
            <a:ext cx="2057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648200" y="2286000"/>
            <a:ext cx="0" cy="1905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48200" y="2286000"/>
            <a:ext cx="2057400" cy="1905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352800" y="6324600"/>
            <a:ext cx="4191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352800" y="4953000"/>
            <a:ext cx="2324100" cy="1371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640029" y="4976352"/>
            <a:ext cx="1828800" cy="13482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19200" y="3643077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সমবাহু ত্রিভুজ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476135" y="43434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সমদ্বিবাহু ত্রিভুজ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344629" y="58629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বিষমবাহু ত্রিভুজ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768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0" y="-152400"/>
            <a:ext cx="9144000" cy="1981200"/>
          </a:xfrm>
          <a:prstGeom prst="left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3810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7300" y="1447800"/>
            <a:ext cx="6591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নিচের চিত্র দু’টি লক্ষ কর-</a:t>
            </a:r>
            <a:endParaRPr lang="en-US" sz="4400" dirty="0"/>
          </a:p>
        </p:txBody>
      </p:sp>
      <p:sp>
        <p:nvSpPr>
          <p:cNvPr id="8" name="Oval 7"/>
          <p:cNvSpPr/>
          <p:nvPr/>
        </p:nvSpPr>
        <p:spPr>
          <a:xfrm>
            <a:off x="1447800" y="2275657"/>
            <a:ext cx="2209800" cy="176264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1948" y="4795317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ক)</a:t>
            </a:r>
            <a:r>
              <a:rPr lang="bn-BD" sz="3200" dirty="0" smtClean="0"/>
              <a:t>১ম চিত্রটিকে কি বলে?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5492941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খ)২য় চিত্রের তিন কোণের সমষ্টি নির্ণয় কর।</a:t>
            </a:r>
            <a:r>
              <a:rPr lang="en-US" sz="2800" dirty="0" smtClean="0"/>
              <a:t> </a:t>
            </a:r>
            <a:r>
              <a:rPr lang="bn-BD" sz="2800" dirty="0" smtClean="0"/>
              <a:t>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326558" y="2191899"/>
            <a:ext cx="9500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.</a:t>
            </a:r>
          </a:p>
        </p:txBody>
      </p:sp>
      <p:sp>
        <p:nvSpPr>
          <p:cNvPr id="13" name="Right Triangle 12"/>
          <p:cNvSpPr/>
          <p:nvPr/>
        </p:nvSpPr>
        <p:spPr>
          <a:xfrm>
            <a:off x="4572000" y="2209800"/>
            <a:ext cx="2362200" cy="1776423"/>
          </a:xfrm>
          <a:prstGeom prst="rtTriangl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4800" y="6016161"/>
                <a:ext cx="8153400" cy="611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/>
                  <a:t>গ) চাঁদা ব্যবহার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800" b="0" i="1" smtClean="0">
                            <a:latin typeface="Cambria Math"/>
                          </a:rPr>
                          <m:t>৬০</m:t>
                        </m:r>
                      </m:e>
                      <m:sup>
                        <m:r>
                          <a:rPr lang="bn-BD" sz="2800" b="0" i="1" smtClean="0">
                            <a:latin typeface="Cambria Math"/>
                          </a:rPr>
                          <m:t>০</m:t>
                        </m:r>
                      </m:sup>
                    </m:sSup>
                  </m:oMath>
                </a14:m>
                <a:r>
                  <a:rPr lang="bn-BD" sz="2800" dirty="0" smtClean="0"/>
                  <a:t> পরিমাপ একটি সুক্ষকোণ আক।</a:t>
                </a:r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016161"/>
                <a:ext cx="8153400" cy="611962"/>
              </a:xfrm>
              <a:prstGeom prst="rect">
                <a:avLst/>
              </a:prstGeom>
              <a:blipFill rotWithShape="1">
                <a:blip r:embed="rId5"/>
                <a:stretch>
                  <a:fillRect l="-1495" r="-673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905000" y="4148542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১ম চিত্র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167194" y="4183355"/>
            <a:ext cx="1309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২য় চিত্র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017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/>
      <p:bldP spid="13" grpId="0" animBg="1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2127409"/>
            <a:ext cx="5562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/>
              <a:t>ধন্যবাদ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1628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0300" y="469428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পাঠ</a:t>
            </a:r>
            <a:r>
              <a:rPr lang="en-US" sz="6000" dirty="0" smtClean="0"/>
              <a:t> </a:t>
            </a:r>
            <a:r>
              <a:rPr lang="bn-BD" sz="6000" dirty="0" smtClean="0"/>
              <a:t>পরিচিতি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438400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শ্রেণি</a:t>
            </a:r>
            <a:r>
              <a:rPr lang="en-US" sz="4800" dirty="0" smtClean="0"/>
              <a:t>: </a:t>
            </a:r>
            <a:r>
              <a:rPr lang="bn-BD" sz="4800" dirty="0" smtClean="0">
                <a:solidFill>
                  <a:schemeClr val="accent6">
                    <a:lumMod val="75000"/>
                  </a:schemeClr>
                </a:solidFill>
              </a:rPr>
              <a:t>৬ষ্ঠ</a:t>
            </a:r>
          </a:p>
          <a:p>
            <a:r>
              <a:rPr lang="bn-BD" sz="4800" dirty="0" smtClean="0"/>
              <a:t>বিষয়</a:t>
            </a:r>
            <a:r>
              <a:rPr lang="en-US" sz="4800" dirty="0" smtClean="0"/>
              <a:t>: </a:t>
            </a:r>
            <a:r>
              <a:rPr lang="bn-BD" sz="4800" dirty="0" smtClean="0"/>
              <a:t>গণিত</a:t>
            </a:r>
          </a:p>
          <a:p>
            <a:r>
              <a:rPr lang="bn-BD" sz="4800" dirty="0" smtClean="0"/>
              <a:t>অধ্যায়</a:t>
            </a:r>
            <a:r>
              <a:rPr lang="en-US" sz="4800" dirty="0" smtClean="0"/>
              <a:t>: </a:t>
            </a:r>
            <a:r>
              <a:rPr lang="bn-BD" sz="4800" dirty="0"/>
              <a:t>৭</a:t>
            </a:r>
            <a:r>
              <a:rPr lang="bn-BD" sz="4800" dirty="0" smtClean="0"/>
              <a:t>ম</a:t>
            </a:r>
          </a:p>
          <a:p>
            <a:r>
              <a:rPr lang="bn-BD" sz="4800" dirty="0" smtClean="0"/>
              <a:t>সময়</a:t>
            </a:r>
            <a:r>
              <a:rPr lang="en-US" sz="4800" dirty="0" smtClean="0"/>
              <a:t>:  </a:t>
            </a:r>
            <a:r>
              <a:rPr lang="bn-BD" sz="4800" dirty="0" smtClean="0"/>
              <a:t>৫</a:t>
            </a:r>
            <a:r>
              <a:rPr lang="en-US" sz="4800" dirty="0" smtClean="0"/>
              <a:t>0 </a:t>
            </a:r>
            <a:r>
              <a:rPr lang="bn-BD" sz="4800" dirty="0" smtClean="0"/>
              <a:t>মিনিট</a:t>
            </a:r>
          </a:p>
        </p:txBody>
      </p:sp>
    </p:spTree>
    <p:extLst>
      <p:ext uri="{BB962C8B-B14F-4D97-AF65-F5344CB8AC3E}">
        <p14:creationId xmlns:p14="http://schemas.microsoft.com/office/powerpoint/2010/main" val="243812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1011848"/>
            <a:ext cx="3886200" cy="40173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011848"/>
            <a:ext cx="3810000" cy="409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17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4572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/>
              <a:t>আজকের পাঠ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286000"/>
            <a:ext cx="7467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solidFill>
                  <a:schemeClr val="accent2"/>
                </a:solidFill>
              </a:rPr>
              <a:t>জ্যা</a:t>
            </a:r>
            <a:r>
              <a:rPr lang="bn-BD" sz="16600" dirty="0" smtClean="0"/>
              <a:t>মিতি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75873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6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6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4800" dirty="0">
                <a:solidFill>
                  <a:srgbClr val="00B050"/>
                </a:solidFill>
                <a:latin typeface="SutonnyMJ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4800" dirty="0" smtClean="0">
                <a:solidFill>
                  <a:srgbClr val="00B050"/>
                </a:solidFill>
                <a:latin typeface="SutonnyMJ" pitchFamily="2" charset="0"/>
                <a:cs typeface="NikoshBAN" pitchFamily="2" charset="0"/>
              </a:rPr>
              <a:t>..</a:t>
            </a:r>
            <a:endParaRPr lang="en-US" sz="48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R¨vwgwZi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msÁv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PZzfz©R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AvqZ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¤^m,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wÎfzR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Nbe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¯‘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wPb‡Z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evû‡f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‡` I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KvY‡f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wÎfzR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just">
              <a:buNone/>
            </a:pPr>
            <a:endParaRPr lang="en-US" sz="4800" dirty="0"/>
          </a:p>
          <a:p>
            <a:pPr algn="just"/>
            <a:endParaRPr lang="en-US" sz="4400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85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373" y="-197603"/>
            <a:ext cx="91440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rizontal Scroll 2"/>
          <p:cNvSpPr/>
          <p:nvPr/>
        </p:nvSpPr>
        <p:spPr>
          <a:xfrm>
            <a:off x="76200" y="0"/>
            <a:ext cx="8839200" cy="6629400"/>
          </a:xfrm>
          <a:prstGeom prst="horizontalScroll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14478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/>
              <a:t>১। </a:t>
            </a:r>
            <a:r>
              <a:rPr lang="bn-BD" sz="3600" b="1" dirty="0" smtClean="0">
                <a:solidFill>
                  <a:srgbClr val="002060"/>
                </a:solidFill>
              </a:rPr>
              <a:t>‘জ্যা’ </a:t>
            </a:r>
            <a:r>
              <a:rPr lang="bn-BD" sz="3600" dirty="0" smtClean="0"/>
              <a:t>অর্থ ভূমি আর </a:t>
            </a:r>
            <a:r>
              <a:rPr lang="bn-BD" sz="3600" b="1" dirty="0" smtClean="0">
                <a:solidFill>
                  <a:srgbClr val="002060"/>
                </a:solidFill>
              </a:rPr>
              <a:t>‘মিতি </a:t>
            </a:r>
            <a:r>
              <a:rPr lang="bn-BD" sz="3600" dirty="0" smtClean="0"/>
              <a:t>‘ অর্থ পরিমাপ। তাহলে ‘জ্যামিতি’ শব্দের অর্থ ভুমির পরিমাপ।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363191"/>
            <a:ext cx="7772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400" dirty="0" smtClean="0"/>
              <a:t>অতএব</a:t>
            </a:r>
            <a:r>
              <a:rPr lang="en-US" sz="4400" dirty="0" smtClean="0"/>
              <a:t>,</a:t>
            </a:r>
            <a:r>
              <a:rPr lang="en-US" sz="4400" dirty="0"/>
              <a:t> </a:t>
            </a:r>
            <a:r>
              <a:rPr lang="bn-BD" sz="4400" dirty="0" smtClean="0"/>
              <a:t>যে শাস্ত্র</a:t>
            </a:r>
            <a:r>
              <a:rPr lang="en-US" sz="4400" dirty="0" smtClean="0"/>
              <a:t> </a:t>
            </a:r>
            <a:r>
              <a:rPr lang="bn-BD" sz="4400" dirty="0" smtClean="0"/>
              <a:t>পাঠ করলে ভুমির পরিমাপ</a:t>
            </a:r>
            <a:r>
              <a:rPr lang="en-US" sz="4400" dirty="0" smtClean="0"/>
              <a:t> </a:t>
            </a:r>
            <a:r>
              <a:rPr lang="bn-BD" sz="4400" dirty="0" smtClean="0"/>
              <a:t>শুদ্ধভাবে</a:t>
            </a:r>
            <a:r>
              <a:rPr lang="en-US" sz="4400" dirty="0" smtClean="0"/>
              <a:t> </a:t>
            </a:r>
            <a:r>
              <a:rPr lang="bn-BD" sz="4400" dirty="0" smtClean="0"/>
              <a:t>জানা যায় তাকে </a:t>
            </a:r>
            <a:r>
              <a:rPr lang="bn-BD" sz="4400" dirty="0" smtClean="0">
                <a:solidFill>
                  <a:srgbClr val="FF0000"/>
                </a:solidFill>
              </a:rPr>
              <a:t>জ্যামিতি</a:t>
            </a:r>
            <a:r>
              <a:rPr lang="bn-BD" sz="4400" dirty="0" smtClean="0"/>
              <a:t> বলে।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4138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457200"/>
            <a:ext cx="2362200" cy="2133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50818" y="2782669"/>
            <a:ext cx="2916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চর্তভুজ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4727864" y="406653"/>
            <a:ext cx="3886200" cy="232546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56564" y="2833392"/>
            <a:ext cx="2015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আয়ত</a:t>
            </a:r>
            <a:endParaRPr lang="en-US" sz="4800" dirty="0"/>
          </a:p>
        </p:txBody>
      </p:sp>
      <p:sp>
        <p:nvSpPr>
          <p:cNvPr id="8" name="Parallelogram 7"/>
          <p:cNvSpPr/>
          <p:nvPr/>
        </p:nvSpPr>
        <p:spPr>
          <a:xfrm>
            <a:off x="533400" y="3657600"/>
            <a:ext cx="3733800" cy="2209800"/>
          </a:xfrm>
          <a:prstGeom prst="parallelogram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69818" y="6096000"/>
            <a:ext cx="3758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সামান্তরিক</a:t>
            </a:r>
            <a:endParaRPr lang="en-US" sz="3600" dirty="0"/>
          </a:p>
        </p:txBody>
      </p:sp>
      <p:sp>
        <p:nvSpPr>
          <p:cNvPr id="10" name="Diamond 9"/>
          <p:cNvSpPr/>
          <p:nvPr/>
        </p:nvSpPr>
        <p:spPr>
          <a:xfrm>
            <a:off x="5486400" y="3664389"/>
            <a:ext cx="3429000" cy="2779931"/>
          </a:xfrm>
          <a:prstGeom prst="diamond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670964" y="4648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রম্ভস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976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38200" y="685800"/>
            <a:ext cx="3124200" cy="31242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16764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বৃত্ত</a:t>
            </a:r>
            <a:endParaRPr lang="en-US" sz="4800" dirty="0"/>
          </a:p>
        </p:txBody>
      </p:sp>
      <p:sp>
        <p:nvSpPr>
          <p:cNvPr id="5" name="Isosceles Triangle 4"/>
          <p:cNvSpPr/>
          <p:nvPr/>
        </p:nvSpPr>
        <p:spPr>
          <a:xfrm>
            <a:off x="4946073" y="228600"/>
            <a:ext cx="3886200" cy="3352800"/>
          </a:xfrm>
          <a:prstGeom prst="triangl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79523" y="2362200"/>
            <a:ext cx="2019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ত্রিভুজ</a:t>
            </a:r>
            <a:endParaRPr lang="en-US" sz="4400" dirty="0"/>
          </a:p>
        </p:txBody>
      </p:sp>
      <p:sp>
        <p:nvSpPr>
          <p:cNvPr id="8" name="Cube 7"/>
          <p:cNvSpPr/>
          <p:nvPr/>
        </p:nvSpPr>
        <p:spPr>
          <a:xfrm>
            <a:off x="2362200" y="4178631"/>
            <a:ext cx="4495800" cy="2362200"/>
          </a:xfrm>
          <a:prstGeom prst="cub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64876" y="5181600"/>
            <a:ext cx="19691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ঘনবস্তু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6672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1137</TotalTime>
  <Words>448</Words>
  <Application>Microsoft Office PowerPoint</Application>
  <PresentationFormat>On-screen Show (4:3)</PresentationFormat>
  <Paragraphs>98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Apothecary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এই পাঠ শেষে শিক্ষার্থীরা..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PC</cp:lastModifiedBy>
  <cp:revision>124</cp:revision>
  <dcterms:created xsi:type="dcterms:W3CDTF">2006-08-16T00:00:00Z</dcterms:created>
  <dcterms:modified xsi:type="dcterms:W3CDTF">2019-12-07T04:12:01Z</dcterms:modified>
</cp:coreProperties>
</file>