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notesMasterIdLst>
    <p:notesMasterId r:id="rId21"/>
  </p:notesMasterIdLst>
  <p:sldIdLst>
    <p:sldId id="282" r:id="rId2"/>
    <p:sldId id="256" r:id="rId3"/>
    <p:sldId id="281" r:id="rId4"/>
    <p:sldId id="299" r:id="rId5"/>
    <p:sldId id="274" r:id="rId6"/>
    <p:sldId id="269" r:id="rId7"/>
    <p:sldId id="313" r:id="rId8"/>
    <p:sldId id="320" r:id="rId9"/>
    <p:sldId id="314" r:id="rId10"/>
    <p:sldId id="315" r:id="rId11"/>
    <p:sldId id="300" r:id="rId12"/>
    <p:sldId id="316" r:id="rId13"/>
    <p:sldId id="302" r:id="rId14"/>
    <p:sldId id="279" r:id="rId15"/>
    <p:sldId id="276" r:id="rId16"/>
    <p:sldId id="298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0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BC"/>
    <a:srgbClr val="CCFFFF"/>
    <a:srgbClr val="3333FF"/>
    <a:srgbClr val="C2FFA3"/>
    <a:srgbClr val="CCFF66"/>
    <a:srgbClr val="99FF66"/>
    <a:srgbClr val="CCFF33"/>
    <a:srgbClr val="B3F1FF"/>
    <a:srgbClr val="00CC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56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-762" y="-96"/>
      </p:cViewPr>
      <p:guideLst>
        <p:guide orient="horz" pos="2205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25913-E6C3-4E51-A8A3-10C72388182A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0D7C1-5CD7-4D25-8C5E-40F3B2368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58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0D7C1-5CD7-4D25-8C5E-40F3B23684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16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0D7C1-5CD7-4D25-8C5E-40F3B236840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428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0D7C1-5CD7-4D25-8C5E-40F3B236840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358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0D7C1-5CD7-4D25-8C5E-40F3B236840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972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0D7C1-5CD7-4D25-8C5E-40F3B236840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7699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0D7C1-5CD7-4D25-8C5E-40F3B236840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202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0D7C1-5CD7-4D25-8C5E-40F3B236840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277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0D7C1-5CD7-4D25-8C5E-40F3B236840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5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29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566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59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85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382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676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9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60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61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16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93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23E5C-C145-4F31-BE6A-2D92A64C1C17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AC110-5E17-4960-947F-1C6F1985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1875" y="274212"/>
            <a:ext cx="3839667" cy="29238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" panose="020F0502020204030204" pitchFamily="34" charset="0"/>
              <a:buNone/>
            </a:pPr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sz="2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Calibri" panose="020F0502020204030204" pitchFamily="34" charset="0"/>
              <a:buNone/>
            </a:pPr>
            <a:r>
              <a:rPr lang="bn-IN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মলিনা বিশ্বাস 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IN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মলি) </a:t>
            </a:r>
          </a:p>
          <a:p>
            <a:pPr>
              <a:buFont typeface="Calibri" panose="020F0502020204030204" pitchFamily="34" charset="0"/>
              <a:buNone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সহকারি শিক্ষক </a:t>
            </a:r>
          </a:p>
          <a:p>
            <a:pPr>
              <a:buFont typeface="Calibri" panose="020F0502020204030204" pitchFamily="34" charset="0"/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বনগ্রাম মাধ্যমিক বিদ্যালয়           </a:t>
            </a:r>
          </a:p>
          <a:p>
            <a:pPr>
              <a:buFont typeface="Calibri" panose="020F0502020204030204" pitchFamily="34" charset="0"/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খোকসা, কুষ্টিয়া ।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Calibri" panose="020F0502020204030204" pitchFamily="34" charset="0"/>
              <a:buNone/>
            </a:pPr>
            <a:r>
              <a:rPr lang="bn-BD" sz="2800" dirty="0" smtClean="0">
                <a:latin typeface="Nikosh" pitchFamily="2" charset="0"/>
                <a:cs typeface="Nikosh" pitchFamily="2" charset="0"/>
              </a:rPr>
              <a:t>    মোবাইলঃ   ০১৭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৪৭৪৮৯৪৯২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</a:t>
            </a:r>
            <a:endParaRPr lang="bn-BD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89245" y="3746113"/>
            <a:ext cx="4732538" cy="267765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" panose="020F0502020204030204" pitchFamily="34" charset="0"/>
              <a:buNone/>
            </a:pPr>
            <a:r>
              <a:rPr lang="bn-BD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280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bn-BD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৮</a:t>
            </a:r>
            <a:r>
              <a:rPr lang="bn-BD" sz="280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ম</a:t>
            </a:r>
            <a:r>
              <a:rPr lang="bn-IN" sz="280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2800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buFont typeface="Calibri" panose="020F0502020204030204" pitchFamily="34" charset="0"/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বিজ্ঞান   </a:t>
            </a:r>
          </a:p>
          <a:p>
            <a:pPr>
              <a:buFont typeface="Calibri" panose="020F0502020204030204" pitchFamily="34" charset="0"/>
              <a:buNone/>
            </a:pP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৬ষ্ঠ  </a:t>
            </a:r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Calibri" panose="020F0502020204030204" pitchFamily="34" charset="0"/>
              <a:buNone/>
            </a:pP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ইলেকট্রন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বিন্যাস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>
              <a:buFont typeface="Calibri" panose="020F0502020204030204" pitchFamily="34" charset="0"/>
              <a:buNone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০৬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1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২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/২০১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৯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ইং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Calibri" panose="020F0502020204030204" pitchFamily="34" charset="0"/>
              <a:buNone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 সময়ঃ  ৫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মিনিট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800" dirty="0"/>
          </a:p>
        </p:txBody>
      </p:sp>
      <p:pic>
        <p:nvPicPr>
          <p:cNvPr id="6" name="Picture 2" descr="C:\Users\Tumpa\Desktop\Mol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96776" y="274212"/>
            <a:ext cx="2155086" cy="20897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92887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4632" y="484909"/>
            <a:ext cx="8700654" cy="9949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#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ফ্লোরিন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পরমাণু ১টি ইলেকট্রন গ্রহন করার পর কী আধান যুক্ত হয়েছে?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Connector 5"/>
          <p:cNvSpPr/>
          <p:nvPr/>
        </p:nvSpPr>
        <p:spPr>
          <a:xfrm>
            <a:off x="3905250" y="2646080"/>
            <a:ext cx="498764" cy="429491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3614305" y="2438261"/>
            <a:ext cx="1080654" cy="942109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3226378" y="2050334"/>
            <a:ext cx="1911927" cy="1676399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4016087" y="2285862"/>
            <a:ext cx="206086" cy="27639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4099212" y="3269533"/>
            <a:ext cx="245053" cy="22167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3905251" y="1911789"/>
            <a:ext cx="284018" cy="24938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4222173" y="1911789"/>
            <a:ext cx="244186" cy="24938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/>
          <p:cNvSpPr/>
          <p:nvPr/>
        </p:nvSpPr>
        <p:spPr>
          <a:xfrm>
            <a:off x="5041322" y="2646080"/>
            <a:ext cx="235527" cy="21474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/>
          <p:cNvSpPr/>
          <p:nvPr/>
        </p:nvSpPr>
        <p:spPr>
          <a:xfrm>
            <a:off x="5041322" y="2888533"/>
            <a:ext cx="235527" cy="1870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/>
          <p:cNvSpPr/>
          <p:nvPr/>
        </p:nvSpPr>
        <p:spPr>
          <a:xfrm>
            <a:off x="4404014" y="3615899"/>
            <a:ext cx="228600" cy="26323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/>
          <p:cNvSpPr/>
          <p:nvPr/>
        </p:nvSpPr>
        <p:spPr>
          <a:xfrm>
            <a:off x="3101687" y="2646081"/>
            <a:ext cx="249381" cy="33597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016086" y="2584967"/>
            <a:ext cx="332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ক </a:t>
            </a:r>
            <a:endParaRPr lang="en-US" sz="2400" dirty="0"/>
          </a:p>
        </p:txBody>
      </p:sp>
      <p:sp>
        <p:nvSpPr>
          <p:cNvPr id="18" name="Flowchart: Connector 17"/>
          <p:cNvSpPr/>
          <p:nvPr/>
        </p:nvSpPr>
        <p:spPr>
          <a:xfrm>
            <a:off x="4154632" y="3615899"/>
            <a:ext cx="238990" cy="26323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lowchart: Connector 1"/>
          <p:cNvSpPr/>
          <p:nvPr/>
        </p:nvSpPr>
        <p:spPr>
          <a:xfrm>
            <a:off x="3196935" y="2982053"/>
            <a:ext cx="249381" cy="3246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9488" y="4959926"/>
            <a:ext cx="55996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#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ঋণাত্নক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আধানযুক্ত পরমাণুকে কী  বলে? </a:t>
            </a:r>
            <a:endParaRPr lang="en-US" sz="3200" dirty="0"/>
          </a:p>
        </p:txBody>
      </p:sp>
      <p:sp>
        <p:nvSpPr>
          <p:cNvPr id="20" name="Rectangle 19"/>
          <p:cNvSpPr/>
          <p:nvPr/>
        </p:nvSpPr>
        <p:spPr>
          <a:xfrm>
            <a:off x="276290" y="5832762"/>
            <a:ext cx="83550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#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ইলেকট্রন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গ্রহন বা বর্জনের মাধ্যমে পরমাণু  কীসে পরিণত হয় ? 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7647709" y="1149927"/>
            <a:ext cx="1205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ঋণাত্নক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89618" y="4935101"/>
            <a:ext cx="1641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অ্যানায়ন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47709" y="6273225"/>
            <a:ext cx="1205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আয়নে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129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 animBg="1"/>
      <p:bldP spid="2" grpId="0" animBg="1"/>
      <p:bldP spid="19" grpId="0"/>
      <p:bldP spid="20" grpId="0"/>
      <p:bldP spid="21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umpa\Desktop\indexgfd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583" y="1413164"/>
            <a:ext cx="7758544" cy="4128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493818" y="315987"/>
            <a:ext cx="3768437" cy="5861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ক্যাটায়ন ও অ্যানায়ন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61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35301"/>
              </p:ext>
            </p:extLst>
          </p:nvPr>
        </p:nvGraphicFramePr>
        <p:xfrm>
          <a:off x="1052944" y="1397000"/>
          <a:ext cx="7162800" cy="4834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3581400"/>
              </a:tblGrid>
              <a:tr h="445490">
                <a:tc>
                  <a:txBody>
                    <a:bodyPr/>
                    <a:lstStyle/>
                    <a:p>
                      <a:r>
                        <a:rPr lang="bn-IN" dirty="0" smtClean="0"/>
                        <a:t>ক্যাটায়ন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অ্যানায়ন </a:t>
                      </a:r>
                      <a:endParaRPr lang="en-US" dirty="0"/>
                    </a:p>
                  </a:txBody>
                  <a:tcPr/>
                </a:tc>
              </a:tr>
              <a:tr h="1428008"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১।</a:t>
                      </a:r>
                      <a:r>
                        <a:rPr lang="bn-IN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কোনো মৌলের পরমানু যখন ইলেকট্রন </a:t>
                      </a:r>
                    </a:p>
                    <a:p>
                      <a:r>
                        <a:rPr lang="bn-IN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ত্যাগ করে ধনাত্নক আধানগ্রস্থ হয় তখন একে ক্যাটায়ন বলে।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১।</a:t>
                      </a:r>
                      <a:r>
                        <a:rPr lang="bn-IN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কোনো মৌলের পরমানু যখন ইলেকট্রন </a:t>
                      </a:r>
                    </a:p>
                    <a:p>
                      <a:r>
                        <a:rPr lang="bn-IN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গ্রহন  করে ঋনাত্নক  আধানগ্রস্থ হয় তখন একে অ্যানায়ন বলে। </a:t>
                      </a:r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768927"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২। সোডিয়াম মৌলের</a:t>
                      </a:r>
                      <a:r>
                        <a:rPr lang="bn-IN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পরমানুতে ১১টি ইলেকট্রন থাকে।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২। ফ্লোরিন</a:t>
                      </a:r>
                      <a:r>
                        <a:rPr lang="bn-IN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পরমানুর সর্বশেষ কক্ষপথে ৭টি ইলেকট্রন থাকে।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45490"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৩। এর ইলেক্ট্রন বিন্যাস ২,৮,</a:t>
                      </a:r>
                      <a:r>
                        <a:rPr lang="bn-IN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১ </a:t>
                      </a:r>
                      <a:endParaRPr lang="bn-IN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৩। এর ইলেকট্রন বিন্যাস ২,৭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098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৪। </a:t>
                      </a:r>
                      <a:r>
                        <a:rPr lang="bn-IN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সর্বশেষ শক্তিস্তরে ১টি ইলেকট্রন ত্যাগ করে । </a:t>
                      </a:r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৪। অষ্টক</a:t>
                      </a:r>
                      <a:r>
                        <a:rPr lang="bn-IN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পূরনের জন্য বিক্রিয়ার সময় ১টি  ইলেকট্রন গ্রহন করে ।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152792" y="413495"/>
            <a:ext cx="46217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ক্যাটায়ন ও অ্যানায়নের পার্থক্য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8080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Tumpa\Desktop\imag0po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199" y="1842654"/>
            <a:ext cx="4371109" cy="4142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65018" y="315987"/>
            <a:ext cx="7716981" cy="11723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P </a:t>
            </a:r>
            <a:r>
              <a:rPr lang="bn-IN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ও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পরমানু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কীভাবে আয়নিক যৌগ তৈরি করে?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un 3"/>
          <p:cNvSpPr/>
          <p:nvPr/>
        </p:nvSpPr>
        <p:spPr>
          <a:xfrm flipH="1" flipV="1">
            <a:off x="768927" y="630382"/>
            <a:ext cx="872837" cy="457200"/>
          </a:xfrm>
          <a:prstGeom prst="su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4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Tumpa\Desktop\imagesl0k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81" y="2042247"/>
            <a:ext cx="8104909" cy="351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518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Box 73"/>
          <p:cNvSpPr txBox="1"/>
          <p:nvPr/>
        </p:nvSpPr>
        <p:spPr>
          <a:xfrm>
            <a:off x="1735615" y="135992"/>
            <a:ext cx="4544291" cy="92333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5637" y="5201829"/>
            <a:ext cx="7523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n w="11430"/>
                <a:latin typeface="NikoshBAN" pitchFamily="2" charset="0"/>
                <a:cs typeface="NikoshBAN" pitchFamily="2" charset="0"/>
              </a:rPr>
              <a:t>প্রশ্নঃ </a:t>
            </a:r>
            <a:r>
              <a:rPr lang="en-US" sz="3200" dirty="0" smtClean="0">
                <a:ln w="11430"/>
                <a:latin typeface="NikoshBAN" pitchFamily="2" charset="0"/>
                <a:cs typeface="NikoshBAN" pitchFamily="2" charset="0"/>
              </a:rPr>
              <a:t>A </a:t>
            </a:r>
            <a:r>
              <a:rPr lang="bn-IN" sz="3200" dirty="0" smtClean="0">
                <a:ln w="11430"/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200" dirty="0" smtClean="0">
                <a:ln w="11430"/>
                <a:latin typeface="NikoshBAN" pitchFamily="2" charset="0"/>
                <a:cs typeface="NikoshBAN" pitchFamily="2" charset="0"/>
              </a:rPr>
              <a:t>B</a:t>
            </a:r>
            <a:r>
              <a:rPr lang="bn-IN" sz="3200" dirty="0" smtClean="0">
                <a:ln w="11430"/>
                <a:latin typeface="NikoshBAN" pitchFamily="2" charset="0"/>
                <a:cs typeface="NikoshBAN" pitchFamily="2" charset="0"/>
              </a:rPr>
              <a:t> মৌল কীভাবে যৌগ গঠন করে? ব্যাখ্যা কর। </a:t>
            </a:r>
            <a:endParaRPr lang="en-US" sz="3200" dirty="0">
              <a:ln w="11430"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 descr="C:\Users\Tumpa\Desktop\imagesv43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913" y="1678132"/>
            <a:ext cx="3540269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23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73926" y="633623"/>
            <a:ext cx="3408219" cy="92333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 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6581" y="3154879"/>
            <a:ext cx="67887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প্রশ্নঃ ম্যাগনেসিয়াম কীভাবে আয়নে পরিণত হয়?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40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99854" y="328114"/>
            <a:ext cx="3103419" cy="92333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4933" y="2569687"/>
            <a:ext cx="6053260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১। আয়ন কী?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২। হিলিয়াম পরমাণুতে কয়টি ইলেকট্রন থাকে?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৩।  কক্ষপথগুলোকে কী বলে?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৪।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পরমাণুর আধান কী ?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৫। ক্লোরিনের পারমানবিক সংখ্যা কত?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316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66110" y="46333"/>
            <a:ext cx="3283527" cy="92333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8546" y="2522110"/>
            <a:ext cx="87976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n w="11430"/>
                <a:latin typeface="NikoshBAN" pitchFamily="2" charset="0"/>
                <a:cs typeface="NikoshBAN" pitchFamily="2" charset="0"/>
              </a:rPr>
              <a:t>প্রশ্নঃ ক, খ ও গ তিনটি মৌল যাদের পারমানবিক সংখ্যা যথাক্রমে ১০, ১২ও ১৬ । </a:t>
            </a:r>
          </a:p>
          <a:p>
            <a:r>
              <a:rPr lang="bn-IN" sz="3200" dirty="0" smtClean="0">
                <a:ln w="11430"/>
                <a:latin typeface="NikoshBAN" pitchFamily="2" charset="0"/>
                <a:cs typeface="NikoshBAN" pitchFamily="2" charset="0"/>
              </a:rPr>
              <a:t>ক ক্যাটায়ন কী?  </a:t>
            </a:r>
          </a:p>
          <a:p>
            <a:r>
              <a:rPr lang="bn-IN" sz="3200" dirty="0" smtClean="0">
                <a:ln w="11430"/>
                <a:latin typeface="NikoshBAN" pitchFamily="2" charset="0"/>
                <a:cs typeface="NikoshBAN" pitchFamily="2" charset="0"/>
              </a:rPr>
              <a:t>খ নিয়ন নিষ্ক্রিয় গ্যাস কেন? </a:t>
            </a:r>
          </a:p>
          <a:p>
            <a:r>
              <a:rPr lang="bn-IN" sz="3200" dirty="0" smtClean="0">
                <a:ln w="11430"/>
                <a:latin typeface="NikoshBAN" pitchFamily="2" charset="0"/>
                <a:cs typeface="NikoshBAN" pitchFamily="2" charset="0"/>
              </a:rPr>
              <a:t>গ উদ্দীপকে প্রদত্ত তিনটি মৌলের ইলেকট্রন বিন্যাস চিত্র একেঁ দেখাও । </a:t>
            </a:r>
          </a:p>
          <a:p>
            <a:r>
              <a:rPr lang="bn-IN" sz="3200" dirty="0" smtClean="0">
                <a:ln w="11430"/>
                <a:latin typeface="NikoshBAN" pitchFamily="2" charset="0"/>
                <a:cs typeface="NikoshBAN" pitchFamily="2" charset="0"/>
              </a:rPr>
              <a:t>ঘ </a:t>
            </a:r>
            <a:r>
              <a:rPr lang="bn-IN" sz="3200" dirty="0">
                <a:ln w="11430"/>
                <a:latin typeface="NikoshBAN" pitchFamily="2" charset="0"/>
                <a:cs typeface="NikoshBAN" pitchFamily="2" charset="0"/>
              </a:rPr>
              <a:t>উদ্দীপকে খ ও গ </a:t>
            </a:r>
            <a:r>
              <a:rPr lang="bn-IN" sz="3200" dirty="0" smtClean="0">
                <a:ln w="11430"/>
                <a:latin typeface="NikoshBAN" pitchFamily="2" charset="0"/>
                <a:cs typeface="NikoshBAN" pitchFamily="2" charset="0"/>
              </a:rPr>
              <a:t> মৌল দুটির পরমাণুরসমূহের মধ্যে  যৌগ গঠনের সক্ষমতা ইলেকট্রন বিন্যাসসহ বিশ্লেষণ কর। </a:t>
            </a:r>
            <a:endParaRPr lang="en-US" sz="3200" dirty="0">
              <a:ln w="11430"/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0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4334" y="684250"/>
            <a:ext cx="31662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7" name="Picture 3" descr="C:\Users\Tumpa\Desktop\v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382" y="2566987"/>
            <a:ext cx="5597235" cy="3861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39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umpa\Desktop\rs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892" y="1828801"/>
            <a:ext cx="6151418" cy="410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92581" y="411125"/>
            <a:ext cx="26462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সু-স্বাগতম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8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983746" y="1144277"/>
            <a:ext cx="19672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ভিডিওটি দেখি</a:t>
            </a:r>
            <a:endParaRPr lang="en-US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5018" y="411124"/>
            <a:ext cx="4170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নিচের চিত্র লক্ষ কর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Tumpa\Desktop\imaty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235743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lowchart: Connector 2"/>
          <p:cNvSpPr/>
          <p:nvPr/>
        </p:nvSpPr>
        <p:spPr>
          <a:xfrm>
            <a:off x="4572000" y="3006436"/>
            <a:ext cx="48491" cy="55419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 flipV="1">
            <a:off x="4473285" y="3445624"/>
            <a:ext cx="122960" cy="91442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6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81481E-6 C 0.01789 4.81481E-6 0.03438 0.01388 0.03438 0.03148 C 0.03438 0.04907 0.01789 0.06388 -4.16667E-6 0.06388 C -0.01875 0.06388 -0.03246 0.04907 -0.03246 0.03148 C -0.03246 0.01388 -0.01875 4.81481E-6 -4.16667E-6 4.81481E-6 Z " pathEditMode="relative" rAng="0" ptsTypes="fffff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3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77 -0.05092 C 0.04809 -0.05092 0.08195 -0.0199 0.08195 0.01852 C 0.08195 0.05672 0.04809 0.08797 0.00677 0.08797 C -0.03472 0.08797 -0.06823 0.05672 -0.06823 0.01852 C -0.06823 -0.0199 -0.03472 -0.05092 0.00677 -0.05092 Z " pathEditMode="relative" rAng="0" ptsTypes="fffff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par>
              <p:cTn id="25"/>
            </p:par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9709" y="577794"/>
            <a:ext cx="6137563" cy="92333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নিচের চিত্রটি লক্ষ করঃ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Tumpa\Desktop\imageszaq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037" y="1814944"/>
            <a:ext cx="6109855" cy="4682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285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02873" y="3602182"/>
            <a:ext cx="3477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87630" y="2392647"/>
            <a:ext cx="384752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ইলেকট্রন বিন্যাস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60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30582" y="845127"/>
            <a:ext cx="40593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আচরনিক উদ্দেশ্য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8874" y="2574413"/>
            <a:ext cx="831272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১। ইলেকট্রন বিন্যাস ব্যাখ্যা করতে পারবে।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২। আয়ন কীভাবে সৃষ্টি হয় ব্যাখ্যা  করতে পারবে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৩। ক্যাটায়ন ও অ্যানায়নের পার্থক্য করতে পারবে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৪। অ্যানায়ন ও ক্যাটায়ন ব্যবহার করে রাসায়নিক সংকেত প্রণয়ন করতে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48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152400" y="358157"/>
            <a:ext cx="8825345" cy="62134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সোডিয়াম পরমানুর প্রথম শক্তিস্তরে কয়টি ইলেকট্রন থাকে?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C:\Users\Tumpa\Desktop\New folder (2)\imagesbv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4873" y="1967345"/>
            <a:ext cx="3422072" cy="2447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994073" y="979497"/>
            <a:ext cx="8035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২টি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3454" y="1238326"/>
            <a:ext cx="53511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দ্বিতীয় 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শক্তিস্তরে কয়টি ইলেকট্রন থাকে? 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329306" y="4809898"/>
            <a:ext cx="53062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তৃতীয় 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শক্তিস্তরে কয়টি ইলেকট্রন থাকে? 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623455" y="5862843"/>
            <a:ext cx="44660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এটি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কি স্থিতিশীল অবস্থা ?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6" name="Sun 5"/>
          <p:cNvSpPr/>
          <p:nvPr/>
        </p:nvSpPr>
        <p:spPr>
          <a:xfrm>
            <a:off x="152400" y="668827"/>
            <a:ext cx="235527" cy="190155"/>
          </a:xfrm>
          <a:prstGeom prst="su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un 8"/>
          <p:cNvSpPr/>
          <p:nvPr/>
        </p:nvSpPr>
        <p:spPr>
          <a:xfrm>
            <a:off x="387927" y="1361125"/>
            <a:ext cx="235527" cy="190155"/>
          </a:xfrm>
          <a:prstGeom prst="su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un 9"/>
          <p:cNvSpPr/>
          <p:nvPr/>
        </p:nvSpPr>
        <p:spPr>
          <a:xfrm>
            <a:off x="913669" y="5007207"/>
            <a:ext cx="235527" cy="190155"/>
          </a:xfrm>
          <a:prstGeom prst="su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n 10"/>
          <p:cNvSpPr/>
          <p:nvPr/>
        </p:nvSpPr>
        <p:spPr>
          <a:xfrm>
            <a:off x="823614" y="5965075"/>
            <a:ext cx="235527" cy="190155"/>
          </a:xfrm>
          <a:prstGeom prst="su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64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/>
      <p:bldP spid="3" grpId="0"/>
      <p:bldP spid="4" grpId="0"/>
      <p:bldP spid="5" grpId="0"/>
      <p:bldP spid="6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Tumpa\Desktop\New folder (2)\imagesbv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9788" y="2323042"/>
            <a:ext cx="3422072" cy="2447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51840" y="190398"/>
            <a:ext cx="70599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তাহলে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কীভাবে এটি স্থিতিশীলতা অর্জন করতে পারে? 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56790" y="753382"/>
            <a:ext cx="93901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১টি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ইলেকট্রন হারানোর পর সোডিয়াম পরমাণু আর আধান নিরপেক্ষ নেই,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আধানযুক্ত হয়েছে। এরকম আধানযুক্ত পরমাণুকে কী বলে? </a:t>
            </a:r>
          </a:p>
          <a:p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509808" y="1736164"/>
            <a:ext cx="1277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আয়ন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9488" y="4959926"/>
            <a:ext cx="62279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যে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আয়নে ধনাত্নক আধান আছে তাকে কী বলে? 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159591" y="6042952"/>
            <a:ext cx="8809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সোডিয়াম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পরমাণু ১টি ইলেকট্রন হারানোর পর কীসে পরিণত হয়েছে?  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7156750" y="4959925"/>
            <a:ext cx="1687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ক্যাটায়ন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Sun 9"/>
          <p:cNvSpPr/>
          <p:nvPr/>
        </p:nvSpPr>
        <p:spPr>
          <a:xfrm>
            <a:off x="534076" y="292630"/>
            <a:ext cx="235527" cy="190155"/>
          </a:xfrm>
          <a:prstGeom prst="su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n 10"/>
          <p:cNvSpPr/>
          <p:nvPr/>
        </p:nvSpPr>
        <p:spPr>
          <a:xfrm>
            <a:off x="41828" y="959772"/>
            <a:ext cx="235527" cy="190155"/>
          </a:xfrm>
          <a:prstGeom prst="su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un 11"/>
          <p:cNvSpPr/>
          <p:nvPr/>
        </p:nvSpPr>
        <p:spPr>
          <a:xfrm>
            <a:off x="270163" y="5064062"/>
            <a:ext cx="235527" cy="190155"/>
          </a:xfrm>
          <a:prstGeom prst="su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un 12"/>
          <p:cNvSpPr/>
          <p:nvPr/>
        </p:nvSpPr>
        <p:spPr>
          <a:xfrm>
            <a:off x="159591" y="6240261"/>
            <a:ext cx="235527" cy="190155"/>
          </a:xfrm>
          <a:prstGeom prst="su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0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28255" y="249098"/>
            <a:ext cx="50707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#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চিত্রে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‘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’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পরমাণুর নাম কী? </a:t>
            </a:r>
            <a:endParaRPr lang="en-US" sz="3200" dirty="0"/>
          </a:p>
        </p:txBody>
      </p:sp>
      <p:sp>
        <p:nvSpPr>
          <p:cNvPr id="4" name="Flowchart: Connector 3"/>
          <p:cNvSpPr/>
          <p:nvPr/>
        </p:nvSpPr>
        <p:spPr>
          <a:xfrm>
            <a:off x="3865418" y="2230582"/>
            <a:ext cx="498764" cy="429491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3574473" y="2022763"/>
            <a:ext cx="1080654" cy="942109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3186546" y="1634836"/>
            <a:ext cx="1911927" cy="1676399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3976255" y="1870364"/>
            <a:ext cx="206086" cy="27639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4059380" y="2854035"/>
            <a:ext cx="245053" cy="22167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3865419" y="1496291"/>
            <a:ext cx="284018" cy="24938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4182341" y="1496291"/>
            <a:ext cx="244186" cy="24938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5001490" y="2230582"/>
            <a:ext cx="235527" cy="21474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/>
          <p:cNvSpPr/>
          <p:nvPr/>
        </p:nvSpPr>
        <p:spPr>
          <a:xfrm>
            <a:off x="5001490" y="2473035"/>
            <a:ext cx="235527" cy="1870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/>
          <p:cNvSpPr/>
          <p:nvPr/>
        </p:nvSpPr>
        <p:spPr>
          <a:xfrm>
            <a:off x="4062845" y="3200401"/>
            <a:ext cx="238990" cy="26323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/>
          <p:cNvSpPr/>
          <p:nvPr/>
        </p:nvSpPr>
        <p:spPr>
          <a:xfrm>
            <a:off x="4364182" y="3200401"/>
            <a:ext cx="228600" cy="26323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/>
          <p:cNvSpPr/>
          <p:nvPr/>
        </p:nvSpPr>
        <p:spPr>
          <a:xfrm>
            <a:off x="3061855" y="2230583"/>
            <a:ext cx="249381" cy="33597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976254" y="2169469"/>
            <a:ext cx="332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ক 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695962" y="4010408"/>
            <a:ext cx="51972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# ‘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’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পরমাণুর ইলেকট্রন বিন্যাস কত? </a:t>
            </a:r>
            <a:endParaRPr lang="en-US" sz="3200" dirty="0"/>
          </a:p>
        </p:txBody>
      </p:sp>
      <p:sp>
        <p:nvSpPr>
          <p:cNvPr id="20" name="Rectangle 19"/>
          <p:cNvSpPr/>
          <p:nvPr/>
        </p:nvSpPr>
        <p:spPr>
          <a:xfrm>
            <a:off x="695962" y="4844596"/>
            <a:ext cx="35141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#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এটি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কী স্থিতিশীল অবস্থা</a:t>
            </a:r>
            <a:endParaRPr lang="en-US" sz="3200" dirty="0"/>
          </a:p>
        </p:txBody>
      </p:sp>
      <p:sp>
        <p:nvSpPr>
          <p:cNvPr id="21" name="Rectangle 20"/>
          <p:cNvSpPr/>
          <p:nvPr/>
        </p:nvSpPr>
        <p:spPr>
          <a:xfrm>
            <a:off x="546883" y="902671"/>
            <a:ext cx="5796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#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দ্বিতীয় 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শক্তিস্তরে কয়টি ইলেকট্রন থাকে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?  </a:t>
            </a:r>
            <a:endParaRPr lang="en-US" sz="3200" dirty="0"/>
          </a:p>
        </p:txBody>
      </p:sp>
      <p:sp>
        <p:nvSpPr>
          <p:cNvPr id="22" name="Rectangle 21"/>
          <p:cNvSpPr/>
          <p:nvPr/>
        </p:nvSpPr>
        <p:spPr>
          <a:xfrm>
            <a:off x="417428" y="5869441"/>
            <a:ext cx="8339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#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স্থিতিশীল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অবস্থায় যেতে চাইলে ক পরমাণুকে কী করতে হবে?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2176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/>
      <p:bldP spid="19" grpId="0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13446</TotalTime>
  <Words>497</Words>
  <Application>Microsoft Office PowerPoint</Application>
  <PresentationFormat>On-screen Show (4:3)</PresentationFormat>
  <Paragraphs>88</Paragraphs>
  <Slides>19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Debdas</dc:creator>
  <cp:lastModifiedBy>Tumpa</cp:lastModifiedBy>
  <cp:revision>1183</cp:revision>
  <dcterms:created xsi:type="dcterms:W3CDTF">2015-11-14T15:10:43Z</dcterms:created>
  <dcterms:modified xsi:type="dcterms:W3CDTF">2019-12-08T08:50:22Z</dcterms:modified>
</cp:coreProperties>
</file>