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7" r:id="rId11"/>
    <p:sldId id="271" r:id="rId12"/>
    <p:sldId id="277" r:id="rId13"/>
    <p:sldId id="268" r:id="rId14"/>
    <p:sldId id="272" r:id="rId15"/>
    <p:sldId id="273" r:id="rId16"/>
    <p:sldId id="269" r:id="rId17"/>
    <p:sldId id="276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CC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5AD32-73BC-4DED-BE85-36A5F60ACCB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02F9C-F958-49F1-AD33-4A02783E5D90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86137940-2D87-4ED4-9E7F-4FE3D39E1631}" type="parTrans" cxnId="{1AEDB244-F3DD-4DDA-9BFE-25360FE30672}">
      <dgm:prSet/>
      <dgm:spPr/>
      <dgm:t>
        <a:bodyPr/>
        <a:lstStyle/>
        <a:p>
          <a:endParaRPr lang="en-US"/>
        </a:p>
      </dgm:t>
    </dgm:pt>
    <dgm:pt modelId="{D74D3AFF-9F3A-4514-B897-C0E488411948}" type="sibTrans" cxnId="{1AEDB244-F3DD-4DDA-9BFE-25360FE3067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4A04363-71E8-4716-B032-6809B530A05D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8F97A8F7-E2B7-4A47-945B-20EB29D3511B}" type="parTrans" cxnId="{5CD173A2-DB3D-4A93-9E81-18661ACEF741}">
      <dgm:prSet/>
      <dgm:spPr/>
      <dgm:t>
        <a:bodyPr/>
        <a:lstStyle/>
        <a:p>
          <a:endParaRPr lang="en-US"/>
        </a:p>
      </dgm:t>
    </dgm:pt>
    <dgm:pt modelId="{0375447F-5E23-43FB-8BF7-349D4CE8853E}" type="sibTrans" cxnId="{5CD173A2-DB3D-4A93-9E81-18661ACEF74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E38C47D-E364-41EC-8BA0-B141F53929B8}">
      <dgm:prSet phldrT="[Text]" phldr="1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BAD3110-60A9-4171-91B0-B4E4E0E2D25F}" type="parTrans" cxnId="{5B98C56E-864D-4AFB-BD67-1EB727E5C04B}">
      <dgm:prSet/>
      <dgm:spPr/>
      <dgm:t>
        <a:bodyPr/>
        <a:lstStyle/>
        <a:p>
          <a:endParaRPr lang="en-US"/>
        </a:p>
      </dgm:t>
    </dgm:pt>
    <dgm:pt modelId="{7E8892FE-9AB3-4B87-963F-8833CDFE3A24}" type="sibTrans" cxnId="{5B98C56E-864D-4AFB-BD67-1EB727E5C04B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FF07F58B-4689-4147-BCCF-6B14B902CA86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7B1BD8CB-D404-4443-BF72-1B198609C1CB}" type="parTrans" cxnId="{1A14B2E3-CBA1-4B4E-8F20-DF7460947C15}">
      <dgm:prSet/>
      <dgm:spPr/>
      <dgm:t>
        <a:bodyPr/>
        <a:lstStyle/>
        <a:p>
          <a:endParaRPr lang="en-US"/>
        </a:p>
      </dgm:t>
    </dgm:pt>
    <dgm:pt modelId="{15D7F01A-990E-4D04-930D-90996CA852B5}" type="sibTrans" cxnId="{1A14B2E3-CBA1-4B4E-8F20-DF7460947C1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93CB75D-EB88-4569-A0FF-8381149E3529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C4825089-52EF-4E30-88F5-F7F30F8C9D99}" type="sibTrans" cxnId="{FE1ADA44-AD4E-4C2B-9221-125FD569A82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DDDE800-C63F-43CC-8A8A-7015E5CE31B4}" type="parTrans" cxnId="{FE1ADA44-AD4E-4C2B-9221-125FD569A829}">
      <dgm:prSet/>
      <dgm:spPr/>
      <dgm:t>
        <a:bodyPr/>
        <a:lstStyle/>
        <a:p>
          <a:endParaRPr lang="en-US"/>
        </a:p>
      </dgm:t>
    </dgm:pt>
    <dgm:pt modelId="{8665804B-6D3B-438B-83F2-212C251DFB23}" type="pres">
      <dgm:prSet presAssocID="{E165AD32-73BC-4DED-BE85-36A5F60ACC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D1D8E-42E1-4093-B1CD-1F4D9EA5B2BF}" type="pres">
      <dgm:prSet presAssocID="{A93CB75D-EB88-4569-A0FF-8381149E3529}" presName="node" presStyleLbl="node1" presStyleIdx="0" presStyleCnt="5" custScaleX="106044" custScaleY="86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60A81-81E9-49A8-BF02-0C5B6ED3EFD7}" type="pres">
      <dgm:prSet presAssocID="{C4825089-52EF-4E30-88F5-F7F30F8C9D9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C4AF2C9-D031-4D33-8AB8-949A98AEFE83}" type="pres">
      <dgm:prSet presAssocID="{C4825089-52EF-4E30-88F5-F7F30F8C9D9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FCA67E0-1E19-47B7-8F97-96090E227482}" type="pres">
      <dgm:prSet presAssocID="{6E002F9C-F958-49F1-AD33-4A02783E5D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6B78-68B8-4FB2-8A6F-231605245A92}" type="pres">
      <dgm:prSet presAssocID="{D74D3AFF-9F3A-4514-B897-C0E48841194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E66D1B9-C0C9-490C-A6EB-D930BA9C2FC9}" type="pres">
      <dgm:prSet presAssocID="{D74D3AFF-9F3A-4514-B897-C0E48841194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3AFA572-FF22-44D2-BAC3-22239AB1105C}" type="pres">
      <dgm:prSet presAssocID="{74A04363-71E8-4716-B032-6809B530A0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DD963-5968-4AD0-B60E-A9732BA380FF}" type="pres">
      <dgm:prSet presAssocID="{0375447F-5E23-43FB-8BF7-349D4CE8853E}" presName="sibTrans" presStyleLbl="sibTrans2D1" presStyleIdx="2" presStyleCnt="5" custLinFactNeighborX="-10194" custLinFactNeighborY="-3166"/>
      <dgm:spPr/>
      <dgm:t>
        <a:bodyPr/>
        <a:lstStyle/>
        <a:p>
          <a:endParaRPr lang="en-US"/>
        </a:p>
      </dgm:t>
    </dgm:pt>
    <dgm:pt modelId="{F57C8332-417A-43F0-BE82-049FA6B51CE2}" type="pres">
      <dgm:prSet presAssocID="{0375447F-5E23-43FB-8BF7-349D4CE8853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EDDAE86-7599-417B-9CC6-5A7681F16924}" type="pres">
      <dgm:prSet presAssocID="{BE38C47D-E364-41EC-8BA0-B141F53929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B611-33F3-4E15-804E-BD4824857EB5}" type="pres">
      <dgm:prSet presAssocID="{7E8892FE-9AB3-4B87-963F-8833CDFE3A2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3064489-78EA-4116-8C85-322C99E2C65C}" type="pres">
      <dgm:prSet presAssocID="{7E8892FE-9AB3-4B87-963F-8833CDFE3A2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86AA4A-E3A5-409D-92AD-1DE6E92CFBCA}" type="pres">
      <dgm:prSet presAssocID="{FF07F58B-4689-4147-BCCF-6B14B902CA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E01CF-48D0-4D29-B76D-CB63AB17125B}" type="pres">
      <dgm:prSet presAssocID="{15D7F01A-990E-4D04-930D-90996CA852B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6D3838A-1109-41F3-B957-AAD88CD792E6}" type="pres">
      <dgm:prSet presAssocID="{15D7F01A-990E-4D04-930D-90996CA852B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DA5F2E2-54AD-43D2-A900-EC08F4A21E3E}" type="presOf" srcId="{BE38C47D-E364-41EC-8BA0-B141F53929B8}" destId="{9EDDAE86-7599-417B-9CC6-5A7681F16924}" srcOrd="0" destOrd="0" presId="urn:microsoft.com/office/officeart/2005/8/layout/cycle2"/>
    <dgm:cxn modelId="{1A14B2E3-CBA1-4B4E-8F20-DF7460947C15}" srcId="{E165AD32-73BC-4DED-BE85-36A5F60ACCB9}" destId="{FF07F58B-4689-4147-BCCF-6B14B902CA86}" srcOrd="4" destOrd="0" parTransId="{7B1BD8CB-D404-4443-BF72-1B198609C1CB}" sibTransId="{15D7F01A-990E-4D04-930D-90996CA852B5}"/>
    <dgm:cxn modelId="{50D5EE09-6CA1-4F6E-A124-AE15817DCACB}" type="presOf" srcId="{FF07F58B-4689-4147-BCCF-6B14B902CA86}" destId="{4886AA4A-E3A5-409D-92AD-1DE6E92CFBCA}" srcOrd="0" destOrd="0" presId="urn:microsoft.com/office/officeart/2005/8/layout/cycle2"/>
    <dgm:cxn modelId="{530647C1-C837-45C8-9EDC-67C2244F4E5F}" type="presOf" srcId="{D74D3AFF-9F3A-4514-B897-C0E488411948}" destId="{D8F26B78-68B8-4FB2-8A6F-231605245A92}" srcOrd="0" destOrd="0" presId="urn:microsoft.com/office/officeart/2005/8/layout/cycle2"/>
    <dgm:cxn modelId="{153D9A79-B408-47F7-996F-AD960BD48EB1}" type="presOf" srcId="{A93CB75D-EB88-4569-A0FF-8381149E3529}" destId="{407D1D8E-42E1-4093-B1CD-1F4D9EA5B2BF}" srcOrd="0" destOrd="0" presId="urn:microsoft.com/office/officeart/2005/8/layout/cycle2"/>
    <dgm:cxn modelId="{B73946EB-B8A9-40FF-A4AB-5ABA7C99F16A}" type="presOf" srcId="{7E8892FE-9AB3-4B87-963F-8833CDFE3A24}" destId="{D731B611-33F3-4E15-804E-BD4824857EB5}" srcOrd="0" destOrd="0" presId="urn:microsoft.com/office/officeart/2005/8/layout/cycle2"/>
    <dgm:cxn modelId="{1AEDB244-F3DD-4DDA-9BFE-25360FE30672}" srcId="{E165AD32-73BC-4DED-BE85-36A5F60ACCB9}" destId="{6E002F9C-F958-49F1-AD33-4A02783E5D90}" srcOrd="1" destOrd="0" parTransId="{86137940-2D87-4ED4-9E7F-4FE3D39E1631}" sibTransId="{D74D3AFF-9F3A-4514-B897-C0E488411948}"/>
    <dgm:cxn modelId="{FE1ADA44-AD4E-4C2B-9221-125FD569A829}" srcId="{E165AD32-73BC-4DED-BE85-36A5F60ACCB9}" destId="{A93CB75D-EB88-4569-A0FF-8381149E3529}" srcOrd="0" destOrd="0" parTransId="{1DDDE800-C63F-43CC-8A8A-7015E5CE31B4}" sibTransId="{C4825089-52EF-4E30-88F5-F7F30F8C9D99}"/>
    <dgm:cxn modelId="{ED6E4217-5361-41DD-81B3-3459D6F95F62}" type="presOf" srcId="{6E002F9C-F958-49F1-AD33-4A02783E5D90}" destId="{CFCA67E0-1E19-47B7-8F97-96090E227482}" srcOrd="0" destOrd="0" presId="urn:microsoft.com/office/officeart/2005/8/layout/cycle2"/>
    <dgm:cxn modelId="{5B98C56E-864D-4AFB-BD67-1EB727E5C04B}" srcId="{E165AD32-73BC-4DED-BE85-36A5F60ACCB9}" destId="{BE38C47D-E364-41EC-8BA0-B141F53929B8}" srcOrd="3" destOrd="0" parTransId="{3BAD3110-60A9-4171-91B0-B4E4E0E2D25F}" sibTransId="{7E8892FE-9AB3-4B87-963F-8833CDFE3A24}"/>
    <dgm:cxn modelId="{7999ABFC-E745-4353-9F48-EA2AF54465B8}" type="presOf" srcId="{0375447F-5E23-43FB-8BF7-349D4CE8853E}" destId="{F57C8332-417A-43F0-BE82-049FA6B51CE2}" srcOrd="1" destOrd="0" presId="urn:microsoft.com/office/officeart/2005/8/layout/cycle2"/>
    <dgm:cxn modelId="{0BFDE3F6-457E-420A-BFBC-766D300016B9}" type="presOf" srcId="{C4825089-52EF-4E30-88F5-F7F30F8C9D99}" destId="{8C4AF2C9-D031-4D33-8AB8-949A98AEFE83}" srcOrd="1" destOrd="0" presId="urn:microsoft.com/office/officeart/2005/8/layout/cycle2"/>
    <dgm:cxn modelId="{F70BFD91-681E-435E-9863-DCEA813C7540}" type="presOf" srcId="{E165AD32-73BC-4DED-BE85-36A5F60ACCB9}" destId="{8665804B-6D3B-438B-83F2-212C251DFB23}" srcOrd="0" destOrd="0" presId="urn:microsoft.com/office/officeart/2005/8/layout/cycle2"/>
    <dgm:cxn modelId="{59B23FC7-B621-4F4A-BBA8-20FCDA26F454}" type="presOf" srcId="{15D7F01A-990E-4D04-930D-90996CA852B5}" destId="{914E01CF-48D0-4D29-B76D-CB63AB17125B}" srcOrd="0" destOrd="0" presId="urn:microsoft.com/office/officeart/2005/8/layout/cycle2"/>
    <dgm:cxn modelId="{5CD173A2-DB3D-4A93-9E81-18661ACEF741}" srcId="{E165AD32-73BC-4DED-BE85-36A5F60ACCB9}" destId="{74A04363-71E8-4716-B032-6809B530A05D}" srcOrd="2" destOrd="0" parTransId="{8F97A8F7-E2B7-4A47-945B-20EB29D3511B}" sibTransId="{0375447F-5E23-43FB-8BF7-349D4CE8853E}"/>
    <dgm:cxn modelId="{9F1FEF70-BEB5-40F6-A305-7A3165017A56}" type="presOf" srcId="{D74D3AFF-9F3A-4514-B897-C0E488411948}" destId="{3E66D1B9-C0C9-490C-A6EB-D930BA9C2FC9}" srcOrd="1" destOrd="0" presId="urn:microsoft.com/office/officeart/2005/8/layout/cycle2"/>
    <dgm:cxn modelId="{578A7D7F-864A-4C44-A6A6-167F6CA087C2}" type="presOf" srcId="{7E8892FE-9AB3-4B87-963F-8833CDFE3A24}" destId="{53064489-78EA-4116-8C85-322C99E2C65C}" srcOrd="1" destOrd="0" presId="urn:microsoft.com/office/officeart/2005/8/layout/cycle2"/>
    <dgm:cxn modelId="{3E118F67-BB5F-4399-ACF3-4232A0D7B65A}" type="presOf" srcId="{15D7F01A-990E-4D04-930D-90996CA852B5}" destId="{66D3838A-1109-41F3-B957-AAD88CD792E6}" srcOrd="1" destOrd="0" presId="urn:microsoft.com/office/officeart/2005/8/layout/cycle2"/>
    <dgm:cxn modelId="{A38E28F9-DF72-4389-835B-0DBBA881C5DA}" type="presOf" srcId="{74A04363-71E8-4716-B032-6809B530A05D}" destId="{E3AFA572-FF22-44D2-BAC3-22239AB1105C}" srcOrd="0" destOrd="0" presId="urn:microsoft.com/office/officeart/2005/8/layout/cycle2"/>
    <dgm:cxn modelId="{5C92F7D0-9750-4943-BA30-F5A880BE77B2}" type="presOf" srcId="{0375447F-5E23-43FB-8BF7-349D4CE8853E}" destId="{8B6DD963-5968-4AD0-B60E-A9732BA380FF}" srcOrd="0" destOrd="0" presId="urn:microsoft.com/office/officeart/2005/8/layout/cycle2"/>
    <dgm:cxn modelId="{647ECD66-C910-465C-8E0B-1C13DF3C4091}" type="presOf" srcId="{C4825089-52EF-4E30-88F5-F7F30F8C9D99}" destId="{5CC60A81-81E9-49A8-BF02-0C5B6ED3EFD7}" srcOrd="0" destOrd="0" presId="urn:microsoft.com/office/officeart/2005/8/layout/cycle2"/>
    <dgm:cxn modelId="{C7C65CC8-E43B-4FF6-B7E4-97F0950B81B5}" type="presParOf" srcId="{8665804B-6D3B-438B-83F2-212C251DFB23}" destId="{407D1D8E-42E1-4093-B1CD-1F4D9EA5B2BF}" srcOrd="0" destOrd="0" presId="urn:microsoft.com/office/officeart/2005/8/layout/cycle2"/>
    <dgm:cxn modelId="{4D781775-FF9B-4E80-87FA-139AA61B064A}" type="presParOf" srcId="{8665804B-6D3B-438B-83F2-212C251DFB23}" destId="{5CC60A81-81E9-49A8-BF02-0C5B6ED3EFD7}" srcOrd="1" destOrd="0" presId="urn:microsoft.com/office/officeart/2005/8/layout/cycle2"/>
    <dgm:cxn modelId="{BC4231E0-B62B-4A50-9F47-AEB885EDFE2E}" type="presParOf" srcId="{5CC60A81-81E9-49A8-BF02-0C5B6ED3EFD7}" destId="{8C4AF2C9-D031-4D33-8AB8-949A98AEFE83}" srcOrd="0" destOrd="0" presId="urn:microsoft.com/office/officeart/2005/8/layout/cycle2"/>
    <dgm:cxn modelId="{36285B86-8D44-44ED-B09E-7806F78DCF84}" type="presParOf" srcId="{8665804B-6D3B-438B-83F2-212C251DFB23}" destId="{CFCA67E0-1E19-47B7-8F97-96090E227482}" srcOrd="2" destOrd="0" presId="urn:microsoft.com/office/officeart/2005/8/layout/cycle2"/>
    <dgm:cxn modelId="{0086E304-4086-403A-8C9D-25E88AA39D4F}" type="presParOf" srcId="{8665804B-6D3B-438B-83F2-212C251DFB23}" destId="{D8F26B78-68B8-4FB2-8A6F-231605245A92}" srcOrd="3" destOrd="0" presId="urn:microsoft.com/office/officeart/2005/8/layout/cycle2"/>
    <dgm:cxn modelId="{4F83BB29-F2EA-4252-A42D-31E36D8E5E60}" type="presParOf" srcId="{D8F26B78-68B8-4FB2-8A6F-231605245A92}" destId="{3E66D1B9-C0C9-490C-A6EB-D930BA9C2FC9}" srcOrd="0" destOrd="0" presId="urn:microsoft.com/office/officeart/2005/8/layout/cycle2"/>
    <dgm:cxn modelId="{472B60F5-9D9E-453C-9ECA-88EF94E068A2}" type="presParOf" srcId="{8665804B-6D3B-438B-83F2-212C251DFB23}" destId="{E3AFA572-FF22-44D2-BAC3-22239AB1105C}" srcOrd="4" destOrd="0" presId="urn:microsoft.com/office/officeart/2005/8/layout/cycle2"/>
    <dgm:cxn modelId="{10DE1145-7567-4E14-9E99-B1D94B8763AD}" type="presParOf" srcId="{8665804B-6D3B-438B-83F2-212C251DFB23}" destId="{8B6DD963-5968-4AD0-B60E-A9732BA380FF}" srcOrd="5" destOrd="0" presId="urn:microsoft.com/office/officeart/2005/8/layout/cycle2"/>
    <dgm:cxn modelId="{8FDA5D23-3B63-4C86-AFF0-AAE3FD063AEF}" type="presParOf" srcId="{8B6DD963-5968-4AD0-B60E-A9732BA380FF}" destId="{F57C8332-417A-43F0-BE82-049FA6B51CE2}" srcOrd="0" destOrd="0" presId="urn:microsoft.com/office/officeart/2005/8/layout/cycle2"/>
    <dgm:cxn modelId="{D54F1084-B42F-4974-AD27-E2819F0B1E12}" type="presParOf" srcId="{8665804B-6D3B-438B-83F2-212C251DFB23}" destId="{9EDDAE86-7599-417B-9CC6-5A7681F16924}" srcOrd="6" destOrd="0" presId="urn:microsoft.com/office/officeart/2005/8/layout/cycle2"/>
    <dgm:cxn modelId="{90F1A640-A3DB-444D-8211-5123EBD16AFA}" type="presParOf" srcId="{8665804B-6D3B-438B-83F2-212C251DFB23}" destId="{D731B611-33F3-4E15-804E-BD4824857EB5}" srcOrd="7" destOrd="0" presId="urn:microsoft.com/office/officeart/2005/8/layout/cycle2"/>
    <dgm:cxn modelId="{DF0201BE-5EF3-43FC-94EB-95463924D79F}" type="presParOf" srcId="{D731B611-33F3-4E15-804E-BD4824857EB5}" destId="{53064489-78EA-4116-8C85-322C99E2C65C}" srcOrd="0" destOrd="0" presId="urn:microsoft.com/office/officeart/2005/8/layout/cycle2"/>
    <dgm:cxn modelId="{B441B819-5610-432B-BD74-8E9600AD34C5}" type="presParOf" srcId="{8665804B-6D3B-438B-83F2-212C251DFB23}" destId="{4886AA4A-E3A5-409D-92AD-1DE6E92CFBCA}" srcOrd="8" destOrd="0" presId="urn:microsoft.com/office/officeart/2005/8/layout/cycle2"/>
    <dgm:cxn modelId="{2934C4CA-1DC6-494C-96F5-A491EDEFE38C}" type="presParOf" srcId="{8665804B-6D3B-438B-83F2-212C251DFB23}" destId="{914E01CF-48D0-4D29-B76D-CB63AB17125B}" srcOrd="9" destOrd="0" presId="urn:microsoft.com/office/officeart/2005/8/layout/cycle2"/>
    <dgm:cxn modelId="{5AE286D3-F7E4-4D69-ADA4-7D22B53DBFEA}" type="presParOf" srcId="{914E01CF-48D0-4D29-B76D-CB63AB17125B}" destId="{66D3838A-1109-41F3-B957-AAD88CD792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7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9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036320" y="64886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4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3A26-5DBF-4657-B8E2-FBAA14DB14B4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1178-B62F-444D-8FF3-A311E8E5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8615" y="477672"/>
            <a:ext cx="8147713" cy="5818331"/>
            <a:chOff x="518615" y="477672"/>
            <a:chExt cx="8147713" cy="5818331"/>
          </a:xfrm>
        </p:grpSpPr>
        <p:sp>
          <p:nvSpPr>
            <p:cNvPr id="6" name="TextBox 5"/>
            <p:cNvSpPr txBox="1"/>
            <p:nvPr/>
          </p:nvSpPr>
          <p:spPr>
            <a:xfrm>
              <a:off x="532263" y="4971325"/>
              <a:ext cx="8134065" cy="1324678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bn-IN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bn-IN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615" y="477672"/>
              <a:ext cx="8147713" cy="1029045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bn-IN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উপস্থিত</a:t>
              </a:r>
              <a:r>
                <a:rPr lang="bn-I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4363" y="1564398"/>
              <a:ext cx="4189863" cy="3349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12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4864" y="574048"/>
            <a:ext cx="3343701" cy="71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2">
              <a:avLst>
                <a:gd name="adj1" fmla="val 12500"/>
                <a:gd name="adj2" fmla="val 408"/>
              </a:avLst>
            </a:prstTxWarp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7189" y="1814856"/>
            <a:ext cx="8119140" cy="2295525"/>
            <a:chOff x="547189" y="1814856"/>
            <a:chExt cx="8119140" cy="22955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189" y="1814856"/>
              <a:ext cx="4026091" cy="2295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4831" y="1814856"/>
              <a:ext cx="3971498" cy="2295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382174" y="4526825"/>
            <a:ext cx="3827557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878" y="4503915"/>
            <a:ext cx="3915627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710" y="4472888"/>
            <a:ext cx="8119140" cy="138499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করেবস্তুর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348" y="826685"/>
            <a:ext cx="4271749" cy="696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4232" y="2279449"/>
            <a:ext cx="7870210" cy="2362200"/>
            <a:chOff x="714232" y="1852470"/>
            <a:chExt cx="7870210" cy="236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421" y="1852470"/>
              <a:ext cx="3835021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232" y="1852470"/>
              <a:ext cx="3762233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4050329" y="2279449"/>
            <a:ext cx="3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6770" y="2156338"/>
            <a:ext cx="35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206" y="5104263"/>
            <a:ext cx="801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ও ২য় ছবির খেলোয়ারদের গতির মধ্যে চারটি পার্থক্য লিখ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474" y="600501"/>
            <a:ext cx="4094328" cy="106536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 </a:t>
            </a:r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10180"/>
              </p:ext>
            </p:extLst>
          </p:nvPr>
        </p:nvGraphicFramePr>
        <p:xfrm>
          <a:off x="641445" y="2116244"/>
          <a:ext cx="7847462" cy="419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33"/>
                <a:gridCol w="3395537"/>
                <a:gridCol w="3470992"/>
              </a:tblGrid>
              <a:tr h="81323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ছবির গতি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ছবির গতি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3238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সরণ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দ্রুতি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3238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দিক আছে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শুধুমাত্র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 আছে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 দিক নাই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3238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সদিক রাশি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অদিক রাশি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3238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 মিটার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মিটার/সেকেন্ট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1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092" y="641444"/>
            <a:ext cx="3343701" cy="71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2">
              <a:avLst>
                <a:gd name="adj1" fmla="val 12500"/>
                <a:gd name="adj2" fmla="val 408"/>
              </a:avLst>
            </a:prstTxWarp>
            <a:spAutoFit/>
          </a:bodyPr>
          <a:lstStyle/>
          <a:p>
            <a:r>
              <a:rPr lang="en-US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4275" y="1643986"/>
            <a:ext cx="7662363" cy="2764242"/>
            <a:chOff x="764275" y="1643986"/>
            <a:chExt cx="7662363" cy="27642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275" y="1643986"/>
              <a:ext cx="3657600" cy="2764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2942" y="1643986"/>
              <a:ext cx="3813696" cy="27642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388357" y="4785989"/>
            <a:ext cx="3896436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8357" y="4613472"/>
            <a:ext cx="3896436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স্পন্দন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75" y="4618887"/>
            <a:ext cx="766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পর্যাবূত্ত গতি সম্পন্ন কোনো বস্তু যদি পর্যায়কালের অর্ধেক সময় কোনো নির্দিষ্ট দিকে এবং বাকি অর্ধেক সময় একই পথে তার বিপরীত দিকে চলে তবে এর গতিকে স্পন্দন গতি বলে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30" y="545910"/>
            <a:ext cx="3643953" cy="928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2784985"/>
            <a:ext cx="7356143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28049" y="1821828"/>
            <a:ext cx="7656394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048" y="5377218"/>
            <a:ext cx="756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বালকটি </a:t>
            </a:r>
            <a:r>
              <a:rPr lang="en-US" sz="2400" b="1" dirty="0" smtClean="0">
                <a:cs typeface="NikoshBAN" panose="02000000000000000000" pitchFamily="2" charset="0"/>
              </a:rPr>
              <a:t>30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cs typeface="NikoshBAN" panose="02000000000000000000" pitchFamily="2" charset="0"/>
              </a:rPr>
              <a:t>মিনিটে</a:t>
            </a:r>
            <a:r>
              <a:rPr lang="en-US" sz="2400" b="1" dirty="0" smtClean="0">
                <a:cs typeface="NikoshBAN" panose="02000000000000000000" pitchFamily="2" charset="0"/>
              </a:rPr>
              <a:t> 9</a:t>
            </a:r>
            <a:r>
              <a:rPr lang="bn-IN" sz="2400" b="1" dirty="0" smtClean="0">
                <a:cs typeface="NikoshBAN" panose="02000000000000000000" pitchFamily="2" charset="0"/>
              </a:rPr>
              <a:t>কিলোমিটার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দৌড়ালে তার গতিবেগ কত 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563" y="2035145"/>
            <a:ext cx="77587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মোট দুরত্ব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cs typeface="NikoshBAN" panose="02000000000000000000" pitchFamily="2" charset="0"/>
              </a:rPr>
              <a:t>( s )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cs typeface="NikoshBAN" panose="02000000000000000000" pitchFamily="2" charset="0"/>
              </a:rPr>
              <a:t>9 k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cs typeface="NikoshBAN" panose="02000000000000000000" pitchFamily="2" charset="0"/>
              </a:rPr>
              <a:t>9 ×100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m= </a:t>
            </a:r>
            <a:r>
              <a:rPr lang="en-US" sz="2800" b="1" dirty="0" smtClean="0">
                <a:cs typeface="NikoshBAN" panose="02000000000000000000" pitchFamily="2" charset="0"/>
              </a:rPr>
              <a:t>9000m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মোট সময় </a:t>
            </a:r>
            <a:r>
              <a:rPr lang="en-US" sz="2800" b="1" dirty="0" smtClean="0">
                <a:cs typeface="NikoshBAN" panose="02000000000000000000" pitchFamily="2" charset="0"/>
              </a:rPr>
              <a:t>(t 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 smtClean="0">
                <a:cs typeface="NikoshBAN" panose="02000000000000000000" pitchFamily="2" charset="0"/>
              </a:rPr>
              <a:t>30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cs typeface="NikoshBAN" panose="02000000000000000000" pitchFamily="2" charset="0"/>
              </a:rPr>
              <a:t>30 </a:t>
            </a:r>
            <a:r>
              <a:rPr lang="en-US" sz="2800" b="1" dirty="0">
                <a:cs typeface="NikoshBAN" panose="02000000000000000000" pitchFamily="2" charset="0"/>
              </a:rPr>
              <a:t>× </a:t>
            </a:r>
            <a:r>
              <a:rPr lang="en-US" sz="2800" b="1" dirty="0" smtClean="0">
                <a:cs typeface="NikoshBAN" panose="02000000000000000000" pitchFamily="2" charset="0"/>
              </a:rPr>
              <a:t>60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 = </a:t>
            </a:r>
            <a:r>
              <a:rPr lang="en-US" sz="2800" b="1" dirty="0" smtClean="0">
                <a:cs typeface="NikoshBAN" panose="02000000000000000000" pitchFamily="2" charset="0"/>
              </a:rPr>
              <a:t>1800s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বেগ </a:t>
            </a:r>
            <a:r>
              <a:rPr lang="en-US" sz="2800" b="1" dirty="0" smtClean="0">
                <a:cs typeface="NikoshBAN" panose="02000000000000000000" pitchFamily="2" charset="0"/>
              </a:rPr>
              <a:t>( v )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= ?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2800" b="1" dirty="0">
                <a:cs typeface="NikoshBAN" panose="02000000000000000000" pitchFamily="2" charset="0"/>
              </a:rPr>
              <a:t>( v )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=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 smtClean="0">
                <a:cs typeface="NikoshBAN" panose="02000000000000000000" pitchFamily="2" charset="0"/>
              </a:rPr>
              <a:t>5ms</a:t>
            </a:r>
            <a:r>
              <a:rPr lang="en-US" sz="2800" b="1" baseline="30000" dirty="0" smtClean="0">
                <a:cs typeface="NikoshBAN" panose="02000000000000000000" pitchFamily="2" charset="0"/>
              </a:rPr>
              <a:t>-</a:t>
            </a:r>
            <a:r>
              <a:rPr lang="en-US" sz="2400" b="1" baseline="30000" dirty="0" smtClean="0">
                <a:cs typeface="NikoshBAN" panose="02000000000000000000" pitchFamily="2" charset="0"/>
              </a:rPr>
              <a:t>1</a:t>
            </a:r>
            <a:endParaRPr lang="en-US" sz="1400" b="1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49168" y="4011598"/>
            <a:ext cx="9007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80930" y="3674701"/>
            <a:ext cx="103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দুরত্ব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0930" y="3974894"/>
            <a:ext cx="105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সময়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62817" y="4872251"/>
            <a:ext cx="887105" cy="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9929" y="4416061"/>
            <a:ext cx="117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trike="sngStrike" dirty="0" smtClean="0"/>
              <a:t>9000</a:t>
            </a:r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409931" y="4781740"/>
            <a:ext cx="111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trike="sngStrike" dirty="0" smtClean="0"/>
              <a:t>1800</a:t>
            </a:r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44704" y="4264447"/>
            <a:ext cx="27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15653" y="532263"/>
            <a:ext cx="4258102" cy="106536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243"/>
              </a:avLst>
            </a:prstTxWarp>
            <a:spAutoFit/>
          </a:bodyPr>
          <a:lstStyle/>
          <a:p>
            <a:r>
              <a:rPr lang="bn-IN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bn-IN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r>
              <a:rPr lang="bn-IN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 </a:t>
            </a:r>
            <a:r>
              <a:rPr lang="bn-IN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  <p:bldP spid="14" grpId="0"/>
      <p:bldP spid="23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092" y="641444"/>
            <a:ext cx="3343701" cy="71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2">
              <a:avLst>
                <a:gd name="adj1" fmla="val 12500"/>
                <a:gd name="adj2" fmla="val 408"/>
              </a:avLst>
            </a:prstTxWarp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0354" y="1703985"/>
            <a:ext cx="6505174" cy="2943110"/>
            <a:chOff x="946503" y="1608450"/>
            <a:chExt cx="6505174" cy="2943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503" y="1608450"/>
              <a:ext cx="2943110" cy="2943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6512" y="1608450"/>
              <a:ext cx="3075165" cy="2943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538484" y="4944517"/>
            <a:ext cx="406703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8483" y="4934038"/>
            <a:ext cx="406703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28" y="4936614"/>
            <a:ext cx="8065827" cy="138499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গতিশীল বস্তুকণার গতি যদি এমন হয় যে, এটি এর গতি পথে কোনো নির্দিষ্ট বিন্দুকে নির্দিষ্ট সময় পরপর একই দিক থেকে অতিক্রম করে, তাহলে সেই গতিকে পর্যাবৃত্ত গতি বলে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604953">
            <a:off x="-161733" y="1490433"/>
            <a:ext cx="4722125" cy="177505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627" y="1377573"/>
            <a:ext cx="5383757" cy="3378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2513" y="4926842"/>
            <a:ext cx="7560860" cy="5847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দৃশ্যকল্পটি ভালভাবে লক্ষ কর এবং নিচের প্রশ্নের উত্তর দাও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366" y="5682539"/>
            <a:ext cx="6168788" cy="70788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বিমানটির গতি কি গতি ? ব্যাখ্যা কর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49996">
            <a:off x="122830" y="1543458"/>
            <a:ext cx="5199797" cy="9971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353" y="169395"/>
            <a:ext cx="3807724" cy="4661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1380" y="4939910"/>
            <a:ext cx="5813946" cy="120032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লক্ষ কর দুই ধরনের গতি আছে,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এদের বৈশিষ্ট্যগুলো লিখে নিয়ে আসবে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34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9132" y="384214"/>
            <a:ext cx="8492087" cy="6122409"/>
            <a:chOff x="305484" y="384213"/>
            <a:chExt cx="8492087" cy="61224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484" y="384213"/>
              <a:ext cx="8492087" cy="6122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4400" y="518615"/>
              <a:ext cx="7274257" cy="1817234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bn-IN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IN" b="1" u="sng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bn-IN" b="1" u="sng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b="1" u="sng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bn-IN" b="1" u="sng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b="1" u="sng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bn-IN" b="1" u="sng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58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82135" y="567620"/>
            <a:ext cx="8352430" cy="5874577"/>
            <a:chOff x="382135" y="567620"/>
            <a:chExt cx="8352430" cy="58745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135" y="1365230"/>
              <a:ext cx="8352430" cy="5076967"/>
            </a:xfrm>
            <a:prstGeom prst="rect">
              <a:avLst/>
            </a:prstGeom>
          </p:spPr>
        </p:pic>
        <p:sp useBgFill="1">
          <p:nvSpPr>
            <p:cNvPr id="4" name="Rectangle 3"/>
            <p:cNvSpPr/>
            <p:nvPr/>
          </p:nvSpPr>
          <p:spPr>
            <a:xfrm>
              <a:off x="627795" y="567620"/>
              <a:ext cx="7888406" cy="777922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bn-IN" sz="4400" spc="3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4400" spc="3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4400" spc="3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4400" spc="3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4400" spc="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5956" y="1600268"/>
              <a:ext cx="1321896" cy="16551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4676" y="1627564"/>
              <a:ext cx="1804842" cy="20982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4615274" y="3991167"/>
              <a:ext cx="3307831" cy="1425823"/>
              <a:chOff x="4626591" y="4140712"/>
              <a:chExt cx="3307831" cy="142582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640239" y="4666212"/>
                <a:ext cx="3294183" cy="369332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r>
                  <a:rPr lang="bn-IN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বিষয়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-পদার্থবিজ্ঞান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26592" y="5197203"/>
                <a:ext cx="3294182" cy="369332"/>
              </a:xfrm>
              <a:prstGeom prst="rect">
                <a:avLst/>
              </a:prstGeom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r>
                  <a:rPr lang="bn-IN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অধ্যায়</a:t>
                </a:r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-দ্বিতীয়</a:t>
                </a:r>
                <a:endParaRPr lang="bn-I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26591" y="4140712"/>
                <a:ext cx="3294183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– নবম-দশম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327837" y="3398293"/>
              <a:ext cx="3066742" cy="2158656"/>
              <a:chOff x="1327837" y="3398293"/>
              <a:chExt cx="2988527" cy="215865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327837" y="3398293"/>
                <a:ext cx="2988527" cy="43539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মো. আব্দুল মজিদ মিঞা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78131" y="3903713"/>
                <a:ext cx="2183642" cy="25580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23039" y="4302371"/>
                <a:ext cx="2838734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বাজার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ফাজিল</a:t>
                </a:r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মাদরাসা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25728" y="4800833"/>
                <a:ext cx="2715905" cy="337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>
                    <a:gd name="adj" fmla="val 50503"/>
                  </a:avLst>
                </a:prstTxWarp>
                <a:spAutoFit/>
              </a:bodyPr>
              <a:lstStyle/>
              <a:p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</a:t>
                </a: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91277" y="5277032"/>
                <a:ext cx="2770496" cy="27991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708" y="1736222"/>
              <a:ext cx="886060" cy="816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6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510" y="634184"/>
            <a:ext cx="590948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4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4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4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IN" sz="4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44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510" y="4215556"/>
            <a:ext cx="37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09684" y="1770512"/>
            <a:ext cx="7844760" cy="2078157"/>
            <a:chOff x="723332" y="1770512"/>
            <a:chExt cx="7844760" cy="20781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529" y="1770512"/>
              <a:ext cx="3706563" cy="2078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332" y="1770512"/>
              <a:ext cx="3712190" cy="2078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Up Arrow Callout 6"/>
          <p:cNvSpPr/>
          <p:nvPr/>
        </p:nvSpPr>
        <p:spPr>
          <a:xfrm>
            <a:off x="723332" y="3906442"/>
            <a:ext cx="3712190" cy="1155275"/>
          </a:xfrm>
          <a:prstGeom prst="upArrow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দেখছো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4895158" y="3906442"/>
            <a:ext cx="3712190" cy="1233196"/>
          </a:xfrm>
          <a:prstGeom prst="upArrow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দেখছো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3331" y="3913698"/>
            <a:ext cx="3712190" cy="1174386"/>
            <a:chOff x="539088" y="5093652"/>
            <a:chExt cx="3712190" cy="1174386"/>
          </a:xfrm>
        </p:grpSpPr>
        <p:sp>
          <p:nvSpPr>
            <p:cNvPr id="11" name="Up Arrow Callout 10"/>
            <p:cNvSpPr/>
            <p:nvPr/>
          </p:nvSpPr>
          <p:spPr>
            <a:xfrm>
              <a:off x="539088" y="5093652"/>
              <a:ext cx="3712190" cy="1155275"/>
            </a:xfrm>
            <a:prstGeom prst="upArrowCallou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9089" y="5621707"/>
              <a:ext cx="37121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ছবিটি একটি বিশাল পাথর যা নড়াচড়া করতে পারে না । অর্থাৎ পাথরটি স্থির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Up Arrow Callout 18"/>
          <p:cNvSpPr/>
          <p:nvPr/>
        </p:nvSpPr>
        <p:spPr>
          <a:xfrm>
            <a:off x="4895158" y="3894229"/>
            <a:ext cx="3712190" cy="1233196"/>
          </a:xfrm>
          <a:prstGeom prst="upArrow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ছবিতে </a:t>
            </a:r>
            <a:r>
              <a:rPr lang="bn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প্রাইভেটকার আপন গতিতে চলছে ।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4895158" y="3894229"/>
            <a:ext cx="3712190" cy="1233196"/>
          </a:xfrm>
          <a:prstGeom prst="upArrow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আলোচ্য বিষয়-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71" y="5358579"/>
            <a:ext cx="2635701" cy="10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12" grpId="0" animBg="1"/>
      <p:bldP spid="12" grpId="1" animBg="1"/>
      <p:bldP spid="19" grpId="0" animBg="1"/>
      <p:bldP spid="19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3336879" y="777923"/>
            <a:ext cx="3835021" cy="114641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166281" y="1992573"/>
            <a:ext cx="4176218" cy="1146412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961569" y="3207223"/>
            <a:ext cx="4667534" cy="1146412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770496" y="4390029"/>
            <a:ext cx="5076967" cy="1146412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প্রকারভেদ ব্যাখ্যা করতে পারবে 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5819" y="5559187"/>
            <a:ext cx="6333214" cy="7460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করতে পারবে ।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3890">
            <a:off x="619365" y="814248"/>
            <a:ext cx="1571625" cy="58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8282" y="1649297"/>
            <a:ext cx="7414148" cy="1735896"/>
            <a:chOff x="924634" y="1665025"/>
            <a:chExt cx="7414148" cy="17358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634" y="1665025"/>
              <a:ext cx="3415353" cy="17358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334" y="1665025"/>
              <a:ext cx="3571448" cy="17358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Up Arrow Callout 5"/>
          <p:cNvSpPr/>
          <p:nvPr/>
        </p:nvSpPr>
        <p:spPr>
          <a:xfrm>
            <a:off x="938591" y="3623616"/>
            <a:ext cx="3415353" cy="2165009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ছবিতে একটি গেটের কাছে দুইটি গাড়ি দাড়িয়ে আছে । সময়ের পরিবর্তন হলেও গেট থেকে গাড়ি দুইটির অবস্থানের কোনো পরিবর্তন হচ্ছে না ।</a:t>
            </a:r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938281" y="3502758"/>
            <a:ext cx="3415353" cy="2555808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 পরিবর্তনের সাথে পারিপার্শ্বিকের সাপেক্ষে যখন কোনো বস্তুর অবস্থানের পরিবর্তন ঘটে না তখন ঐ বস্তুকে স্থিতিশীল বা স্থির বস্তু বলে । আর এই অবস্থান অপরিবর্তিত থাকাকে স্থিতি বলে । 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780982" y="3428216"/>
            <a:ext cx="3571448" cy="2555808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ছবিতে একজন খেলোয়ার মাঠের এক কোণা থেকে কর্ণার কিক নিচ্ছে । মাঠের কোণার সাপেক্ষে সময়ের পরিবর্তনের সাথে সাথে বলের দূরত্ন ও দিক ক্রমাগত পরিবর্তন হচ্ছে । 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780672" y="3428216"/>
            <a:ext cx="3571448" cy="2555808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সাথে পারিপার্শ্বিকের সাপেক্ষে যখন কোনো বস্তুর অবস্থানের পরিবর্তন ঘটে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ঐ বস্তুকে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বলে । আর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 এ পরিবর্তনের ঘটনাকে গতি বলে 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2327" y="464023"/>
            <a:ext cx="2773285" cy="79988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lvl="0"/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14347" y="532893"/>
            <a:ext cx="40868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en-US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729591" y="1019913"/>
            <a:ext cx="1364774" cy="719767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রৈখিক গতি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728806" y="5540374"/>
            <a:ext cx="1385927" cy="831895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2786484" y="5543982"/>
            <a:ext cx="1385927" cy="831895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 গতি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734670" y="3184115"/>
            <a:ext cx="1415527" cy="46402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5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 গতি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6564575" y="3125337"/>
            <a:ext cx="1405717" cy="46402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ঘূর্ণন গতি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6439216"/>
              </p:ext>
            </p:extLst>
          </p:nvPr>
        </p:nvGraphicFramePr>
        <p:xfrm>
          <a:off x="1437563" y="1857368"/>
          <a:ext cx="5968621" cy="371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3835021" y="3125337"/>
            <a:ext cx="1419364" cy="1100196"/>
          </a:xfrm>
          <a:prstGeom prst="ellipse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55519" y="1907064"/>
            <a:ext cx="4140817" cy="3428590"/>
            <a:chOff x="2355519" y="1907064"/>
            <a:chExt cx="4140817" cy="34285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2369" y="1907064"/>
              <a:ext cx="1099218" cy="1079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5210" y="4321422"/>
              <a:ext cx="1253121" cy="1014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2625" y="2849723"/>
              <a:ext cx="1173711" cy="984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484" y="4321422"/>
              <a:ext cx="1394569" cy="1014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5519" y="3027421"/>
              <a:ext cx="1307602" cy="9304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260088" y="5487605"/>
            <a:ext cx="8692786" cy="1087077"/>
            <a:chOff x="260088" y="5487605"/>
            <a:chExt cx="8692786" cy="10870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7246">
              <a:off x="260088" y="5627245"/>
              <a:ext cx="947437" cy="9474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87080">
              <a:off x="7891285" y="5487605"/>
              <a:ext cx="1061589" cy="106158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142118" y="5792922"/>
            <a:ext cx="6687403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9106" y="5760198"/>
            <a:ext cx="5363570" cy="5847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গতির প্রকারভেদ প্রকাশ করে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Graphic spid="2" grpId="0">
        <p:bldAsOne/>
      </p:bldGraphic>
      <p:bldP spid="9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9899" y="526536"/>
            <a:ext cx="4360460" cy="108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2">
              <a:avLst>
                <a:gd name="adj1" fmla="val 12500"/>
                <a:gd name="adj2" fmla="val 408"/>
              </a:avLst>
            </a:prstTxWarp>
            <a:sp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2" y="1609086"/>
            <a:ext cx="8256896" cy="284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99899" y="4748236"/>
            <a:ext cx="3817960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189" y="4748237"/>
            <a:ext cx="4039736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রৈখিক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680" y="4677130"/>
            <a:ext cx="7772398" cy="83099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বস্তু যদি একটি সরল রেখা বরাবর গতিশীল হয় অর্থাৎ কোনো বস্তুর গতি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একটি সরল রেখার উপর সীমাবদ্ধ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থাকে, তাহলে তার গতিকে রৈখিক গতি বলে 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4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092" y="641444"/>
            <a:ext cx="3343701" cy="71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2">
              <a:avLst>
                <a:gd name="adj1" fmla="val 12500"/>
                <a:gd name="adj2" fmla="val 408"/>
              </a:avLst>
            </a:prstTxWarp>
            <a:spAutoFit/>
          </a:bodyPr>
          <a:lstStyle/>
          <a:p>
            <a:r>
              <a:rPr lang="en-US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494" y="5290111"/>
            <a:ext cx="3753135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দৃশ্যটি কি গতি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493" y="5063804"/>
            <a:ext cx="3753135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দৃশ্যটি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847" y="5063804"/>
            <a:ext cx="8147712" cy="113877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কোনো বস্তু কোনো নিদিষ্ট বিন্দু বা অক্ষ থেকে বস্তুর কণাগুলোর দূরত্ব অপরিবর্তিত রেখে ঐ বিন্দু বা অক্ষকে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 করে ঘোরে তখন সে বস্তুর গতিকে ঘূর্ণন গতি বলে ।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19362" y="1543799"/>
            <a:ext cx="6155143" cy="2930704"/>
            <a:chOff x="1337479" y="1652465"/>
            <a:chExt cx="6248403" cy="29307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7479" y="1652465"/>
              <a:ext cx="2756849" cy="2930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8228" y="1652465"/>
              <a:ext cx="3177654" cy="2930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465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667" y="518617"/>
            <a:ext cx="4067032" cy="103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9313" y="1733265"/>
            <a:ext cx="8083739" cy="1809864"/>
            <a:chOff x="632916" y="2006219"/>
            <a:chExt cx="8115300" cy="18098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2759" y="2019868"/>
              <a:ext cx="2558954" cy="1796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16" y="2019866"/>
              <a:ext cx="2552132" cy="179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4071" y="2006219"/>
              <a:ext cx="2784145" cy="179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23368"/>
              </p:ext>
            </p:extLst>
          </p:nvPr>
        </p:nvGraphicFramePr>
        <p:xfrm>
          <a:off x="639313" y="3543129"/>
          <a:ext cx="808374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580"/>
                <a:gridCol w="2694580"/>
                <a:gridCol w="2694580"/>
              </a:tblGrid>
              <a:tr h="4994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সরণ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মন্দন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দ্রুতি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75679"/>
              </p:ext>
            </p:extLst>
          </p:nvPr>
        </p:nvGraphicFramePr>
        <p:xfrm>
          <a:off x="530129" y="4618327"/>
          <a:ext cx="8115300" cy="140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/>
                <a:gridCol w="2705100"/>
                <a:gridCol w="27051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দৃশ্য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কল্পের আলোকে প্রদত্ত শব্দ দ্বারা নিচের ছকটি পুরণ কর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বলের গতি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 ব্যক্তির গতি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গতি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29008"/>
              </p:ext>
            </p:extLst>
          </p:nvPr>
        </p:nvGraphicFramePr>
        <p:xfrm>
          <a:off x="512218" y="4544705"/>
          <a:ext cx="8115300" cy="1561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/>
                <a:gridCol w="2705100"/>
                <a:gridCol w="2705100"/>
              </a:tblGrid>
              <a:tr h="647359">
                <a:tc gridSpan="3"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গুলো মিলিয়ে দেখি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বলের গতি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ব্যক্তির গতি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গতি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দ্রুতি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সরণ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মন্দন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8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670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259</cp:revision>
  <dcterms:created xsi:type="dcterms:W3CDTF">2015-09-26T17:53:27Z</dcterms:created>
  <dcterms:modified xsi:type="dcterms:W3CDTF">2019-12-08T08:33:01Z</dcterms:modified>
</cp:coreProperties>
</file>