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6" r:id="rId2"/>
    <p:sldId id="259" r:id="rId3"/>
    <p:sldId id="261" r:id="rId4"/>
    <p:sldId id="262" r:id="rId5"/>
    <p:sldId id="263" r:id="rId6"/>
    <p:sldId id="268" r:id="rId7"/>
    <p:sldId id="265" r:id="rId8"/>
    <p:sldId id="267" r:id="rId9"/>
    <p:sldId id="266" r:id="rId10"/>
    <p:sldId id="272" r:id="rId11"/>
    <p:sldId id="269" r:id="rId12"/>
    <p:sldId id="270" r:id="rId13"/>
    <p:sldId id="264" r:id="rId14"/>
    <p:sldId id="271" r:id="rId15"/>
    <p:sldId id="273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 snapToGrid="0" showGuides="1">
      <p:cViewPr varScale="1">
        <p:scale>
          <a:sx n="58" d="100"/>
          <a:sy n="58" d="100"/>
        </p:scale>
        <p:origin x="163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236D07-6E11-4BFD-8935-BDE8D6E771BB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6E6412F8-482E-4EAD-BCB0-F5647652D0D4}">
      <dgm:prSet phldrT="[Text]" custT="1"/>
      <dgm:spPr>
        <a:solidFill>
          <a:schemeClr val="accent2">
            <a:lumMod val="40000"/>
            <a:lumOff val="60000"/>
          </a:schemeClr>
        </a:solidFill>
        <a:effectLst>
          <a:glow rad="1016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bn-IN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গতির কী তা ব্যাখ্যা করতে পারবে </a:t>
          </a:r>
          <a:r>
            <a: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939C2FD-260B-47A3-81CE-668B7F0FEC95}" type="parTrans" cxnId="{33863F9A-2FCF-4E39-897A-F5CB5C57AD05}">
      <dgm:prSet/>
      <dgm:spPr/>
      <dgm:t>
        <a:bodyPr/>
        <a:lstStyle/>
        <a:p>
          <a:endParaRPr lang="en-US"/>
        </a:p>
      </dgm:t>
    </dgm:pt>
    <dgm:pt modelId="{A3BD6162-EE05-4A23-BB98-2D1C1BF08D27}" type="sibTrans" cxnId="{33863F9A-2FCF-4E39-897A-F5CB5C57AD05}">
      <dgm:prSet/>
      <dgm:spPr/>
      <dgm:t>
        <a:bodyPr/>
        <a:lstStyle/>
        <a:p>
          <a:endParaRPr lang="en-US"/>
        </a:p>
      </dgm:t>
    </dgm:pt>
    <dgm:pt modelId="{CBE4CEBA-59AB-4799-A400-E8A8741EF88A}">
      <dgm:prSet phldrT="[Text]" custT="1"/>
      <dgm:spPr>
        <a:solidFill>
          <a:schemeClr val="accent1">
            <a:lumMod val="40000"/>
            <a:lumOff val="60000"/>
          </a:schemeClr>
        </a:solidFill>
        <a:effectLst>
          <a:glow rad="1397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bn-IN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বিভিন্ন</a:t>
          </a:r>
          <a:r>
            <a:rPr lang="bn-IN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প্রকার গতির বৈশিষ্ট্য বর্ণনা করতে পারবে</a:t>
          </a:r>
          <a:r>
            <a: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bn-IN" sz="2400" b="1" dirty="0" smtClean="0">
              <a:solidFill>
                <a:schemeClr val="tx1"/>
              </a:solidFill>
            </a:rPr>
            <a:t> </a:t>
          </a:r>
          <a:endParaRPr lang="en-US" sz="2400" b="1" dirty="0">
            <a:solidFill>
              <a:schemeClr val="tx1"/>
            </a:solidFill>
          </a:endParaRPr>
        </a:p>
      </dgm:t>
    </dgm:pt>
    <dgm:pt modelId="{7CEF803C-C8A0-43BE-8E1F-70FF81CDB8CF}" type="parTrans" cxnId="{ADB9D013-62B2-4E6A-89F0-AAEDBAC61AB9}">
      <dgm:prSet/>
      <dgm:spPr/>
      <dgm:t>
        <a:bodyPr/>
        <a:lstStyle/>
        <a:p>
          <a:endParaRPr lang="en-US"/>
        </a:p>
      </dgm:t>
    </dgm:pt>
    <dgm:pt modelId="{14533C2F-EC2D-4E7D-8597-FAC4BC8E0CA2}" type="sibTrans" cxnId="{ADB9D013-62B2-4E6A-89F0-AAEDBAC61AB9}">
      <dgm:prSet/>
      <dgm:spPr/>
      <dgm:t>
        <a:bodyPr/>
        <a:lstStyle/>
        <a:p>
          <a:endParaRPr lang="en-US"/>
        </a:p>
      </dgm:t>
    </dgm:pt>
    <dgm:pt modelId="{CE90C381-CBD4-470C-879C-F85111CF080F}">
      <dgm:prSet phldrT="[Text]" custT="1"/>
      <dgm:spPr>
        <a:solidFill>
          <a:schemeClr val="accent4">
            <a:lumMod val="40000"/>
            <a:lumOff val="60000"/>
          </a:schemeClr>
        </a:solidFill>
        <a:effectLst>
          <a:glow rad="1016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bn-IN" sz="2800" b="1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    অতিরিক্ত গতি কিভাবে জীবনের জন্য ঝুকি বয়ে             আনে তা ব্যাখ্যা করতে পারবে ।</a:t>
          </a:r>
          <a:endParaRPr lang="en-US" sz="2800" b="1" dirty="0">
            <a:solidFill>
              <a:schemeClr val="tx1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6B64B04-9CED-4648-9BE9-C64BD7942E31}" type="parTrans" cxnId="{8F280DFB-616C-4376-9977-FF7F266BBD39}">
      <dgm:prSet/>
      <dgm:spPr/>
      <dgm:t>
        <a:bodyPr/>
        <a:lstStyle/>
        <a:p>
          <a:endParaRPr lang="en-US"/>
        </a:p>
      </dgm:t>
    </dgm:pt>
    <dgm:pt modelId="{DEBF03B7-7F0B-41DF-8F60-1DA0606582CB}" type="sibTrans" cxnId="{8F280DFB-616C-4376-9977-FF7F266BBD39}">
      <dgm:prSet/>
      <dgm:spPr/>
      <dgm:t>
        <a:bodyPr/>
        <a:lstStyle/>
        <a:p>
          <a:endParaRPr lang="en-US"/>
        </a:p>
      </dgm:t>
    </dgm:pt>
    <dgm:pt modelId="{39F03D93-576B-469F-A71B-03A669AF8DED}">
      <dgm:prSet custT="1"/>
      <dgm:spPr>
        <a:solidFill>
          <a:schemeClr val="accent6">
            <a:lumMod val="60000"/>
            <a:lumOff val="40000"/>
          </a:schemeClr>
        </a:solidFill>
        <a:effectLst>
          <a:glow rad="1397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bn-IN" sz="4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এই পাঠ শেষে শিক্ষার্থীরা ... </a:t>
          </a:r>
          <a:endParaRPr lang="en-US" sz="44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39817F5-F050-4F19-9A7A-2C5C0598B4B9}" type="parTrans" cxnId="{ABD7BB7D-B1E1-405A-AAA2-ED5FA8706EA5}">
      <dgm:prSet/>
      <dgm:spPr/>
      <dgm:t>
        <a:bodyPr/>
        <a:lstStyle/>
        <a:p>
          <a:endParaRPr lang="en-US"/>
        </a:p>
      </dgm:t>
    </dgm:pt>
    <dgm:pt modelId="{7E4B55AA-E766-43AA-8F4D-6A7D92C87E02}" type="sibTrans" cxnId="{ABD7BB7D-B1E1-405A-AAA2-ED5FA8706EA5}">
      <dgm:prSet/>
      <dgm:spPr/>
      <dgm:t>
        <a:bodyPr/>
        <a:lstStyle/>
        <a:p>
          <a:endParaRPr lang="en-US"/>
        </a:p>
      </dgm:t>
    </dgm:pt>
    <dgm:pt modelId="{D8E4E86F-B743-41E7-9AEB-444C09B7E76D}" type="pres">
      <dgm:prSet presAssocID="{20236D07-6E11-4BFD-8935-BDE8D6E771BB}" presName="linearFlow" presStyleCnt="0">
        <dgm:presLayoutVars>
          <dgm:dir/>
          <dgm:resizeHandles val="exact"/>
        </dgm:presLayoutVars>
      </dgm:prSet>
      <dgm:spPr/>
    </dgm:pt>
    <dgm:pt modelId="{840EDA1C-E8AC-4AC1-8D20-0B083B1A2EE2}" type="pres">
      <dgm:prSet presAssocID="{39F03D93-576B-469F-A71B-03A669AF8DED}" presName="composite" presStyleCnt="0"/>
      <dgm:spPr/>
    </dgm:pt>
    <dgm:pt modelId="{E0A16153-09A9-43D6-8973-E08C6523020E}" type="pres">
      <dgm:prSet presAssocID="{39F03D93-576B-469F-A71B-03A669AF8DED}" presName="imgShp" presStyleLbl="fgImgPlace1" presStyleIdx="0" presStyleCnt="4" custLinFactX="-19746" custLinFactNeighborX="-100000" custLinFactNeighborY="20282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C9CC8F3-5A4C-44E4-8C80-F52FDD01A99E}" type="pres">
      <dgm:prSet presAssocID="{39F03D93-576B-469F-A71B-03A669AF8DED}" presName="txShp" presStyleLbl="node1" presStyleIdx="0" presStyleCnt="4" custScaleX="148034" custScaleY="103792" custLinFactNeighborX="2433" custLinFactNeighborY="215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36B775-8FB0-45A5-A8B3-7C17A4A2EA92}" type="pres">
      <dgm:prSet presAssocID="{7E4B55AA-E766-43AA-8F4D-6A7D92C87E02}" presName="spacing" presStyleCnt="0"/>
      <dgm:spPr/>
    </dgm:pt>
    <dgm:pt modelId="{3F25E145-3FAE-46A0-A84D-6A68DA1B7F48}" type="pres">
      <dgm:prSet presAssocID="{6E6412F8-482E-4EAD-BCB0-F5647652D0D4}" presName="composite" presStyleCnt="0"/>
      <dgm:spPr/>
    </dgm:pt>
    <dgm:pt modelId="{38471BCD-3BC1-4E49-890A-7CFF439C0BCB}" type="pres">
      <dgm:prSet presAssocID="{6E6412F8-482E-4EAD-BCB0-F5647652D0D4}" presName="imgShp" presStyleLbl="fgImgPlace1" presStyleIdx="1" presStyleCnt="4" custLinFactX="-21046" custLinFactNeighborX="-100000" custLinFactNeighborY="4238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4F5F213-CF03-4D45-84AA-867F151CCC91}" type="pres">
      <dgm:prSet presAssocID="{6E6412F8-482E-4EAD-BCB0-F5647652D0D4}" presName="txShp" presStyleLbl="node1" presStyleIdx="1" presStyleCnt="4" custScaleX="149295" custLinFactNeighborX="4377" custLinFactNeighborY="60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DD9E2F-28C7-4763-A802-2510EB0B8F9A}" type="pres">
      <dgm:prSet presAssocID="{A3BD6162-EE05-4A23-BB98-2D1C1BF08D27}" presName="spacing" presStyleCnt="0"/>
      <dgm:spPr/>
    </dgm:pt>
    <dgm:pt modelId="{22FCFB7E-E75C-4715-9758-BFF63B99D892}" type="pres">
      <dgm:prSet presAssocID="{CBE4CEBA-59AB-4799-A400-E8A8741EF88A}" presName="composite" presStyleCnt="0"/>
      <dgm:spPr/>
    </dgm:pt>
    <dgm:pt modelId="{9ECDFD85-4D26-489B-B39E-1BE13661CE8A}" type="pres">
      <dgm:prSet presAssocID="{CBE4CEBA-59AB-4799-A400-E8A8741EF88A}" presName="imgShp" presStyleLbl="fgImgPlace1" presStyleIdx="2" presStyleCnt="4" custLinFactX="-23628" custLinFactNeighborX="-100000" custLinFactNeighborY="4508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7278A7F-E876-42D0-B514-CCD8431E42FC}" type="pres">
      <dgm:prSet presAssocID="{CBE4CEBA-59AB-4799-A400-E8A8741EF88A}" presName="txShp" presStyleLbl="node1" presStyleIdx="2" presStyleCnt="4" custScaleX="146708" custLinFactNeighborY="63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11AA74-7B02-422F-9238-1D2505463B73}" type="pres">
      <dgm:prSet presAssocID="{14533C2F-EC2D-4E7D-8597-FAC4BC8E0CA2}" presName="spacing" presStyleCnt="0"/>
      <dgm:spPr/>
    </dgm:pt>
    <dgm:pt modelId="{D2F43FE8-B6A6-4222-8F2E-D98FD9F35BF4}" type="pres">
      <dgm:prSet presAssocID="{CE90C381-CBD4-470C-879C-F85111CF080F}" presName="composite" presStyleCnt="0"/>
      <dgm:spPr/>
    </dgm:pt>
    <dgm:pt modelId="{3AD52298-A149-4753-A437-613C87E023D7}" type="pres">
      <dgm:prSet presAssocID="{CE90C381-CBD4-470C-879C-F85111CF080F}" presName="imgShp" presStyleLbl="fgImgPlace1" presStyleIdx="3" presStyleCnt="4" custLinFactX="-14432" custLinFactNeighborX="-100000" custLinFactNeighborY="-1514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ACE1B2E-05C3-43D2-AF61-CF6CCDDAF528}" type="pres">
      <dgm:prSet presAssocID="{CE90C381-CBD4-470C-879C-F85111CF080F}" presName="txShp" presStyleLbl="node1" presStyleIdx="3" presStyleCnt="4" custScaleX="1461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F59BC8-4423-4AE9-A9DF-0F2FB2D95620}" type="presOf" srcId="{CBE4CEBA-59AB-4799-A400-E8A8741EF88A}" destId="{97278A7F-E876-42D0-B514-CCD8431E42FC}" srcOrd="0" destOrd="0" presId="urn:microsoft.com/office/officeart/2005/8/layout/vList3"/>
    <dgm:cxn modelId="{EE8898AE-D8CC-4AD0-B27D-DE71CA7C64F6}" type="presOf" srcId="{20236D07-6E11-4BFD-8935-BDE8D6E771BB}" destId="{D8E4E86F-B743-41E7-9AEB-444C09B7E76D}" srcOrd="0" destOrd="0" presId="urn:microsoft.com/office/officeart/2005/8/layout/vList3"/>
    <dgm:cxn modelId="{8F280DFB-616C-4376-9977-FF7F266BBD39}" srcId="{20236D07-6E11-4BFD-8935-BDE8D6E771BB}" destId="{CE90C381-CBD4-470C-879C-F85111CF080F}" srcOrd="3" destOrd="0" parTransId="{26B64B04-9CED-4648-9BE9-C64BD7942E31}" sibTransId="{DEBF03B7-7F0B-41DF-8F60-1DA0606582CB}"/>
    <dgm:cxn modelId="{66F4B961-2490-4516-9604-B3ADFCA2832A}" type="presOf" srcId="{CE90C381-CBD4-470C-879C-F85111CF080F}" destId="{6ACE1B2E-05C3-43D2-AF61-CF6CCDDAF528}" srcOrd="0" destOrd="0" presId="urn:microsoft.com/office/officeart/2005/8/layout/vList3"/>
    <dgm:cxn modelId="{ABD7BB7D-B1E1-405A-AAA2-ED5FA8706EA5}" srcId="{20236D07-6E11-4BFD-8935-BDE8D6E771BB}" destId="{39F03D93-576B-469F-A71B-03A669AF8DED}" srcOrd="0" destOrd="0" parTransId="{039817F5-F050-4F19-9A7A-2C5C0598B4B9}" sibTransId="{7E4B55AA-E766-43AA-8F4D-6A7D92C87E02}"/>
    <dgm:cxn modelId="{0BF8BCB5-8A66-4CE2-BF5D-6A58C45926EE}" type="presOf" srcId="{39F03D93-576B-469F-A71B-03A669AF8DED}" destId="{DC9CC8F3-5A4C-44E4-8C80-F52FDD01A99E}" srcOrd="0" destOrd="0" presId="urn:microsoft.com/office/officeart/2005/8/layout/vList3"/>
    <dgm:cxn modelId="{33863F9A-2FCF-4E39-897A-F5CB5C57AD05}" srcId="{20236D07-6E11-4BFD-8935-BDE8D6E771BB}" destId="{6E6412F8-482E-4EAD-BCB0-F5647652D0D4}" srcOrd="1" destOrd="0" parTransId="{4939C2FD-260B-47A3-81CE-668B7F0FEC95}" sibTransId="{A3BD6162-EE05-4A23-BB98-2D1C1BF08D27}"/>
    <dgm:cxn modelId="{ADB9D013-62B2-4E6A-89F0-AAEDBAC61AB9}" srcId="{20236D07-6E11-4BFD-8935-BDE8D6E771BB}" destId="{CBE4CEBA-59AB-4799-A400-E8A8741EF88A}" srcOrd="2" destOrd="0" parTransId="{7CEF803C-C8A0-43BE-8E1F-70FF81CDB8CF}" sibTransId="{14533C2F-EC2D-4E7D-8597-FAC4BC8E0CA2}"/>
    <dgm:cxn modelId="{1DA1A3D3-E262-43A1-8FBA-D209A9C84362}" type="presOf" srcId="{6E6412F8-482E-4EAD-BCB0-F5647652D0D4}" destId="{E4F5F213-CF03-4D45-84AA-867F151CCC91}" srcOrd="0" destOrd="0" presId="urn:microsoft.com/office/officeart/2005/8/layout/vList3"/>
    <dgm:cxn modelId="{39F95E3E-8AD9-4B80-9404-8ABC635D2449}" type="presParOf" srcId="{D8E4E86F-B743-41E7-9AEB-444C09B7E76D}" destId="{840EDA1C-E8AC-4AC1-8D20-0B083B1A2EE2}" srcOrd="0" destOrd="0" presId="urn:microsoft.com/office/officeart/2005/8/layout/vList3"/>
    <dgm:cxn modelId="{CCBE70B4-7CC4-404C-BF70-0EFA9DD7EEA0}" type="presParOf" srcId="{840EDA1C-E8AC-4AC1-8D20-0B083B1A2EE2}" destId="{E0A16153-09A9-43D6-8973-E08C6523020E}" srcOrd="0" destOrd="0" presId="urn:microsoft.com/office/officeart/2005/8/layout/vList3"/>
    <dgm:cxn modelId="{EBF38559-7EAB-4919-9E86-C09EC6A9CE40}" type="presParOf" srcId="{840EDA1C-E8AC-4AC1-8D20-0B083B1A2EE2}" destId="{DC9CC8F3-5A4C-44E4-8C80-F52FDD01A99E}" srcOrd="1" destOrd="0" presId="urn:microsoft.com/office/officeart/2005/8/layout/vList3"/>
    <dgm:cxn modelId="{8A8C31D9-8CE0-4091-84C3-0DDEFA019A88}" type="presParOf" srcId="{D8E4E86F-B743-41E7-9AEB-444C09B7E76D}" destId="{1F36B775-8FB0-45A5-A8B3-7C17A4A2EA92}" srcOrd="1" destOrd="0" presId="urn:microsoft.com/office/officeart/2005/8/layout/vList3"/>
    <dgm:cxn modelId="{7D0B88B9-17C2-433B-BF48-8B49F8DDB8E1}" type="presParOf" srcId="{D8E4E86F-B743-41E7-9AEB-444C09B7E76D}" destId="{3F25E145-3FAE-46A0-A84D-6A68DA1B7F48}" srcOrd="2" destOrd="0" presId="urn:microsoft.com/office/officeart/2005/8/layout/vList3"/>
    <dgm:cxn modelId="{65F891B0-F80C-475A-8FE3-9ED559F30B19}" type="presParOf" srcId="{3F25E145-3FAE-46A0-A84D-6A68DA1B7F48}" destId="{38471BCD-3BC1-4E49-890A-7CFF439C0BCB}" srcOrd="0" destOrd="0" presId="urn:microsoft.com/office/officeart/2005/8/layout/vList3"/>
    <dgm:cxn modelId="{A8D2755A-55C5-479D-9EC7-177ACD7A402D}" type="presParOf" srcId="{3F25E145-3FAE-46A0-A84D-6A68DA1B7F48}" destId="{E4F5F213-CF03-4D45-84AA-867F151CCC91}" srcOrd="1" destOrd="0" presId="urn:microsoft.com/office/officeart/2005/8/layout/vList3"/>
    <dgm:cxn modelId="{A4EF586A-F01F-4A94-8A68-7F1463B885A0}" type="presParOf" srcId="{D8E4E86F-B743-41E7-9AEB-444C09B7E76D}" destId="{40DD9E2F-28C7-4763-A802-2510EB0B8F9A}" srcOrd="3" destOrd="0" presId="urn:microsoft.com/office/officeart/2005/8/layout/vList3"/>
    <dgm:cxn modelId="{8F999595-1551-4D9D-90C7-AD3D5115671D}" type="presParOf" srcId="{D8E4E86F-B743-41E7-9AEB-444C09B7E76D}" destId="{22FCFB7E-E75C-4715-9758-BFF63B99D892}" srcOrd="4" destOrd="0" presId="urn:microsoft.com/office/officeart/2005/8/layout/vList3"/>
    <dgm:cxn modelId="{8B1B0C0F-42E4-44B6-92BB-9BDD03368008}" type="presParOf" srcId="{22FCFB7E-E75C-4715-9758-BFF63B99D892}" destId="{9ECDFD85-4D26-489B-B39E-1BE13661CE8A}" srcOrd="0" destOrd="0" presId="urn:microsoft.com/office/officeart/2005/8/layout/vList3"/>
    <dgm:cxn modelId="{C70956C2-1BBE-45DE-BB30-B7891FDBF7C9}" type="presParOf" srcId="{22FCFB7E-E75C-4715-9758-BFF63B99D892}" destId="{97278A7F-E876-42D0-B514-CCD8431E42FC}" srcOrd="1" destOrd="0" presId="urn:microsoft.com/office/officeart/2005/8/layout/vList3"/>
    <dgm:cxn modelId="{FBE4B244-99CC-4B05-8A2D-2DC63E74602B}" type="presParOf" srcId="{D8E4E86F-B743-41E7-9AEB-444C09B7E76D}" destId="{9C11AA74-7B02-422F-9238-1D2505463B73}" srcOrd="5" destOrd="0" presId="urn:microsoft.com/office/officeart/2005/8/layout/vList3"/>
    <dgm:cxn modelId="{83736064-88C0-408F-AB46-4947757FA672}" type="presParOf" srcId="{D8E4E86F-B743-41E7-9AEB-444C09B7E76D}" destId="{D2F43FE8-B6A6-4222-8F2E-D98FD9F35BF4}" srcOrd="6" destOrd="0" presId="urn:microsoft.com/office/officeart/2005/8/layout/vList3"/>
    <dgm:cxn modelId="{D8559BE9-3DD1-4C91-A397-B24706B55AE8}" type="presParOf" srcId="{D2F43FE8-B6A6-4222-8F2E-D98FD9F35BF4}" destId="{3AD52298-A149-4753-A437-613C87E023D7}" srcOrd="0" destOrd="0" presId="urn:microsoft.com/office/officeart/2005/8/layout/vList3"/>
    <dgm:cxn modelId="{D5ECA362-CED1-4F74-88C4-B0CAD96A229C}" type="presParOf" srcId="{D2F43FE8-B6A6-4222-8F2E-D98FD9F35BF4}" destId="{6ACE1B2E-05C3-43D2-AF61-CF6CCDDAF52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6389ACF1-65FD-4679-8567-99A9E0D830F3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1C56B88-DBF0-4541-8C41-FF80A0FD173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1640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ACF1-65FD-4679-8567-99A9E0D830F3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6B88-DBF0-4541-8C41-FF80A0FD1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ACF1-65FD-4679-8567-99A9E0D830F3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6B88-DBF0-4541-8C41-FF80A0FD173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4385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ACF1-65FD-4679-8567-99A9E0D830F3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6B88-DBF0-4541-8C41-FF80A0FD173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9986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ACF1-65FD-4679-8567-99A9E0D830F3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6B88-DBF0-4541-8C41-FF80A0FD1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94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ACF1-65FD-4679-8567-99A9E0D830F3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6B88-DBF0-4541-8C41-FF80A0FD173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3109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ACF1-65FD-4679-8567-99A9E0D830F3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6B88-DBF0-4541-8C41-FF80A0FD173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1500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ACF1-65FD-4679-8567-99A9E0D830F3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6B88-DBF0-4541-8C41-FF80A0FD173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687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ACF1-65FD-4679-8567-99A9E0D830F3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6B88-DBF0-4541-8C41-FF80A0FD173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106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ACF1-65FD-4679-8567-99A9E0D830F3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6B88-DBF0-4541-8C41-FF80A0FD1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55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ACF1-65FD-4679-8567-99A9E0D830F3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6B88-DBF0-4541-8C41-FF80A0FD173C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3337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ACF1-65FD-4679-8567-99A9E0D830F3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6B88-DBF0-4541-8C41-FF80A0FD1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52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ACF1-65FD-4679-8567-99A9E0D830F3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6B88-DBF0-4541-8C41-FF80A0FD173C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276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ACF1-65FD-4679-8567-99A9E0D830F3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6B88-DBF0-4541-8C41-FF80A0FD173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82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838200" y="6488668"/>
            <a:ext cx="7498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মজিদ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মিঞা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কামাল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ফাজিল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বিশ্বনাথ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281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ACF1-65FD-4679-8567-99A9E0D830F3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6B88-DBF0-4541-8C41-FF80A0FD173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944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ACF1-65FD-4679-8567-99A9E0D830F3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6B88-DBF0-4541-8C41-FF80A0FD1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744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389ACF1-65FD-4679-8567-99A9E0D830F3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1C56B88-DBF0-4541-8C41-FF80A0FD1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30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2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gif"/><Relationship Id="rId4" Type="http://schemas.openxmlformats.org/officeDocument/2006/relationships/image" Target="../media/image3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5995" y="2903545"/>
            <a:ext cx="4894662" cy="31400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3555" y="849086"/>
            <a:ext cx="4192359" cy="129404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1500" dirty="0" smtClean="0">
                <a:solidFill>
                  <a:srgbClr val="FF33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IN" sz="11500" dirty="0" smtClean="0">
                <a:solidFill>
                  <a:srgbClr val="00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11500" dirty="0" smtClean="0">
                <a:solidFill>
                  <a:srgbClr val="7030A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7200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16369" y="1322613"/>
            <a:ext cx="2978545" cy="1070093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12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friendshelpingeachotherstudyforatestconvers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72" y="778044"/>
            <a:ext cx="4027416" cy="4134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065548" y="679171"/>
            <a:ext cx="3099128" cy="1200831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 কাজ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0588" y="1708788"/>
            <a:ext cx="3626984" cy="33519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73172" y="5323114"/>
            <a:ext cx="7661414" cy="52049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tx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দৃশ্যকল্পে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41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4977" y="704326"/>
            <a:ext cx="7254046" cy="85489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গুলো</a:t>
            </a:r>
            <a:r>
              <a:rPr lang="en-US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bn-IN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en-US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60354" y="1703985"/>
            <a:ext cx="6505174" cy="2943110"/>
            <a:chOff x="946503" y="1608450"/>
            <a:chExt cx="6505174" cy="294311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6503" y="1608450"/>
              <a:ext cx="2943110" cy="294311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76512" y="1608450"/>
              <a:ext cx="3075165" cy="294311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6" name="TextBox 5"/>
          <p:cNvSpPr txBox="1"/>
          <p:nvPr/>
        </p:nvSpPr>
        <p:spPr>
          <a:xfrm>
            <a:off x="2538484" y="4944517"/>
            <a:ext cx="4067035" cy="646331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উপরের দৃশ্যটি কি গতি 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38483" y="4934038"/>
            <a:ext cx="4067035" cy="646331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 দৃশ্যটি 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পর্যাবৃত্ত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5990" y="4944517"/>
            <a:ext cx="7380585" cy="107010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কোনো গতিশীল বস্তুকণার গতি যদি এমন হয় যে, এটি এর গতি</a:t>
            </a:r>
          </a:p>
          <a:p>
            <a:pPr algn="ctr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পথে কোনো নির্দিষ্ট বিন্দুকে নির্দিষ্ট সময় পরপর একই দিক </a:t>
            </a:r>
          </a:p>
          <a:p>
            <a:pPr algn="ctr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থেকে অতিক্রম করে, তাহলে সেই গতিকে পর্যাবৃত্ত গতি বলে 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36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6" grpId="1" animBg="1"/>
      <p:bldP spid="7" grpId="0" animBg="1"/>
      <p:bldP spid="7" grpId="1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3771" y="701428"/>
            <a:ext cx="7621298" cy="67017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4256" y="1769017"/>
            <a:ext cx="6008916" cy="314650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808954" y="5312938"/>
            <a:ext cx="7628370" cy="71762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কি বলতে পারবে উপরের দৃশ্য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কি গতি ?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2352" y="5275192"/>
            <a:ext cx="7604972" cy="79311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কোনো বস্তু যখন ঘুরতে ঘুরতে অগ্রসর হয় ঐ গতিকে ঘূর্ণন-চলন গতি বলে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49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6" grpId="1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4781" y="715404"/>
            <a:ext cx="7688717" cy="6667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8931" y="1787187"/>
            <a:ext cx="3792312" cy="28845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465" y="1787187"/>
            <a:ext cx="3680052" cy="29185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9465" y="4931229"/>
            <a:ext cx="7835673" cy="121112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দ্রুত গতিতে বাস, ট্রাক, ট্রেন গাড়ি ইত্যাদি চালালে যানবাহনের উপর  চালকের নিয়ন্ত্রণ </a:t>
            </a:r>
          </a:p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থাকে না । তখন যানবাহন দুর্ঘটনায় কবলিত হয় । ফলে অনেক লোক মারা যায় এবং </a:t>
            </a:r>
          </a:p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অনেক লোক চিরদিনের জন্য পঙ্গু হয়ে যায় তাই অতিরিক্ত গতি জীবনের জন্য ঝুকিযুক্ত।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4781" y="703600"/>
            <a:ext cx="7576462" cy="67852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দেখে কি বুঝতে পারছো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07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428" y="761783"/>
            <a:ext cx="3185456" cy="1420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328805" y="761783"/>
            <a:ext cx="3974630" cy="1196042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49429" y="4372725"/>
            <a:ext cx="7751634" cy="55432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 দৃশ্যগুলো  লক্ষ্য কর এবং নিচের প্রশ্নগুলোর উত্তর দাও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49428" y="2400299"/>
            <a:ext cx="7554007" cy="1814887"/>
            <a:chOff x="442913" y="2101803"/>
            <a:chExt cx="8058150" cy="202966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20394" y="2101803"/>
              <a:ext cx="5980669" cy="158199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20394" y="3683794"/>
              <a:ext cx="5980669" cy="44767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2913" y="2101803"/>
              <a:ext cx="2077481" cy="2029666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749430" y="5143500"/>
            <a:ext cx="7554006" cy="88046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সোজা রাস্তায় গাড়ির গতি কি গতি ? </a:t>
            </a:r>
          </a:p>
          <a:p>
            <a:pPr marL="342900" indent="-342900">
              <a:buAutoNum type="arabicPeriod"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নদীতে সাতারুর গতি কি গতি ?</a:t>
            </a:r>
          </a:p>
          <a:p>
            <a:pPr marL="342900" indent="-342900">
              <a:buFontTx/>
              <a:buAutoNum type="arabicPeriod"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সাইকেলের প্যাডেলের গতি কি গতি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90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1076" y="734785"/>
            <a:ext cx="7734467" cy="9144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16428" y="1877787"/>
            <a:ext cx="7396843" cy="2984468"/>
            <a:chOff x="804862" y="1469469"/>
            <a:chExt cx="7410451" cy="236670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4862" y="1469469"/>
              <a:ext cx="3641092" cy="236670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29163" y="1469469"/>
              <a:ext cx="3486150" cy="236670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6" name="TextBox 5"/>
          <p:cNvSpPr txBox="1"/>
          <p:nvPr/>
        </p:nvSpPr>
        <p:spPr>
          <a:xfrm>
            <a:off x="701109" y="5176157"/>
            <a:ext cx="7724434" cy="89184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 দৃশ্যের আলোকে চালকদের প্রতি তোমার উপদেশগুলো লিখে নিয়ে আসবে ।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22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91887" y="391885"/>
            <a:ext cx="8360228" cy="6096646"/>
            <a:chOff x="464025" y="627797"/>
            <a:chExt cx="8202304" cy="556828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4025" y="627797"/>
              <a:ext cx="8202304" cy="5568287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775360" y="897326"/>
              <a:ext cx="7562926" cy="1817234"/>
            </a:xfrm>
            <a:prstGeom prst="rect">
              <a:avLst/>
            </a:prstGeom>
            <a:noFill/>
          </p:spPr>
          <p:txBody>
            <a:bodyPr wrap="square" rtlCol="0">
              <a:prstTxWarp prst="textWave1">
                <a:avLst/>
              </a:prstTxWarp>
              <a:spAutoFit/>
            </a:bodyPr>
            <a:lstStyle/>
            <a:p>
              <a:r>
                <a:rPr lang="bn-IN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</a:t>
              </a:r>
              <a:r>
                <a:rPr lang="bn-IN" b="1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ন্য</a:t>
              </a:r>
              <a:r>
                <a:rPr lang="bn-IN" b="1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r>
                <a:rPr lang="bn-IN" b="1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bn-IN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স</a:t>
              </a:r>
              <a:r>
                <a:rPr lang="bn-IN" b="1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r>
                <a:rPr lang="bn-IN" b="1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</a:t>
              </a:r>
              <a:r>
                <a:rPr lang="bn-IN" b="1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কে</a:t>
              </a:r>
              <a:endParaRPr lang="en-US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094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89157" y="1255594"/>
            <a:ext cx="3780429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32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bn-IN" sz="32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bn-IN" sz="32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endParaRPr lang="en-US" sz="3200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178" r="49" b="58023"/>
          <a:stretch/>
        </p:blipFill>
        <p:spPr>
          <a:xfrm>
            <a:off x="2009626" y="497215"/>
            <a:ext cx="5196641" cy="60468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H="1" flipV="1">
            <a:off x="4629132" y="2115403"/>
            <a:ext cx="65698" cy="3712191"/>
          </a:xfrm>
          <a:prstGeom prst="line">
            <a:avLst/>
          </a:prstGeom>
          <a:ln w="82550" cmpd="thickThin">
            <a:gradFill>
              <a:gsLst>
                <a:gs pos="13000">
                  <a:srgbClr val="002060"/>
                </a:gs>
                <a:gs pos="39000">
                  <a:srgbClr val="FFFF00"/>
                </a:gs>
                <a:gs pos="62000">
                  <a:srgbClr val="FFC000"/>
                </a:gs>
                <a:gs pos="89000">
                  <a:srgbClr val="C00000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876630" y="2897831"/>
            <a:ext cx="0" cy="2493818"/>
          </a:xfrm>
          <a:prstGeom prst="line">
            <a:avLst/>
          </a:prstGeom>
          <a:ln w="82550" cmpd="thickThin">
            <a:gradFill>
              <a:gsLst>
                <a:gs pos="19000">
                  <a:srgbClr val="FF0000"/>
                </a:gs>
                <a:gs pos="85000">
                  <a:srgbClr val="3366FF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4418097" y="2897831"/>
            <a:ext cx="27708" cy="2493818"/>
          </a:xfrm>
          <a:prstGeom prst="line">
            <a:avLst/>
          </a:prstGeom>
          <a:ln w="82550" cmpd="thickThin">
            <a:gradFill>
              <a:gsLst>
                <a:gs pos="19000">
                  <a:srgbClr val="FF0000"/>
                </a:gs>
                <a:gs pos="85000">
                  <a:srgbClr val="3366FF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7960" y="2115403"/>
            <a:ext cx="1657125" cy="1801368"/>
          </a:xfrm>
          <a:prstGeom prst="rect">
            <a:avLst/>
          </a:prstGeom>
          <a:ln>
            <a:solidFill>
              <a:schemeClr val="tx1"/>
            </a:solidFill>
          </a:ln>
          <a:effectLst>
            <a:softEdge rad="112500"/>
          </a:effectLst>
        </p:spPr>
      </p:pic>
      <p:grpSp>
        <p:nvGrpSpPr>
          <p:cNvPr id="9" name="Group 8"/>
          <p:cNvGrpSpPr/>
          <p:nvPr/>
        </p:nvGrpSpPr>
        <p:grpSpPr>
          <a:xfrm>
            <a:off x="5141234" y="4223400"/>
            <a:ext cx="3056871" cy="1672137"/>
            <a:chOff x="5308979" y="3548418"/>
            <a:chExt cx="2347415" cy="1672137"/>
          </a:xfrm>
        </p:grpSpPr>
        <p:sp>
          <p:nvSpPr>
            <p:cNvPr id="10" name="TextBox 9"/>
            <p:cNvSpPr txBox="1"/>
            <p:nvPr/>
          </p:nvSpPr>
          <p:spPr>
            <a:xfrm>
              <a:off x="5308979" y="3548418"/>
              <a:ext cx="2347415" cy="368353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 - </a:t>
              </a:r>
              <a:r>
                <a:rPr lang="en-US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ষষ্ঠ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63797" y="4148919"/>
              <a:ext cx="2292597" cy="369332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বিষয়   –  বিজ্ঞান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308979" y="4851223"/>
              <a:ext cx="2347415" cy="369332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 – দশ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18036" y="3994511"/>
            <a:ext cx="3252544" cy="1825501"/>
            <a:chOff x="889422" y="4002093"/>
            <a:chExt cx="3252544" cy="1825501"/>
          </a:xfrm>
        </p:grpSpPr>
        <p:sp>
          <p:nvSpPr>
            <p:cNvPr id="14" name="TextBox 13"/>
            <p:cNvSpPr txBox="1"/>
            <p:nvPr/>
          </p:nvSpPr>
          <p:spPr>
            <a:xfrm>
              <a:off x="889422" y="4002093"/>
              <a:ext cx="3163450" cy="55950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মো. আব্দুল মজিদ মিঞা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960076" y="4561593"/>
              <a:ext cx="2108846" cy="28363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সহকারি শিক্ষক গণিত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72328" y="4902858"/>
              <a:ext cx="3169638" cy="328387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কামাল বাজার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ফাজিল</a:t>
              </a:r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মাদরাসা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72328" y="5323624"/>
              <a:ext cx="3169638" cy="233638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বিশ্বনাথ , সিলেট ।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72328" y="5602981"/>
              <a:ext cx="3169638" cy="224613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০১৭২০-৫৬৫২৫২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3041" y="2072517"/>
            <a:ext cx="1633090" cy="1802641"/>
          </a:xfrm>
          <a:prstGeom prst="rect">
            <a:avLst/>
          </a:prstGeom>
          <a:ln>
            <a:solidFill>
              <a:schemeClr val="tx1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4227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48633999"/>
              </p:ext>
            </p:extLst>
          </p:nvPr>
        </p:nvGraphicFramePr>
        <p:xfrm>
          <a:off x="879703" y="2190071"/>
          <a:ext cx="7349897" cy="4065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loud Callout 2"/>
          <p:cNvSpPr/>
          <p:nvPr/>
        </p:nvSpPr>
        <p:spPr>
          <a:xfrm>
            <a:off x="2325884" y="718457"/>
            <a:ext cx="4257658" cy="1027554"/>
          </a:xfrm>
          <a:prstGeom prst="cloudCallout">
            <a:avLst>
              <a:gd name="adj1" fmla="val -1911"/>
              <a:gd name="adj2" fmla="val 93932"/>
            </a:avLst>
          </a:prstGeom>
          <a:solidFill>
            <a:srgbClr val="C4BCF6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1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12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0A16153-09A9-43D6-8973-E08C65230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0A16153-09A9-43D6-8973-E08C652302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0A16153-09A9-43D6-8973-E08C65230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0A16153-09A9-43D6-8973-E08C65230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0A16153-09A9-43D6-8973-E08C65230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0A16153-09A9-43D6-8973-E08C65230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0A16153-09A9-43D6-8973-E08C65230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0A16153-09A9-43D6-8973-E08C6523020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0A16153-09A9-43D6-8973-E08C6523020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0A16153-09A9-43D6-8973-E08C6523020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0A16153-09A9-43D6-8973-E08C6523020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0A16153-09A9-43D6-8973-E08C6523020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0A16153-09A9-43D6-8973-E08C6523020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0A16153-09A9-43D6-8973-E08C6523020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0A16153-09A9-43D6-8973-E08C6523020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C9CC8F3-5A4C-44E4-8C80-F52FDD01A9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C9CC8F3-5A4C-44E4-8C80-F52FDD01A9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C9CC8F3-5A4C-44E4-8C80-F52FDD01A9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C9CC8F3-5A4C-44E4-8C80-F52FDD01A9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C9CC8F3-5A4C-44E4-8C80-F52FDD01A9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C9CC8F3-5A4C-44E4-8C80-F52FDD01A9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C9CC8F3-5A4C-44E4-8C80-F52FDD01A9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C9CC8F3-5A4C-44E4-8C80-F52FDD01A99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C9CC8F3-5A4C-44E4-8C80-F52FDD01A99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C9CC8F3-5A4C-44E4-8C80-F52FDD01A99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C9CC8F3-5A4C-44E4-8C80-F52FDD01A99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C9CC8F3-5A4C-44E4-8C80-F52FDD01A99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C9CC8F3-5A4C-44E4-8C80-F52FDD01A99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C9CC8F3-5A4C-44E4-8C80-F52FDD01A99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C9CC8F3-5A4C-44E4-8C80-F52FDD01A99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8471BCD-3BC1-4E49-890A-7CFF439C0B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8471BCD-3BC1-4E49-890A-7CFF439C0B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8471BCD-3BC1-4E49-890A-7CFF439C0B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8471BCD-3BC1-4E49-890A-7CFF439C0B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8471BCD-3BC1-4E49-890A-7CFF439C0B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8471BCD-3BC1-4E49-890A-7CFF439C0B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8471BCD-3BC1-4E49-890A-7CFF439C0B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8471BCD-3BC1-4E49-890A-7CFF439C0BC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8471BCD-3BC1-4E49-890A-7CFF439C0BC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8471BCD-3BC1-4E49-890A-7CFF439C0BC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8471BCD-3BC1-4E49-890A-7CFF439C0BC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8471BCD-3BC1-4E49-890A-7CFF439C0BC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8471BCD-3BC1-4E49-890A-7CFF439C0BC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8471BCD-3BC1-4E49-890A-7CFF439C0BC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8471BCD-3BC1-4E49-890A-7CFF439C0BC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4F5F213-CF03-4D45-84AA-867F151CC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4F5F213-CF03-4D45-84AA-867F151CCC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4F5F213-CF03-4D45-84AA-867F151CC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4F5F213-CF03-4D45-84AA-867F151CC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4F5F213-CF03-4D45-84AA-867F151CC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4F5F213-CF03-4D45-84AA-867F151CC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4F5F213-CF03-4D45-84AA-867F151CC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4F5F213-CF03-4D45-84AA-867F151CCC91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4F5F213-CF03-4D45-84AA-867F151CCC9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4F5F213-CF03-4D45-84AA-867F151CCC91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4F5F213-CF03-4D45-84AA-867F151CCC9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4F5F213-CF03-4D45-84AA-867F151CCC91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4F5F213-CF03-4D45-84AA-867F151CCC9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4F5F213-CF03-4D45-84AA-867F151CCC91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4F5F213-CF03-4D45-84AA-867F151CCC9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ECDFD85-4D26-489B-B39E-1BE13661C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ECDFD85-4D26-489B-B39E-1BE13661CE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ECDFD85-4D26-489B-B39E-1BE13661C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ECDFD85-4D26-489B-B39E-1BE13661C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ECDFD85-4D26-489B-B39E-1BE13661C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ECDFD85-4D26-489B-B39E-1BE13661C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ECDFD85-4D26-489B-B39E-1BE13661C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ECDFD85-4D26-489B-B39E-1BE13661CE8A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ECDFD85-4D26-489B-B39E-1BE13661CE8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ECDFD85-4D26-489B-B39E-1BE13661CE8A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ECDFD85-4D26-489B-B39E-1BE13661CE8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ECDFD85-4D26-489B-B39E-1BE13661CE8A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ECDFD85-4D26-489B-B39E-1BE13661CE8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ECDFD85-4D26-489B-B39E-1BE13661CE8A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ECDFD85-4D26-489B-B39E-1BE13661CE8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7278A7F-E876-42D0-B514-CCD8431E4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7278A7F-E876-42D0-B514-CCD8431E42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7278A7F-E876-42D0-B514-CCD8431E4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7278A7F-E876-42D0-B514-CCD8431E4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7278A7F-E876-42D0-B514-CCD8431E4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7278A7F-E876-42D0-B514-CCD8431E4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7278A7F-E876-42D0-B514-CCD8431E4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7278A7F-E876-42D0-B514-CCD8431E42FC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7278A7F-E876-42D0-B514-CCD8431E42F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7278A7F-E876-42D0-B514-CCD8431E42FC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7278A7F-E876-42D0-B514-CCD8431E42F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7278A7F-E876-42D0-B514-CCD8431E42FC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7278A7F-E876-42D0-B514-CCD8431E42F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7278A7F-E876-42D0-B514-CCD8431E42FC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7278A7F-E876-42D0-B514-CCD8431E42F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AD52298-A149-4753-A437-613C87E023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AD52298-A149-4753-A437-613C87E023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AD52298-A149-4753-A437-613C87E023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AD52298-A149-4753-A437-613C87E023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AD52298-A149-4753-A437-613C87E023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AD52298-A149-4753-A437-613C87E023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AD52298-A149-4753-A437-613C87E023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AD52298-A149-4753-A437-613C87E023D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AD52298-A149-4753-A437-613C87E023D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AD52298-A149-4753-A437-613C87E023D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AD52298-A149-4753-A437-613C87E023D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AD52298-A149-4753-A437-613C87E023D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AD52298-A149-4753-A437-613C87E023D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AD52298-A149-4753-A437-613C87E023D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AD52298-A149-4753-A437-613C87E023D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ACE1B2E-05C3-43D2-AF61-CF6CCDDAF5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ACE1B2E-05C3-43D2-AF61-CF6CCDDAF5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ACE1B2E-05C3-43D2-AF61-CF6CCDDAF5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ACE1B2E-05C3-43D2-AF61-CF6CCDDAF5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ACE1B2E-05C3-43D2-AF61-CF6CCDDAF5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ACE1B2E-05C3-43D2-AF61-CF6CCDDAF5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ACE1B2E-05C3-43D2-AF61-CF6CCDDAF5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ACE1B2E-05C3-43D2-AF61-CF6CCDDAF528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ACE1B2E-05C3-43D2-AF61-CF6CCDDAF52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ACE1B2E-05C3-43D2-AF61-CF6CCDDAF528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ACE1B2E-05C3-43D2-AF61-CF6CCDDAF52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ACE1B2E-05C3-43D2-AF61-CF6CCDDAF528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ACE1B2E-05C3-43D2-AF61-CF6CCDDAF52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ACE1B2E-05C3-43D2-AF61-CF6CCDDAF528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ACE1B2E-05C3-43D2-AF61-CF6CCDDAF52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49085" y="756592"/>
            <a:ext cx="7576457" cy="56541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743" y="1609899"/>
            <a:ext cx="3533095" cy="2595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6300" y="1609899"/>
            <a:ext cx="3657600" cy="2595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00075" y="4383677"/>
            <a:ext cx="7872413" cy="62909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 তোমরা কি  দেখছো ?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75" y="4464672"/>
            <a:ext cx="7758113" cy="58105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ঘর-বাড়ি, গাছ-পালা, রাস্তা-ঘাট, গাড়ি, ল্যাম্প-পোস্ট ইত্যাদি এক জায়গায় দাড়িয়ে আছে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75" y="5300662"/>
            <a:ext cx="7758113" cy="63543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সময়ের সাথে পর্যবেক্ষকের সাপেক্ষে বস্তুর অবস্থার পরিবর্তন না হওয়াকে স্থিতি বলে।</a:t>
            </a:r>
            <a:r>
              <a:rPr lang="bn-IN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47525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  <p:bldP spid="5" grpId="1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0292" y="685797"/>
            <a:ext cx="7800975" cy="56466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043" y="1763486"/>
            <a:ext cx="7119257" cy="3242449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710292" y="685797"/>
            <a:ext cx="7800975" cy="56466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বিতে কি দেখছো?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0292" y="5457622"/>
            <a:ext cx="7703002" cy="70214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সময়ের সাথে পর্যবেক্ষকের সাপেক্ষে বস্তুর অবস্থানের পরিবর্তন হচ্ছে । </a:t>
            </a:r>
          </a:p>
          <a:p>
            <a:pPr algn="ctr"/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পরিবর্তনকে গতি বলে । </a:t>
            </a:r>
          </a:p>
        </p:txBody>
      </p:sp>
    </p:spTree>
    <p:extLst>
      <p:ext uri="{BB962C8B-B14F-4D97-AF65-F5344CB8AC3E}">
        <p14:creationId xmlns:p14="http://schemas.microsoft.com/office/powerpoint/2010/main" val="263788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1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1114" y="653143"/>
            <a:ext cx="7707086" cy="67536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গুলো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421" y="1597148"/>
            <a:ext cx="7393850" cy="282669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354878" y="4692481"/>
            <a:ext cx="3827557" cy="646331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উপরের দৃশ্যটি কি গতি 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54878" y="4765179"/>
            <a:ext cx="3915627" cy="646331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 দৃশ্যটি 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গতি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2062" y="4692481"/>
            <a:ext cx="7764054" cy="137274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4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2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2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bn-IN" sz="2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2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চলতে</a:t>
            </a:r>
            <a:r>
              <a:rPr lang="en-US" sz="2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যাতে</a:t>
            </a:r>
            <a:r>
              <a:rPr lang="en-US" sz="2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bn-IN" sz="2400" b="1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2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কণা</a:t>
            </a:r>
            <a:r>
              <a:rPr lang="en-US" sz="2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2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2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2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দূরত্ব</a:t>
            </a:r>
            <a:r>
              <a:rPr lang="en-US" sz="2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400" b="1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অতিক্রম</a:t>
            </a:r>
            <a:r>
              <a:rPr lang="en-US" sz="2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2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24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গতিকে</a:t>
            </a:r>
            <a:r>
              <a:rPr lang="en-US" sz="2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চলন</a:t>
            </a:r>
            <a:r>
              <a:rPr lang="en-US" sz="2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2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4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3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6" grpId="1" animBg="1"/>
      <p:bldP spid="7" grpId="0" animBg="1"/>
      <p:bldP spid="7" grpId="1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744" y="1649184"/>
            <a:ext cx="7506269" cy="332253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599899" y="5156461"/>
            <a:ext cx="3817960" cy="646331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উপরের দৃশ্যটি কি গতি 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1189" y="5172791"/>
            <a:ext cx="4039736" cy="646331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 দৃশ্যটি  রৈখিক গতি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7922" y="5194294"/>
            <a:ext cx="7506269" cy="86736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কোনো বস্তু যদি একটি সরল রেখা বরাবর গতিশীল হয় অর্থাৎ কোনো বস্তুর গতি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যদি একটি সরল রেখার উপর সীমাবদ্ধ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থাকে, তাহলে তার গতিকে রৈখিক গতি বলে 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744" y="826872"/>
            <a:ext cx="7506269" cy="61903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tx1"/>
            </a:solidFill>
          </a:ln>
          <a:effectLst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65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24494" y="5290111"/>
            <a:ext cx="3753135" cy="646331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উপরের দৃশ্যটি কি গতি 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4493" y="5063804"/>
            <a:ext cx="3753135" cy="646331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 দৃশ্যটি 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ঘূর্ণন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গতি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1267" y="5004255"/>
            <a:ext cx="7604970" cy="113877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কোনো গতিশীল বস্তু যদি একই পথ  বারবার অতিক্রম</a:t>
            </a:r>
          </a:p>
          <a:p>
            <a:pPr algn="ctr"/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করে তাহলে সে গতিকে ঘূর্ণন গতি বলে ।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3470" y="1595251"/>
            <a:ext cx="5480564" cy="3126427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10254" y="633709"/>
            <a:ext cx="7604970" cy="67896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98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3361" y="1446412"/>
            <a:ext cx="6332569" cy="3139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388357" y="4785989"/>
            <a:ext cx="3896436" cy="646331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 দৃশ্যটি কি গতি 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83332" y="4785989"/>
            <a:ext cx="5271478" cy="646331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 দৃশ্যটি দোলন বা স্পন্দন গতি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8717" y="4720672"/>
            <a:ext cx="7741859" cy="138621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পর্যাবূত্ত গতি সম্পন্ন কোনো বস্তু যদি পর্যায়কালের অর্ধেক সময় </a:t>
            </a:r>
          </a:p>
          <a:p>
            <a:pPr algn="ctr"/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কোনো নির্দিষ্ট দিকে এবং বাকি অর্ধেক সময় একই পথে তার </a:t>
            </a:r>
          </a:p>
          <a:p>
            <a:pPr algn="ctr"/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বিপরীত দিকে চলে তবে এর গতিকে দোলন বা স্পন্দন গতি বলে 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8718" y="653143"/>
            <a:ext cx="7741858" cy="71162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45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730</TotalTime>
  <Words>495</Words>
  <Application>Microsoft Office PowerPoint</Application>
  <PresentationFormat>On-screen Show (4:3)</PresentationFormat>
  <Paragraphs>69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Garamond</vt:lpstr>
      <vt:lpstr>NikoshBAN</vt:lpstr>
      <vt:lpstr>Vrinda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Mohammad Abdul Mazid Miyan</cp:lastModifiedBy>
  <cp:revision>195</cp:revision>
  <dcterms:created xsi:type="dcterms:W3CDTF">2015-11-08T12:01:38Z</dcterms:created>
  <dcterms:modified xsi:type="dcterms:W3CDTF">2019-12-08T17:28:22Z</dcterms:modified>
</cp:coreProperties>
</file>