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70" r:id="rId4"/>
    <p:sldId id="271" r:id="rId5"/>
    <p:sldId id="259" r:id="rId6"/>
    <p:sldId id="272" r:id="rId7"/>
    <p:sldId id="268" r:id="rId8"/>
    <p:sldId id="269" r:id="rId9"/>
    <p:sldId id="262" r:id="rId10"/>
    <p:sldId id="263"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D2E6-14E0-4C98-9D03-21F31A5403F0}"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7D2E6-14E0-4C98-9D03-21F31A5403F0}"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7D2E6-14E0-4C98-9D03-21F31A5403F0}"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7D2E6-14E0-4C98-9D03-21F31A5403F0}" type="datetimeFigureOut">
              <a:rPr lang="en-US" smtClean="0"/>
              <a:pPr/>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7D2E6-14E0-4C98-9D03-21F31A5403F0}" type="datetimeFigureOut">
              <a:rPr lang="en-US" smtClean="0"/>
              <a:pPr/>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7D2E6-14E0-4C98-9D03-21F31A5403F0}" type="datetimeFigureOut">
              <a:rPr lang="en-US" smtClean="0"/>
              <a:pPr/>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7D2E6-14E0-4C98-9D03-21F31A5403F0}"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7D2E6-14E0-4C98-9D03-21F31A5403F0}"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9BC09-F6F3-46B7-B444-7A86122C40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7D2E6-14E0-4C98-9D03-21F31A5403F0}" type="datetimeFigureOut">
              <a:rPr lang="en-US" smtClean="0"/>
              <a:pPr/>
              <a:t>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9BC09-F6F3-46B7-B444-7A86122C40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wer1.jpg"/>
          <p:cNvPicPr>
            <a:picLocks noChangeAspect="1"/>
          </p:cNvPicPr>
          <p:nvPr/>
        </p:nvPicPr>
        <p:blipFill>
          <a:blip r:embed="rId2"/>
          <a:stretch>
            <a:fillRect/>
          </a:stretch>
        </p:blipFill>
        <p:spPr>
          <a:xfrm>
            <a:off x="228600" y="1371600"/>
            <a:ext cx="8763000" cy="4876800"/>
          </a:xfrm>
          <a:prstGeom prst="rect">
            <a:avLst/>
          </a:prstGeom>
        </p:spPr>
      </p:pic>
      <p:sp>
        <p:nvSpPr>
          <p:cNvPr id="4" name="Round Same Side Corner Rectangle 3"/>
          <p:cNvSpPr/>
          <p:nvPr/>
        </p:nvSpPr>
        <p:spPr>
          <a:xfrm>
            <a:off x="2286000" y="152400"/>
            <a:ext cx="4495800" cy="11430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WELCOME</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914400"/>
            <a:ext cx="3733800" cy="646331"/>
          </a:xfrm>
          <a:prstGeom prst="rect">
            <a:avLst/>
          </a:prstGeom>
          <a:noFill/>
        </p:spPr>
        <p:txBody>
          <a:bodyPr wrap="square" rtlCol="0">
            <a:spAutoFit/>
          </a:bodyPr>
          <a:lstStyle/>
          <a:p>
            <a:pPr algn="ctr"/>
            <a:r>
              <a:rPr lang="en-US" sz="3600" b="1" u="sng" dirty="0" smtClean="0">
                <a:latin typeface="Times New Roman" pitchFamily="18" charset="0"/>
                <a:cs typeface="Times New Roman" pitchFamily="18" charset="0"/>
              </a:rPr>
              <a:t>Evaluation</a:t>
            </a:r>
            <a:endParaRPr lang="en-US" sz="3600" b="1" u="sng" dirty="0">
              <a:latin typeface="Times New Roman" pitchFamily="18" charset="0"/>
              <a:cs typeface="Times New Roman" pitchFamily="18" charset="0"/>
            </a:endParaRPr>
          </a:p>
        </p:txBody>
      </p:sp>
      <p:sp>
        <p:nvSpPr>
          <p:cNvPr id="4" name="TextBox 3"/>
          <p:cNvSpPr txBox="1"/>
          <p:nvPr/>
        </p:nvSpPr>
        <p:spPr>
          <a:xfrm>
            <a:off x="609600" y="1905000"/>
            <a:ext cx="7620000" cy="3048000"/>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Answer the questions orally- </a:t>
            </a:r>
          </a:p>
          <a:p>
            <a:pPr algn="just"/>
            <a:r>
              <a:rPr lang="en-US" sz="3200" dirty="0" smtClean="0">
                <a:latin typeface="Times New Roman" pitchFamily="18" charset="0"/>
                <a:cs typeface="Times New Roman" pitchFamily="18" charset="0"/>
              </a:rPr>
              <a:t>1. What is preposition?</a:t>
            </a:r>
          </a:p>
          <a:p>
            <a:pPr algn="just"/>
            <a:r>
              <a:rPr lang="en-US" sz="3200" dirty="0" smtClean="0">
                <a:latin typeface="Times New Roman" pitchFamily="18" charset="0"/>
                <a:cs typeface="Times New Roman" pitchFamily="18" charset="0"/>
              </a:rPr>
              <a:t>2. Make a sentence using “across”.</a:t>
            </a:r>
          </a:p>
          <a:p>
            <a:pPr algn="just"/>
            <a:r>
              <a:rPr lang="en-US" sz="3200" dirty="0" smtClean="0">
                <a:latin typeface="Times New Roman" pitchFamily="18" charset="0"/>
                <a:cs typeface="Times New Roman" pitchFamily="18" charset="0"/>
              </a:rPr>
              <a:t>3. Where do we use “into”?</a:t>
            </a:r>
          </a:p>
          <a:p>
            <a:pPr algn="just"/>
            <a:r>
              <a:rPr lang="en-US" sz="3200" dirty="0" smtClean="0">
                <a:latin typeface="Times New Roman" pitchFamily="18" charset="0"/>
                <a:cs typeface="Times New Roman" pitchFamily="18" charset="0"/>
              </a:rPr>
              <a:t>4. </a:t>
            </a:r>
            <a:r>
              <a:rPr lang="en-US" sz="3200" dirty="0" err="1" smtClean="0">
                <a:latin typeface="Times New Roman" pitchFamily="18" charset="0"/>
                <a:cs typeface="Times New Roman" pitchFamily="18" charset="0"/>
              </a:rPr>
              <a:t>Kamal</a:t>
            </a:r>
            <a:r>
              <a:rPr lang="en-US" sz="3200" dirty="0" smtClean="0">
                <a:latin typeface="Times New Roman" pitchFamily="18" charset="0"/>
                <a:cs typeface="Times New Roman" pitchFamily="18" charset="0"/>
              </a:rPr>
              <a:t> comes …..of the room and gets….a rickshaw.</a:t>
            </a:r>
            <a:endParaRPr lang="en-US" sz="3200" dirty="0">
              <a:latin typeface="Times New Roman" pitchFamily="18" charset="0"/>
              <a:cs typeface="Times New Roman" pitchFamily="18" charset="0"/>
            </a:endParaRPr>
          </a:p>
        </p:txBody>
      </p:sp>
      <p:sp>
        <p:nvSpPr>
          <p:cNvPr id="5" name="Rectangle 4"/>
          <p:cNvSpPr/>
          <p:nvPr/>
        </p:nvSpPr>
        <p:spPr>
          <a:xfrm>
            <a:off x="6324600" y="609600"/>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 min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762000"/>
            <a:ext cx="8839199" cy="4833937"/>
          </a:xfrm>
          <a:prstGeom prst="rect">
            <a:avLst/>
          </a:prstGeom>
        </p:spPr>
      </p:pic>
      <p:sp>
        <p:nvSpPr>
          <p:cNvPr id="5" name="Rectangle 4"/>
          <p:cNvSpPr/>
          <p:nvPr/>
        </p:nvSpPr>
        <p:spPr>
          <a:xfrm>
            <a:off x="2743200" y="5760718"/>
            <a:ext cx="3657600" cy="64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Thank you.</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4800"/>
            <a:ext cx="3200400" cy="646331"/>
          </a:xfrm>
          <a:prstGeom prst="rect">
            <a:avLst/>
          </a:prstGeom>
          <a:noFill/>
        </p:spPr>
        <p:txBody>
          <a:bodyPr wrap="square" rtlCol="0">
            <a:spAutoFit/>
          </a:bodyPr>
          <a:lstStyle/>
          <a:p>
            <a:r>
              <a:rPr lang="en-US" sz="3600" b="1" u="sng" dirty="0" smtClean="0">
                <a:latin typeface="Times New Roman" pitchFamily="18" charset="0"/>
                <a:cs typeface="Times New Roman" pitchFamily="18" charset="0"/>
              </a:rPr>
              <a:t>Introduction</a:t>
            </a:r>
            <a:endParaRPr lang="en-US" sz="3600" b="1" u="sng" dirty="0">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640" y="1307338"/>
            <a:ext cx="1643119" cy="2115312"/>
          </a:xfrm>
          <a:prstGeom prst="rect">
            <a:avLst/>
          </a:prstGeom>
        </p:spPr>
      </p:pic>
      <p:sp>
        <p:nvSpPr>
          <p:cNvPr id="4" name="TextBox 3"/>
          <p:cNvSpPr txBox="1"/>
          <p:nvPr/>
        </p:nvSpPr>
        <p:spPr>
          <a:xfrm>
            <a:off x="381000" y="3505200"/>
            <a:ext cx="4114800" cy="3323987"/>
          </a:xfrm>
          <a:prstGeom prst="rect">
            <a:avLst/>
          </a:prstGeom>
          <a:noFill/>
        </p:spPr>
        <p:txBody>
          <a:bodyPr wrap="square" rtlCol="0">
            <a:spAutoFit/>
          </a:bodyPr>
          <a:lstStyle/>
          <a:p>
            <a:r>
              <a:rPr lang="en-US" sz="2400" dirty="0" smtClean="0">
                <a:latin typeface="Times New Roman" pitchFamily="18" charset="0"/>
                <a:cs typeface="Times New Roman" pitchFamily="18" charset="0"/>
              </a:rPr>
              <a:t>MD.ABDUR ROUF</a:t>
            </a:r>
          </a:p>
          <a:p>
            <a:r>
              <a:rPr lang="en-US" sz="2400" dirty="0" smtClean="0">
                <a:latin typeface="Times New Roman" pitchFamily="18" charset="0"/>
                <a:cs typeface="Times New Roman" pitchFamily="18" charset="0"/>
              </a:rPr>
              <a:t>Lecturer(English)</a:t>
            </a:r>
          </a:p>
          <a:p>
            <a:r>
              <a:rPr lang="en-US" sz="2400" dirty="0" err="1" smtClean="0">
                <a:latin typeface="Times New Roman" pitchFamily="18" charset="0"/>
                <a:cs typeface="Times New Roman" pitchFamily="18" charset="0"/>
              </a:rPr>
              <a:t>Khalna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Islamia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Fazil</a:t>
            </a:r>
            <a:r>
              <a:rPr lang="en-US" sz="2400" dirty="0" smtClean="0">
                <a:latin typeface="Times New Roman" pitchFamily="18" charset="0"/>
                <a:cs typeface="Times New Roman" pitchFamily="18" charset="0"/>
              </a:rPr>
              <a:t>(Degree) Madrasah</a:t>
            </a:r>
          </a:p>
          <a:p>
            <a:r>
              <a:rPr lang="en-US" sz="2400" dirty="0" err="1" smtClean="0">
                <a:latin typeface="Times New Roman" pitchFamily="18" charset="0"/>
                <a:cs typeface="Times New Roman" pitchFamily="18" charset="0"/>
              </a:rPr>
              <a:t>Patnitola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Naogaon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Mobile: 01767650169</a:t>
            </a:r>
          </a:p>
          <a:p>
            <a:r>
              <a:rPr lang="en-US" sz="2400" dirty="0" smtClean="0">
                <a:latin typeface="Times New Roman" pitchFamily="18" charset="0"/>
                <a:cs typeface="Times New Roman" pitchFamily="18" charset="0"/>
              </a:rPr>
              <a:t>E-mail: rouf301285@gmail.com</a:t>
            </a:r>
          </a:p>
          <a:p>
            <a:endParaRPr lang="en-US" dirty="0"/>
          </a:p>
        </p:txBody>
      </p:sp>
      <p:sp>
        <p:nvSpPr>
          <p:cNvPr id="5" name="TextBox 4"/>
          <p:cNvSpPr txBox="1"/>
          <p:nvPr/>
        </p:nvSpPr>
        <p:spPr>
          <a:xfrm>
            <a:off x="5029200" y="3505200"/>
            <a:ext cx="3276600" cy="2308324"/>
          </a:xfrm>
          <a:prstGeom prst="rect">
            <a:avLst/>
          </a:prstGeom>
          <a:noFill/>
        </p:spPr>
        <p:txBody>
          <a:bodyPr wrap="square" rtlCol="0">
            <a:spAutoFit/>
          </a:bodyPr>
          <a:lstStyle/>
          <a:p>
            <a:r>
              <a:rPr lang="en-US" sz="2400" dirty="0" smtClean="0">
                <a:latin typeface="Times New Roman" pitchFamily="18" charset="0"/>
                <a:cs typeface="Times New Roman" pitchFamily="18" charset="0"/>
              </a:rPr>
              <a:t>Sub: English grammar and composition</a:t>
            </a:r>
          </a:p>
          <a:p>
            <a:r>
              <a:rPr lang="en-US" sz="2400" dirty="0" smtClean="0">
                <a:latin typeface="Times New Roman" pitchFamily="18" charset="0"/>
                <a:cs typeface="Times New Roman" pitchFamily="18" charset="0"/>
              </a:rPr>
              <a:t>Class: ten</a:t>
            </a:r>
          </a:p>
          <a:p>
            <a:r>
              <a:rPr lang="en-US" sz="2400" dirty="0" smtClean="0">
                <a:latin typeface="Times New Roman" pitchFamily="18" charset="0"/>
                <a:cs typeface="Times New Roman" pitchFamily="18" charset="0"/>
              </a:rPr>
              <a:t>Unit: 8</a:t>
            </a:r>
          </a:p>
          <a:p>
            <a:r>
              <a:rPr lang="en-US" sz="2400" dirty="0" smtClean="0">
                <a:latin typeface="Times New Roman" pitchFamily="18" charset="0"/>
                <a:cs typeface="Times New Roman" pitchFamily="18" charset="0"/>
              </a:rPr>
              <a:t>Time: 45 Min</a:t>
            </a:r>
          </a:p>
          <a:p>
            <a:r>
              <a:rPr lang="en-US" sz="2400" dirty="0" smtClean="0">
                <a:latin typeface="Times New Roman" pitchFamily="18" charset="0"/>
                <a:cs typeface="Times New Roman" pitchFamily="18" charset="0"/>
              </a:rPr>
              <a:t>Date: 08/11/2019</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609600"/>
            <a:ext cx="472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Lets watch a video</a:t>
            </a:r>
            <a:endParaRPr lang="en-US" sz="4000" dirty="0">
              <a:latin typeface="Times New Roman" pitchFamily="18" charset="0"/>
              <a:cs typeface="Times New Roman" pitchFamily="18" charset="0"/>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792891995"/>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3080" name="Packager Shell Object" showAsIcon="1" r:id="rId3" imgW="914400" imgH="771480" progId="Package">
                  <p:embed/>
                </p:oleObj>
              </mc:Choice>
              <mc:Fallback>
                <p:oleObj name="Packager Shell Object" showAsIcon="1" r:id="rId3" imgW="914400" imgH="771480" progId="Package">
                  <p:embed/>
                  <p:pic>
                    <p:nvPicPr>
                      <p:cNvPr id="0" name="Picture 3"/>
                      <p:cNvPicPr>
                        <a:picLocks noChangeAspect="1" noChangeArrowheads="1"/>
                      </p:cNvPicPr>
                      <p:nvPr/>
                    </p:nvPicPr>
                    <p:blipFill>
                      <a:blip r:embed="rId4"/>
                      <a:srcRect/>
                      <a:stretch>
                        <a:fillRect/>
                      </a:stretch>
                    </p:blipFill>
                    <p:spPr bwMode="auto">
                      <a:xfrm>
                        <a:off x="4114800" y="30432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838200"/>
            <a:ext cx="556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The video is about …………</a:t>
            </a:r>
            <a:endParaRPr lang="en-US" sz="3200" dirty="0">
              <a:latin typeface="Times New Roman" pitchFamily="18" charset="0"/>
              <a:cs typeface="Times New Roman" pitchFamily="18" charset="0"/>
            </a:endParaRPr>
          </a:p>
        </p:txBody>
      </p:sp>
      <p:sp>
        <p:nvSpPr>
          <p:cNvPr id="3" name="Rectangle 2"/>
          <p:cNvSpPr/>
          <p:nvPr/>
        </p:nvSpPr>
        <p:spPr>
          <a:xfrm>
            <a:off x="3962400" y="2514600"/>
            <a:ext cx="3276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Preposition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066800"/>
            <a:ext cx="2819400" cy="523220"/>
          </a:xfrm>
          <a:prstGeom prst="rect">
            <a:avLst/>
          </a:prstGeom>
          <a:noFill/>
        </p:spPr>
        <p:txBody>
          <a:bodyPr wrap="square" rtlCol="0">
            <a:spAutoFit/>
          </a:bodyPr>
          <a:lstStyle/>
          <a:p>
            <a:r>
              <a:rPr lang="en-US" sz="2800" b="1" u="sng" dirty="0" smtClean="0">
                <a:latin typeface="Times New Roman" pitchFamily="18" charset="0"/>
                <a:cs typeface="Times New Roman" pitchFamily="18" charset="0"/>
              </a:rPr>
              <a:t>Today’s topic:</a:t>
            </a:r>
            <a:endParaRPr lang="en-US" sz="2800" b="1" u="sng"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1524000" y="2133600"/>
          <a:ext cx="6858000" cy="1371600"/>
        </p:xfrm>
        <a:graphic>
          <a:graphicData uri="http://schemas.openxmlformats.org/drawingml/2006/table">
            <a:tbl>
              <a:tblPr firstRow="1" bandRow="1">
                <a:tableStyleId>{5C22544A-7EE6-4342-B048-85BDC9FD1C3A}</a:tableStyleId>
              </a:tblPr>
              <a:tblGrid>
                <a:gridCol w="6858000"/>
              </a:tblGrid>
              <a:tr h="1371600">
                <a:tc>
                  <a:txBody>
                    <a:bodyPr/>
                    <a:lstStyle/>
                    <a:p>
                      <a:pPr algn="r"/>
                      <a:r>
                        <a:rPr lang="en-US" sz="3200" dirty="0" smtClean="0">
                          <a:latin typeface="Times New Roman" pitchFamily="18" charset="0"/>
                          <a:cs typeface="Times New Roman" pitchFamily="18" charset="0"/>
                        </a:rPr>
                        <a:t>Using the preposition of movement</a:t>
                      </a:r>
                      <a:endParaRPr lang="en-US" sz="3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514600"/>
            <a:ext cx="6858000" cy="2616101"/>
          </a:xfrm>
          <a:prstGeom prst="rect">
            <a:avLst/>
          </a:prstGeom>
          <a:noFill/>
        </p:spPr>
        <p:txBody>
          <a:bodyPr wrap="square" rtlCol="0">
            <a:spAutoFit/>
          </a:bodyPr>
          <a:lstStyle/>
          <a:p>
            <a:r>
              <a:rPr lang="en-US" sz="2800" dirty="0" smtClean="0">
                <a:latin typeface="Times New Roman" pitchFamily="18" charset="0"/>
                <a:cs typeface="Times New Roman" pitchFamily="18" charset="0"/>
              </a:rPr>
              <a:t>By the end of this lesson </a:t>
            </a:r>
            <a:r>
              <a:rPr lang="en-US" sz="2800" dirty="0" err="1" smtClean="0">
                <a:latin typeface="Times New Roman" pitchFamily="18" charset="0"/>
                <a:cs typeface="Times New Roman" pitchFamily="18" charset="0"/>
              </a:rPr>
              <a:t>Ss</a:t>
            </a:r>
            <a:r>
              <a:rPr lang="en-US" sz="2800" dirty="0" smtClean="0">
                <a:latin typeface="Times New Roman" pitchFamily="18" charset="0"/>
                <a:cs typeface="Times New Roman" pitchFamily="18" charset="0"/>
              </a:rPr>
              <a:t> will be able to –</a:t>
            </a:r>
          </a:p>
          <a:p>
            <a:endParaRPr lang="en-US" sz="2800" dirty="0" smtClean="0">
              <a:latin typeface="Times New Roman" pitchFamily="18" charset="0"/>
              <a:cs typeface="Times New Roman" pitchFamily="18" charset="0"/>
            </a:endParaRPr>
          </a:p>
          <a:p>
            <a:pPr marL="342900" indent="-342900">
              <a:buAutoNum type="arabicPeriod"/>
            </a:pPr>
            <a:r>
              <a:rPr lang="en-US" sz="3600" dirty="0" smtClean="0">
                <a:latin typeface="Times New Roman" pitchFamily="18" charset="0"/>
                <a:cs typeface="Times New Roman" pitchFamily="18" charset="0"/>
              </a:rPr>
              <a:t> Tell the name of Preposition.</a:t>
            </a:r>
          </a:p>
          <a:p>
            <a:pPr marL="342900" indent="-342900">
              <a:buAutoNum type="arabicPeriod"/>
            </a:pPr>
            <a:r>
              <a:rPr lang="en-US" sz="3600" dirty="0" smtClean="0">
                <a:latin typeface="Times New Roman" pitchFamily="18" charset="0"/>
                <a:cs typeface="Times New Roman" pitchFamily="18" charset="0"/>
              </a:rPr>
              <a:t> Do the proper use of preposition.</a:t>
            </a:r>
          </a:p>
          <a:p>
            <a:endParaRPr lang="en-US" sz="3600" dirty="0" smtClean="0">
              <a:latin typeface="Times New Roman" pitchFamily="18" charset="0"/>
              <a:cs typeface="Times New Roman" pitchFamily="18" charset="0"/>
            </a:endParaRPr>
          </a:p>
        </p:txBody>
      </p:sp>
      <p:sp>
        <p:nvSpPr>
          <p:cNvPr id="3" name="Rectangle 2"/>
          <p:cNvSpPr/>
          <p:nvPr/>
        </p:nvSpPr>
        <p:spPr>
          <a:xfrm>
            <a:off x="2438400" y="609600"/>
            <a:ext cx="4038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Learning</a:t>
            </a:r>
            <a:r>
              <a:rPr lang="en-US" sz="3600" b="1" dirty="0" smtClean="0"/>
              <a:t> outcome</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04800"/>
            <a:ext cx="518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Look at the picture below:</a:t>
            </a:r>
            <a:endParaRPr lang="en-US" sz="3200" dirty="0">
              <a:latin typeface="Times New Roman" pitchFamily="18" charset="0"/>
              <a:cs typeface="Times New Roman" pitchFamily="18" charset="0"/>
            </a:endParaRPr>
          </a:p>
        </p:txBody>
      </p:sp>
      <p:pic>
        <p:nvPicPr>
          <p:cNvPr id="6" name="Picture 5" descr="Prepositions-of-Place.jpg"/>
          <p:cNvPicPr>
            <a:picLocks noChangeAspect="1"/>
          </p:cNvPicPr>
          <p:nvPr/>
        </p:nvPicPr>
        <p:blipFill>
          <a:blip r:embed="rId2" cstate="print"/>
          <a:stretch>
            <a:fillRect/>
          </a:stretch>
        </p:blipFill>
        <p:spPr>
          <a:xfrm>
            <a:off x="1600199" y="1410056"/>
            <a:ext cx="6499615" cy="5066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886200"/>
            <a:ext cx="8001000" cy="1569660"/>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Mr. </a:t>
            </a:r>
            <a:r>
              <a:rPr lang="en-US" sz="2400" dirty="0" err="1" smtClean="0">
                <a:latin typeface="Times New Roman" pitchFamily="18" charset="0"/>
                <a:cs typeface="Times New Roman" pitchFamily="18" charset="0"/>
              </a:rPr>
              <a:t>Ratul</a:t>
            </a:r>
            <a:r>
              <a:rPr lang="en-US" sz="2400" dirty="0" smtClean="0">
                <a:latin typeface="Times New Roman" pitchFamily="18" charset="0"/>
                <a:cs typeface="Times New Roman" pitchFamily="18" charset="0"/>
              </a:rPr>
              <a:t> gets (..a..) from sleep at 6 am. Then he enters (..b..) the bathroom. After bath he wears dress and comes(..c..) to ground floor for breakfast. Then he goes (..d..) of the home. At first he (..e..) the road and gets on the bus.</a:t>
            </a:r>
            <a:endParaRPr lang="en-US" sz="2400" dirty="0">
              <a:latin typeface="Times New Roman" pitchFamily="18" charset="0"/>
              <a:cs typeface="Times New Roman" pitchFamily="18" charset="0"/>
            </a:endParaRPr>
          </a:p>
        </p:txBody>
      </p:sp>
      <p:sp>
        <p:nvSpPr>
          <p:cNvPr id="6" name="TextBox 5"/>
          <p:cNvSpPr txBox="1"/>
          <p:nvPr/>
        </p:nvSpPr>
        <p:spPr>
          <a:xfrm>
            <a:off x="1219200" y="3048000"/>
            <a:ext cx="6629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Fill in the gaps with appropriate prepositions:</a:t>
            </a:r>
            <a:endParaRPr lang="en-US" sz="2400" b="1" u="sng" dirty="0">
              <a:latin typeface="Times New Roman" pitchFamily="18" charset="0"/>
              <a:cs typeface="Times New Roman" pitchFamily="18" charset="0"/>
            </a:endParaRPr>
          </a:p>
        </p:txBody>
      </p:sp>
      <p:pic>
        <p:nvPicPr>
          <p:cNvPr id="7" name="Picture 6" descr="work1.jpg"/>
          <p:cNvPicPr>
            <a:picLocks noChangeAspect="1"/>
          </p:cNvPicPr>
          <p:nvPr/>
        </p:nvPicPr>
        <p:blipFill>
          <a:blip r:embed="rId2"/>
          <a:stretch>
            <a:fillRect/>
          </a:stretch>
        </p:blipFill>
        <p:spPr>
          <a:xfrm>
            <a:off x="2819400" y="1219200"/>
            <a:ext cx="1620474" cy="1447800"/>
          </a:xfrm>
          <a:prstGeom prst="rect">
            <a:avLst/>
          </a:prstGeom>
        </p:spPr>
      </p:pic>
      <p:sp>
        <p:nvSpPr>
          <p:cNvPr id="8" name="TextBox 7"/>
          <p:cNvSpPr txBox="1"/>
          <p:nvPr/>
        </p:nvSpPr>
        <p:spPr>
          <a:xfrm>
            <a:off x="2362200" y="533400"/>
            <a:ext cx="3657600" cy="584775"/>
          </a:xfrm>
          <a:prstGeom prst="rect">
            <a:avLst/>
          </a:prstGeom>
          <a:noFill/>
        </p:spPr>
        <p:txBody>
          <a:bodyPr wrap="square" rtlCol="0">
            <a:spAutoFit/>
          </a:bodyPr>
          <a:lstStyle/>
          <a:p>
            <a:r>
              <a:rPr lang="en-US" sz="3200" b="1" u="sng" dirty="0" smtClean="0">
                <a:latin typeface="Times New Roman" pitchFamily="18" charset="0"/>
                <a:cs typeface="Times New Roman" pitchFamily="18" charset="0"/>
              </a:rPr>
              <a:t>Individual work </a:t>
            </a:r>
            <a:endParaRPr lang="en-US" sz="3200" b="1" u="sng" dirty="0">
              <a:latin typeface="Times New Roman" pitchFamily="18" charset="0"/>
              <a:cs typeface="Times New Roman" pitchFamily="18" charset="0"/>
            </a:endParaRPr>
          </a:p>
        </p:txBody>
      </p:sp>
      <p:sp>
        <p:nvSpPr>
          <p:cNvPr id="9" name="Rectangle 8"/>
          <p:cNvSpPr/>
          <p:nvPr/>
        </p:nvSpPr>
        <p:spPr>
          <a:xfrm>
            <a:off x="6324600" y="609600"/>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 min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762000"/>
            <a:ext cx="3124200" cy="584775"/>
          </a:xfrm>
          <a:prstGeom prst="rect">
            <a:avLst/>
          </a:prstGeom>
          <a:noFill/>
        </p:spPr>
        <p:txBody>
          <a:bodyPr wrap="square" rtlCol="0">
            <a:spAutoFit/>
          </a:bodyPr>
          <a:lstStyle/>
          <a:p>
            <a:r>
              <a:rPr lang="en-US" sz="3200" b="1" u="sng" dirty="0" smtClean="0">
                <a:latin typeface="Times New Roman" pitchFamily="18" charset="0"/>
                <a:cs typeface="Times New Roman" pitchFamily="18" charset="0"/>
              </a:rPr>
              <a:t>Group work</a:t>
            </a:r>
            <a:endParaRPr lang="en-US" sz="3200" b="1" u="sng" dirty="0">
              <a:latin typeface="Times New Roman" pitchFamily="18" charset="0"/>
              <a:cs typeface="Times New Roman" pitchFamily="18" charset="0"/>
            </a:endParaRPr>
          </a:p>
        </p:txBody>
      </p:sp>
      <p:sp>
        <p:nvSpPr>
          <p:cNvPr id="3" name="TextBox 2"/>
          <p:cNvSpPr txBox="1"/>
          <p:nvPr/>
        </p:nvSpPr>
        <p:spPr>
          <a:xfrm>
            <a:off x="990600" y="3886200"/>
            <a:ext cx="6781800" cy="2185214"/>
          </a:xfrm>
          <a:prstGeom prst="rect">
            <a:avLst/>
          </a:prstGeom>
          <a:noFill/>
        </p:spPr>
        <p:txBody>
          <a:bodyPr wrap="square" rtlCol="0">
            <a:spAutoFit/>
          </a:bodyPr>
          <a:lstStyle/>
          <a:p>
            <a:r>
              <a:rPr lang="en-US" sz="2400" dirty="0" smtClean="0">
                <a:latin typeface="Times New Roman" pitchFamily="18" charset="0"/>
                <a:cs typeface="Times New Roman" pitchFamily="18" charset="0"/>
              </a:rPr>
              <a:t>Write a short paragraph about your </a:t>
            </a:r>
            <a:r>
              <a:rPr lang="en-US" sz="2400" b="1" dirty="0" smtClean="0">
                <a:latin typeface="Times New Roman" pitchFamily="18" charset="0"/>
                <a:cs typeface="Times New Roman" pitchFamily="18" charset="0"/>
              </a:rPr>
              <a:t>class room </a:t>
            </a:r>
            <a:r>
              <a:rPr lang="en-US" sz="2400" dirty="0" smtClean="0">
                <a:latin typeface="Times New Roman" pitchFamily="18" charset="0"/>
                <a:cs typeface="Times New Roman" pitchFamily="18" charset="0"/>
              </a:rPr>
              <a:t>using the following prepositions:</a:t>
            </a:r>
          </a:p>
          <a:p>
            <a:r>
              <a:rPr lang="en-US" sz="4400" b="1" dirty="0" smtClean="0">
                <a:latin typeface="Times New Roman" pitchFamily="18" charset="0"/>
                <a:cs typeface="Times New Roman" pitchFamily="18" charset="0"/>
              </a:rPr>
              <a:t>into, out of, beside, at, onto, of, from etc.</a:t>
            </a:r>
            <a:endParaRPr lang="en-US" sz="2800" b="1" dirty="0">
              <a:latin typeface="Times New Roman" pitchFamily="18" charset="0"/>
              <a:cs typeface="Times New Roman" pitchFamily="18" charset="0"/>
            </a:endParaRPr>
          </a:p>
        </p:txBody>
      </p:sp>
      <p:pic>
        <p:nvPicPr>
          <p:cNvPr id="4" name="Picture 3" descr="group work.jpg"/>
          <p:cNvPicPr>
            <a:picLocks noChangeAspect="1"/>
          </p:cNvPicPr>
          <p:nvPr/>
        </p:nvPicPr>
        <p:blipFill>
          <a:blip r:embed="rId2"/>
          <a:stretch>
            <a:fillRect/>
          </a:stretch>
        </p:blipFill>
        <p:spPr>
          <a:xfrm>
            <a:off x="2971800" y="1600200"/>
            <a:ext cx="2949824" cy="1752600"/>
          </a:xfrm>
          <a:prstGeom prst="rect">
            <a:avLst/>
          </a:prstGeom>
        </p:spPr>
      </p:pic>
      <p:sp>
        <p:nvSpPr>
          <p:cNvPr id="5" name="Rectangle 4"/>
          <p:cNvSpPr/>
          <p:nvPr/>
        </p:nvSpPr>
        <p:spPr>
          <a:xfrm>
            <a:off x="6324600" y="609600"/>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10 min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249</Words>
  <Application>Microsoft Office PowerPoint</Application>
  <PresentationFormat>On-screen Show (4:3)</PresentationFormat>
  <Paragraphs>40</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27</cp:revision>
  <dcterms:created xsi:type="dcterms:W3CDTF">2019-11-08T09:00:51Z</dcterms:created>
  <dcterms:modified xsi:type="dcterms:W3CDTF">2019-12-08T14:22:26Z</dcterms:modified>
</cp:coreProperties>
</file>