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92" r:id="rId2"/>
    <p:sldId id="257" r:id="rId3"/>
    <p:sldId id="294" r:id="rId4"/>
    <p:sldId id="295" r:id="rId5"/>
    <p:sldId id="279" r:id="rId6"/>
    <p:sldId id="296" r:id="rId7"/>
    <p:sldId id="285" r:id="rId8"/>
    <p:sldId id="274" r:id="rId9"/>
    <p:sldId id="291" r:id="rId10"/>
    <p:sldId id="265" r:id="rId11"/>
    <p:sldId id="260" r:id="rId12"/>
    <p:sldId id="286" r:id="rId13"/>
    <p:sldId id="297" r:id="rId14"/>
    <p:sldId id="262" r:id="rId15"/>
    <p:sldId id="290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6600"/>
    <a:srgbClr val="FF00FF"/>
    <a:srgbClr val="0000FF"/>
    <a:srgbClr val="FFFF00"/>
    <a:srgbClr val="3333FF"/>
    <a:srgbClr val="EAEAEA"/>
    <a:srgbClr val="6600FF"/>
    <a:srgbClr val="8000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 autoAdjust="0"/>
    <p:restoredTop sz="94660"/>
  </p:normalViewPr>
  <p:slideViewPr>
    <p:cSldViewPr>
      <p:cViewPr varScale="1">
        <p:scale>
          <a:sx n="110" d="100"/>
          <a:sy n="110" d="100"/>
        </p:scale>
        <p:origin x="30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A778-EA06-45D3-A873-8E324D470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F78DD-56AB-494C-80AE-2D31FF54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02B1-4BF6-4495-9F0C-02E8F2505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0D5-D935-4268-82D6-293D71C048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BB02-3EAB-4E79-B702-EF17853A8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13393-64C2-4439-BA73-B976B03046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230E-0E18-4DA9-86DB-B10F8EEF75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80D93-02E2-48FE-A222-187E1C457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ACF2-45B6-418F-BBEE-C9242273C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7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AD50-C46E-4882-AA50-ACBE3D13C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D0C4-ADB0-4734-82B0-2BF90F681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9B98-D97A-4D88-9A56-0160B9CB2B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gif"/><Relationship Id="rId7" Type="http://schemas.openxmlformats.org/officeDocument/2006/relationships/image" Target="../media/image1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7D8D1E-C4A4-4540-BE7C-7AB2565273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D73AC5-A917-864D-A6BC-9B5FD1FF4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1"/>
          <a:stretch/>
        </p:blipFill>
        <p:spPr>
          <a:xfrm>
            <a:off x="1382621" y="1814608"/>
            <a:ext cx="2819400" cy="1971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31C4BC-EF4C-B940-B28E-2DD55193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1082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96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96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ফুলেল শুভেচ্ছা </a:t>
            </a:r>
            <a:endParaRPr lang="en-US" sz="9600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13EDD-A30A-2743-B31C-FF9C1B5AC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552826"/>
            <a:ext cx="212090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3B693-0B13-204D-929D-770B65D1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52" y="4297567"/>
            <a:ext cx="21209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3EBA6-C8D8-0344-9D86-D80E5D0A2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093" y="4372038"/>
            <a:ext cx="2120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E95D4-0DDF-4040-B8C5-F7BC183FFD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28B143-A608-934D-996D-FEFE04E0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0"/>
            <a:ext cx="9601200" cy="1918252"/>
          </a:xfrm>
        </p:spPr>
        <p:txBody>
          <a:bodyPr>
            <a:normAutofit/>
          </a:bodyPr>
          <a:lstStyle/>
          <a:p>
            <a:pPr algn="ctr"/>
            <a:r>
              <a:rPr lang="bn-BD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ক্ষেত্রে রাশিগুলো সমজাতীয় হতে হবে। </a:t>
            </a:r>
            <a:r>
              <a:rPr lang="bn-IN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235C5A-FF60-5546-AE7A-65041240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9067800" cy="2857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39E32A-532E-5F47-8386-FD7ABF934953}"/>
              </a:ext>
            </a:extLst>
          </p:cNvPr>
          <p:cNvSpPr txBox="1">
            <a:spLocks/>
          </p:cNvSpPr>
          <p:nvPr/>
        </p:nvSpPr>
        <p:spPr>
          <a:xfrm>
            <a:off x="4114800" y="1314450"/>
            <a:ext cx="441960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bn-IN" sz="5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রাখার </a:t>
            </a:r>
            <a:r>
              <a:rPr lang="bn-BD" sz="54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7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DBDA4-B972-B44C-99EC-11BBA7A23E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394E3-FA50-CD4B-8C25-3616087F2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27448"/>
            <a:ext cx="11506200" cy="52014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৩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সপ্তাহে সাত দিনের বৃষ্টিপাতের পরিমাণ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নিচের ছকে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 লিটারে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 হয়েছে । </a:t>
            </a:r>
          </a:p>
          <a:p>
            <a:pPr indent="457200" algn="just"/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just"/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just"/>
            <a:endPara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ctr"/>
            <a:endParaRPr lang="bn-BD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ctr"/>
            <a:endParaRPr lang="bn-BD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ctr"/>
            <a:r>
              <a:rPr lang="bn-BD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গড়ে কী পরিমাণ </a:t>
            </a:r>
            <a:r>
              <a:rPr lang="bn-IN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হয়েছে </a:t>
            </a:r>
            <a:r>
              <a:rPr lang="bn-BD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নির্ণয় কর । </a:t>
            </a:r>
            <a:endParaRPr lang="bn-BD" sz="4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indent="457200" algn="ctr"/>
            <a:endParaRPr lang="fr-FR" sz="3600" dirty="0">
              <a:solidFill>
                <a:srgbClr val="0000FF"/>
              </a:solidFill>
              <a:latin typeface="SutonnyMJ" pitchFamily="2" charset="0"/>
              <a:sym typeface="Symbol" pitchFamily="18" charset="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DD8CF-E68B-3640-A1A2-AFEA9F206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36443"/>
              </p:ext>
            </p:extLst>
          </p:nvPr>
        </p:nvGraphicFramePr>
        <p:xfrm>
          <a:off x="1066800" y="2209800"/>
          <a:ext cx="10591800" cy="197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8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8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2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5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রবি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সোম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মঙ্গল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বুধ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</a:t>
                      </a:r>
                      <a:r>
                        <a:rPr lang="bn-BD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57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বৃষ্টিপাত</a:t>
                      </a:r>
                      <a:endParaRPr lang="bn-BD" sz="32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416CB5-D1A4-1C4C-BECD-A5CD7FDC19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995FDC-A9BD-7047-8B29-1BF8B9C9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334090"/>
            <a:ext cx="11353800" cy="59400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algn="ctr"/>
            <a:r>
              <a:rPr lang="bn-BD" sz="6000" b="1" u="sng" spc="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6000" b="1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indent="457200" algn="just"/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  <a:p>
            <a:pPr indent="457200"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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রাশির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সংখ্যা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457200" algn="just"/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এখানে ,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</a:p>
          <a:p>
            <a:pPr indent="457200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পরিমাণ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=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(13 +16+15+13+17+14+17)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</a:p>
          <a:p>
            <a:pPr indent="457200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			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=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105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  <a:p>
            <a:pPr indent="457200" algn="just">
              <a:tabLst>
                <a:tab pos="2908300" algn="l"/>
                <a:tab pos="3309938" algn="l"/>
                <a:tab pos="3657600" algn="l"/>
              </a:tabLst>
            </a:pP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দিনের </a:t>
            </a:r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=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7 </a:t>
            </a:r>
            <a:endParaRPr lang="bn-BD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  <a:p>
            <a:pPr indent="457200" algn="just">
              <a:tabLst>
                <a:tab pos="2908300" algn="l"/>
                <a:tab pos="3309938" algn="l"/>
                <a:tab pos="3657600" algn="l"/>
              </a:tabLst>
            </a:pP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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গড় পরিমাণ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= (1057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 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</a:t>
            </a:r>
            <a:endParaRPr lang="en-US" sz="3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  <a:p>
            <a:pPr indent="457200" algn="just"/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				</a:t>
            </a:r>
            <a:r>
              <a:rPr lang="fr-FR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= 15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</a:t>
            </a:r>
            <a:r>
              <a:rPr lang="fr-FR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</a:t>
            </a:r>
          </a:p>
          <a:p>
            <a:pPr indent="457200" algn="just"/>
            <a:r>
              <a:rPr lang="fr-FR" sz="3200" dirty="0"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	</a:t>
            </a:r>
            <a:r>
              <a:rPr lang="bn-BD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              উত্তর </a:t>
            </a:r>
            <a:r>
              <a:rPr lang="fr-F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 : 15 </a:t>
            </a:r>
            <a:r>
              <a:rPr lang="b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মিলি </a:t>
            </a:r>
            <a:r>
              <a:rPr lang="bn-BD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লিটার </a:t>
            </a:r>
          </a:p>
          <a:p>
            <a:pPr indent="457200" algn="just"/>
            <a:endParaRPr lang="fr-FR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452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3F9E97-DE91-034B-A57F-CC0CAF75DD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579CE4-FD74-204C-AC0A-1082F03C8D92}"/>
              </a:ext>
            </a:extLst>
          </p:cNvPr>
          <p:cNvSpPr txBox="1"/>
          <p:nvPr/>
        </p:nvSpPr>
        <p:spPr>
          <a:xfrm>
            <a:off x="190500" y="1752600"/>
            <a:ext cx="11811000" cy="38472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সঠিক উত্তরটি খাতায় লেখ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 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 এবং 5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                   2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CCFF"/>
              </a:solidFill>
              <a:latin typeface="NikoshBAN" pitchFamily="2" charset="0"/>
              <a:cs typeface="NikoshBAN" pitchFamily="2" charset="0"/>
            </a:endParaRPr>
          </a:p>
          <a:p>
            <a:pPr marL="749300" indent="-749300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(খ)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সাময়িক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৯৫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66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৭৫,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76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969963" algn="l"/>
              </a:tabLst>
            </a:pP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90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৮৮নম্বর</a:t>
            </a:r>
            <a:r>
              <a:rPr lang="bn-BD" sz="3600" dirty="0"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C1AB9B-F74D-0547-BD86-5897F8048AE6}"/>
              </a:ext>
            </a:extLst>
          </p:cNvPr>
          <p:cNvSpPr/>
          <p:nvPr/>
        </p:nvSpPr>
        <p:spPr>
          <a:xfrm>
            <a:off x="190500" y="228600"/>
            <a:ext cx="11811000" cy="1371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D8342-8E22-AA4E-BF87-283117FF8D06}"/>
              </a:ext>
            </a:extLst>
          </p:cNvPr>
          <p:cNvSpPr/>
          <p:nvPr/>
        </p:nvSpPr>
        <p:spPr>
          <a:xfrm>
            <a:off x="4800600" y="360402"/>
            <a:ext cx="23823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66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6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67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CE488D-419B-064B-AFE2-39022489B3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C6A4B-7121-B747-B478-7C4D3390C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4800600" cy="941796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নং  </a:t>
            </a:r>
            <a:r>
              <a:rPr lang="bn-IN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90F67F-1B64-CD4E-B9BF-39C79A90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762000"/>
            <a:ext cx="3810000" cy="1107996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66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C8AF42-8DD9-1F49-B48D-3168DCA28910}"/>
              </a:ext>
            </a:extLst>
          </p:cNvPr>
          <p:cNvGrpSpPr/>
          <p:nvPr/>
        </p:nvGrpSpPr>
        <p:grpSpPr>
          <a:xfrm>
            <a:off x="381000" y="381171"/>
            <a:ext cx="2514600" cy="1904829"/>
            <a:chOff x="381000" y="381171"/>
            <a:chExt cx="2514600" cy="19048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3CE459-DFF7-0F41-9A22-14057FFE8101}"/>
                </a:ext>
              </a:extLst>
            </p:cNvPr>
            <p:cNvSpPr/>
            <p:nvPr/>
          </p:nvSpPr>
          <p:spPr>
            <a:xfrm>
              <a:off x="685800" y="1239798"/>
              <a:ext cx="1943100" cy="89380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161E32E3-1BD7-3847-9A1E-EBFC618DC599}"/>
                </a:ext>
              </a:extLst>
            </p:cNvPr>
            <p:cNvSpPr/>
            <p:nvPr/>
          </p:nvSpPr>
          <p:spPr>
            <a:xfrm>
              <a:off x="533400" y="381171"/>
              <a:ext cx="2324100" cy="8382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68A153-F322-434D-893C-1031F7DCA6CF}"/>
                </a:ext>
              </a:extLst>
            </p:cNvPr>
            <p:cNvSpPr/>
            <p:nvPr/>
          </p:nvSpPr>
          <p:spPr>
            <a:xfrm>
              <a:off x="1524000" y="1447801"/>
              <a:ext cx="381000" cy="68579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D6CC59-73D7-8143-A1E9-2C6C297AB063}"/>
                </a:ext>
              </a:extLst>
            </p:cNvPr>
            <p:cNvSpPr/>
            <p:nvPr/>
          </p:nvSpPr>
          <p:spPr>
            <a:xfrm>
              <a:off x="381000" y="2133600"/>
              <a:ext cx="2514600" cy="1524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49A5B2-9329-4E40-A0FF-A2A5B62A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1E6428-8F88-074E-B042-97194FC8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09" y="5257800"/>
            <a:ext cx="7696200" cy="1447800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সকলকে</a:t>
            </a: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70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E5F178-4E17-F143-9593-AE03610773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0AAA657-3776-CB4C-B81E-DD3A67DAF383}"/>
              </a:ext>
            </a:extLst>
          </p:cNvPr>
          <p:cNvSpPr/>
          <p:nvPr/>
        </p:nvSpPr>
        <p:spPr>
          <a:xfrm>
            <a:off x="304800" y="380243"/>
            <a:ext cx="11277600" cy="6248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B9AC0-8FA2-6746-B530-E1D777F4FB2A}"/>
              </a:ext>
            </a:extLst>
          </p:cNvPr>
          <p:cNvSpPr txBox="1"/>
          <p:nvPr/>
        </p:nvSpPr>
        <p:spPr>
          <a:xfrm>
            <a:off x="3564064" y="725642"/>
            <a:ext cx="4572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1A414D-1BBC-BE46-B3F1-F2A33C294A42}"/>
              </a:ext>
            </a:extLst>
          </p:cNvPr>
          <p:cNvSpPr/>
          <p:nvPr/>
        </p:nvSpPr>
        <p:spPr>
          <a:xfrm>
            <a:off x="2362200" y="2057400"/>
            <a:ext cx="7924800" cy="304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76A236-4A24-B84B-9B41-3E40B943B5E5}"/>
              </a:ext>
            </a:extLst>
          </p:cNvPr>
          <p:cNvSpPr txBox="1"/>
          <p:nvPr/>
        </p:nvSpPr>
        <p:spPr>
          <a:xfrm>
            <a:off x="2514600" y="261630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সুলতানুল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আরেফীন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6C1EF-3D18-9F4F-9DA2-FE9E37686EDD}"/>
              </a:ext>
            </a:extLst>
          </p:cNvPr>
          <p:cNvSpPr txBox="1"/>
          <p:nvPr/>
        </p:nvSpPr>
        <p:spPr>
          <a:xfrm>
            <a:off x="3162300" y="318127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7D4872-E7B7-8D47-863D-756C939C4ECE}"/>
              </a:ext>
            </a:extLst>
          </p:cNvPr>
          <p:cNvSpPr txBox="1"/>
          <p:nvPr/>
        </p:nvSpPr>
        <p:spPr>
          <a:xfrm>
            <a:off x="2362200" y="374543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গুরুদাসপুর মডেল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CDB4C0-B01F-F74B-A23C-3B939800BFE6}"/>
              </a:ext>
            </a:extLst>
          </p:cNvPr>
          <p:cNvSpPr txBox="1"/>
          <p:nvPr/>
        </p:nvSpPr>
        <p:spPr>
          <a:xfrm>
            <a:off x="2819400" y="418280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গুরুদাসপুর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নাটোর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2890DF-B1F3-3544-A111-C8D904112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64" y="2350326"/>
            <a:ext cx="1922336" cy="21844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550">
            <a:off x="1638332" y="1884286"/>
            <a:ext cx="1828737" cy="2575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550">
            <a:off x="3844357" y="678481"/>
            <a:ext cx="643251" cy="9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B0C0BF-1D37-AC42-A386-B31928814B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2E4B19-F47E-2840-BA78-4702E1EAEA2D}"/>
              </a:ext>
            </a:extLst>
          </p:cNvPr>
          <p:cNvSpPr/>
          <p:nvPr/>
        </p:nvSpPr>
        <p:spPr>
          <a:xfrm>
            <a:off x="3898051" y="381000"/>
            <a:ext cx="3900428" cy="120032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1FBBE6-D13B-1941-894C-79016A418AFC}"/>
              </a:ext>
            </a:extLst>
          </p:cNvPr>
          <p:cNvSpPr/>
          <p:nvPr/>
        </p:nvSpPr>
        <p:spPr>
          <a:xfrm>
            <a:off x="3323727" y="1995459"/>
            <a:ext cx="5029200" cy="156966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spc="15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800" spc="150" dirty="0" err="1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spc="150" dirty="0" err="1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spc="15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spc="150" dirty="0" err="1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spc="150" dirty="0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150" dirty="0" err="1">
                <a:ln w="11430"/>
                <a:solidFill>
                  <a:srgbClr val="00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spc="150" dirty="0">
              <a:ln w="11430"/>
              <a:solidFill>
                <a:srgbClr val="00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65616-7402-E14B-834F-FEE2DBC7E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82" y="347870"/>
            <a:ext cx="1975933" cy="1233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FFA2A-7953-424E-8721-52273BA51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1975933" cy="1233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28B9E-4107-F944-9C09-D670B20C8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7" y="3733800"/>
            <a:ext cx="5059016" cy="27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99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D3D4FD-3840-C64A-A118-AA28722A33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D63AF-BDCC-5943-8784-999B7EAEB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60" y="2030413"/>
            <a:ext cx="2410879" cy="2011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6BCF3D-540B-1947-970D-342B6790A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189" y="3244715"/>
            <a:ext cx="1068800" cy="1344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865AB3-358A-2941-9D4E-8BD4F67FB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3" y="3503144"/>
            <a:ext cx="151130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F6876E-B13D-F44E-A410-A8AB4CCCA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5" y="505069"/>
            <a:ext cx="2120900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C9DDB7-A396-4746-8F0B-54CF18466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64" y="605620"/>
            <a:ext cx="1270000" cy="1104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F3E800-5057-824F-9141-76BD6214D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0" y="1186422"/>
            <a:ext cx="1270000" cy="113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D64CAD-83FD-AB47-B7CD-C1FEE6537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36" y="1285911"/>
            <a:ext cx="2120900" cy="1333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252925-23CA-1E4D-B19D-4527CE6E9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07" y="1692275"/>
            <a:ext cx="12700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F3FE59-EC1A-5945-A7AE-FC0EC2359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4" y="1665288"/>
            <a:ext cx="1270000" cy="113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DA17B4-4C17-0E4B-BE84-2FB66CEDB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5" y="1321629"/>
            <a:ext cx="2120900" cy="13335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B74132-4288-404F-BCD8-D05027A8A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8" y="3503144"/>
            <a:ext cx="1511300" cy="1219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47A167-27D9-C748-BDB1-6EC4FCCDE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74" y="3503144"/>
            <a:ext cx="1511300" cy="1219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78A76F-C47B-5E42-823E-6F2B431A7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74" y="2283944"/>
            <a:ext cx="1511300" cy="121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465217-E63B-DB4B-AD49-CAAF16CF1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190118"/>
            <a:ext cx="1068800" cy="13441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389066-5DBC-9B48-B240-99CC2E25B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84" y="3208063"/>
            <a:ext cx="1068800" cy="1344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3740934"/>
            <a:ext cx="11872175" cy="2962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88" y="113467"/>
            <a:ext cx="550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9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416" y="5943600"/>
            <a:ext cx="4921624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কোয়েল পাখির </a:t>
            </a:r>
            <a:r>
              <a:rPr lang="bn-BD" sz="5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খামার</a:t>
            </a:r>
            <a:endParaRPr lang="en-US" sz="5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B6137-C45A-694B-A524-335E9D4E2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652"/>
            <a:ext cx="5362712" cy="3016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A39F60-121E-1640-9112-F9545A5AF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16" y="3395662"/>
            <a:ext cx="4114800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5F5D44-F2E7-8149-8B22-27CA1F674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8904"/>
            <a:ext cx="5362712" cy="30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B03FC5-8765-F346-B560-95A160A406EA}"/>
              </a:ext>
            </a:extLst>
          </p:cNvPr>
          <p:cNvSpPr/>
          <p:nvPr/>
        </p:nvSpPr>
        <p:spPr>
          <a:xfrm>
            <a:off x="0" y="10679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41E804-F12C-0340-8588-EA4C5B59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6" y="1603765"/>
            <a:ext cx="453828" cy="666008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910B4-AC37-7E49-BFEB-96F71058A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3" y="1618163"/>
            <a:ext cx="453828" cy="666008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164CAD-CDF0-BA4D-84CE-6E13A49E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6" y="738433"/>
            <a:ext cx="453828" cy="666008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BE03E0-2CBD-D248-B078-265060497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9" y="1125412"/>
            <a:ext cx="453828" cy="666008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64E2BD-BAF6-744B-8CF1-56A9F0409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1" y="1545800"/>
            <a:ext cx="453828" cy="66600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56CB69-D0E4-4649-A716-9C86DE65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030" y="676039"/>
            <a:ext cx="453828" cy="666008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3F0C8E-931E-504A-B0C2-4DB0A3576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302" y="629401"/>
            <a:ext cx="453828" cy="666008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66B392-8514-274A-A130-BBA26A11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22" y="629401"/>
            <a:ext cx="453828" cy="666008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2E326B-786B-FB47-B4E4-099950A1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85" y="136821"/>
            <a:ext cx="453828" cy="666008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8BBEC-3C2F-A44C-B18D-1ABBCA992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09" y="1020426"/>
            <a:ext cx="453828" cy="66600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964D65-9599-A84A-B615-48422AB5D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569" y="1062476"/>
            <a:ext cx="453828" cy="666008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BED24A-BDBC-FF46-A0A0-84C43BB9B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41" y="1033465"/>
            <a:ext cx="453828" cy="666008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40BB44-A325-984F-AE20-473FE2684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73" y="1020426"/>
            <a:ext cx="453828" cy="666008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8B9E5C-9F75-F940-A1E3-295DDED18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80" y="1586870"/>
            <a:ext cx="453828" cy="666008"/>
          </a:xfrm>
          <a:prstGeom prst="ellipse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D813D73-5922-874E-A288-6046ABB1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274" y="1558838"/>
            <a:ext cx="453828" cy="666008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10E727-BA93-3A4B-AFFB-DB4F8F08C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5" y="1532761"/>
            <a:ext cx="453828" cy="666008"/>
          </a:xfrm>
          <a:prstGeom prst="ellipse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CD7508-316C-AF41-A3C6-DF6D67396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54" y="1601822"/>
            <a:ext cx="453828" cy="666008"/>
          </a:xfrm>
          <a:prstGeom prst="ellipse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1BA6E2-2D6C-6643-81AC-B9E707F9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0" y="1104131"/>
            <a:ext cx="453828" cy="666008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854CAE-F796-B848-B1D1-B1DDD8963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77" y="1523195"/>
            <a:ext cx="453828" cy="666008"/>
          </a:xfrm>
          <a:prstGeom prst="ellipse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D4930C-FB77-BF4B-9518-1A54E8175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10" y="1578068"/>
            <a:ext cx="453828" cy="666008"/>
          </a:xfrm>
          <a:prstGeom prst="ellipse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6AF267-1BB4-8F42-B0D0-64C76FD2B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70" y="1071437"/>
            <a:ext cx="453828" cy="666008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5935EC-A7F0-324B-BD92-FA4852B4A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55" y="164683"/>
            <a:ext cx="453828" cy="666008"/>
          </a:xfrm>
          <a:prstGeom prst="ellipse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2845F5-3A42-0A49-B134-83F1CAD5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91" y="1573834"/>
            <a:ext cx="453828" cy="666008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F4596A-E3C7-B740-A4E3-B81C5E56C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66" y="1597820"/>
            <a:ext cx="453828" cy="666008"/>
          </a:xfrm>
          <a:prstGeom prst="ellipse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1DE60A-7323-B346-B73F-2E6A8C92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93" y="1618163"/>
            <a:ext cx="453828" cy="666008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D68C0CB-6B52-3143-85B7-B3000FF82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75" y="1062983"/>
            <a:ext cx="453828" cy="666008"/>
          </a:xfrm>
          <a:prstGeom prst="ellipse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10BC65-2610-FC4D-9C62-C584D6BE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68" y="1564480"/>
            <a:ext cx="453828" cy="666008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6FEBCC6-6DCE-EC42-B181-6EF6A9B0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77" y="1548000"/>
            <a:ext cx="453828" cy="666008"/>
          </a:xfrm>
          <a:prstGeom prst="ellipse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568BB1-49CA-F440-9D1F-668282A5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27" y="1581981"/>
            <a:ext cx="453828" cy="666008"/>
          </a:xfrm>
          <a:prstGeom prst="ellipse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4A7DB4-5AEF-7F45-982B-A910AC1C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26" y="557228"/>
            <a:ext cx="453828" cy="666008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DAB7E2-E14E-EE4E-8610-4138B167C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669" y="467918"/>
            <a:ext cx="453828" cy="666008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06E4D3-EE41-E141-8BC1-4E086F636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54" y="1033840"/>
            <a:ext cx="453828" cy="666008"/>
          </a:xfrm>
          <a:prstGeom prst="ellipse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27E878-7C24-E248-9C42-25CF4B7AD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47" y="988624"/>
            <a:ext cx="453828" cy="666008"/>
          </a:xfrm>
          <a:prstGeom prst="ellipse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431ED50-59D6-EF4C-853B-C5D748B21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52" y="1061275"/>
            <a:ext cx="453828" cy="666008"/>
          </a:xfrm>
          <a:prstGeom prst="ellipse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A66B4FB-C293-4640-BC44-1E2D7211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01" y="5072337"/>
            <a:ext cx="453828" cy="666008"/>
          </a:xfrm>
          <a:prstGeom prst="ellipse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1408637-324F-7748-81A1-66D4AA01D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85" y="5045574"/>
            <a:ext cx="453828" cy="666008"/>
          </a:xfrm>
          <a:prstGeom prst="ellipse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4809F0F-74E9-5340-A67B-D04F00F7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789" y="5052982"/>
            <a:ext cx="453828" cy="666008"/>
          </a:xfrm>
          <a:prstGeom prst="ellipse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500A759-0B26-344A-AF58-CE3E736AD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93" y="5053662"/>
            <a:ext cx="453828" cy="666008"/>
          </a:xfrm>
          <a:prstGeom prst="ellipse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072AAEA-16E7-794C-A5A7-37D3B1D5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011" y="4520573"/>
            <a:ext cx="453828" cy="666008"/>
          </a:xfrm>
          <a:prstGeom prst="ellipse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1A4DEE3-6479-4248-BC3A-B7634DF02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79" y="3976825"/>
            <a:ext cx="453828" cy="666008"/>
          </a:xfrm>
          <a:prstGeom prst="ellipse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69DE41E-6818-E24F-9579-08F60FAF2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46" y="4024691"/>
            <a:ext cx="453828" cy="666008"/>
          </a:xfrm>
          <a:prstGeom prst="ellipse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5A73F74-E7EF-3B46-B77D-292EB958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0" y="4504918"/>
            <a:ext cx="453828" cy="666008"/>
          </a:xfrm>
          <a:prstGeom prst="ellipse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F34A213-8C25-6140-9982-3251A6FC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989" y="4481282"/>
            <a:ext cx="453828" cy="666008"/>
          </a:xfrm>
          <a:prstGeom prst="ellipse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6624E22-35B2-724D-AFD9-AF2F8A6EC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94" y="1573834"/>
            <a:ext cx="453828" cy="666008"/>
          </a:xfrm>
          <a:prstGeom prst="ellipse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234A52A-8EEF-9144-8A74-96238C9D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68" y="1040745"/>
            <a:ext cx="453828" cy="666008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20F1C30-42A3-6D46-AF9B-30FC53DC0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01" y="5001526"/>
            <a:ext cx="453828" cy="666008"/>
          </a:xfrm>
          <a:prstGeom prst="ellipse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C3D3FFB-7C8A-A24A-B4E1-1E275B818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85" y="4974763"/>
            <a:ext cx="453828" cy="666008"/>
          </a:xfrm>
          <a:prstGeom prst="ellipse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C83D6CF-1403-2F44-8904-D706E1E6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89" y="4982171"/>
            <a:ext cx="453828" cy="666008"/>
          </a:xfrm>
          <a:prstGeom prst="ellipse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051077F-001B-3F46-9A00-CF869858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93" y="4982851"/>
            <a:ext cx="453828" cy="666008"/>
          </a:xfrm>
          <a:prstGeom prst="ellipse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9F87AAB-9540-6C4F-B32A-4B20DFDF9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11" y="4449762"/>
            <a:ext cx="453828" cy="666008"/>
          </a:xfrm>
          <a:prstGeom prst="ellipse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D7D2AABB-FA61-CC4E-BD4C-5C2538840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79" y="3906014"/>
            <a:ext cx="453828" cy="666008"/>
          </a:xfrm>
          <a:prstGeom prst="ellipse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227F305-65A0-E641-951D-BD8D9CFA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46" y="3953880"/>
            <a:ext cx="453828" cy="666008"/>
          </a:xfrm>
          <a:prstGeom prst="ellipse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9F8B967D-9678-5C4A-98D4-DDEEF07C6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20" y="4434107"/>
            <a:ext cx="453828" cy="666008"/>
          </a:xfrm>
          <a:prstGeom prst="ellipse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E0783ED-D4AD-7248-AD6E-B6B90A82D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89" y="4410471"/>
            <a:ext cx="453828" cy="666008"/>
          </a:xfrm>
          <a:prstGeom prst="ellipse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EB0D8FEC-52BD-5A40-BD21-31D580669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01" y="4974763"/>
            <a:ext cx="453828" cy="666008"/>
          </a:xfrm>
          <a:prstGeom prst="ellipse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BD2D858-044E-7145-A420-EAC3F059D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85" y="4948000"/>
            <a:ext cx="453828" cy="666008"/>
          </a:xfrm>
          <a:prstGeom prst="ellipse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0445AE-BE1D-C343-B37D-D8EF02D5B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89" y="4955408"/>
            <a:ext cx="453828" cy="666008"/>
          </a:xfrm>
          <a:prstGeom prst="ellipse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EC5DAB9-5FA3-2545-A26B-59ABFD046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93" y="4956088"/>
            <a:ext cx="453828" cy="666008"/>
          </a:xfrm>
          <a:prstGeom prst="ellipse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33DA8A6-F660-2A44-8C50-1493681BD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11" y="4422999"/>
            <a:ext cx="453828" cy="666008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360262EB-ED1F-6D4C-BCCD-B9E2683A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79" y="3879251"/>
            <a:ext cx="453828" cy="666008"/>
          </a:xfrm>
          <a:prstGeom prst="ellipse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5DC19646-38AB-CA45-B7D8-B2409925A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46" y="3927117"/>
            <a:ext cx="453828" cy="666008"/>
          </a:xfrm>
          <a:prstGeom prst="ellipse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E8A46B17-E7C8-E24C-AD00-2C4F070A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20" y="4407344"/>
            <a:ext cx="453828" cy="666008"/>
          </a:xfrm>
          <a:prstGeom prst="ellipse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5FE51B6-C9CF-5F42-A623-6E0C2806C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89" y="4383708"/>
            <a:ext cx="453828" cy="666008"/>
          </a:xfrm>
          <a:prstGeom prst="ellipse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9D0D7E2D-93C6-044A-A124-997949890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" y="4987217"/>
            <a:ext cx="453828" cy="666008"/>
          </a:xfrm>
          <a:prstGeom prst="ellipse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A7A9A02-89AB-634F-835A-02E16D86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14" y="4960454"/>
            <a:ext cx="453828" cy="666008"/>
          </a:xfrm>
          <a:prstGeom prst="ellipse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037F0C5-D83D-9141-BA64-0EF85692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8" y="4967862"/>
            <a:ext cx="453828" cy="666008"/>
          </a:xfrm>
          <a:prstGeom prst="ellipse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D6FC2602-5A04-A042-883A-3C5FD07A0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2" y="4968542"/>
            <a:ext cx="453828" cy="666008"/>
          </a:xfrm>
          <a:prstGeom prst="ellipse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6F91CBC5-59CC-334C-8EB9-1849B620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0" y="4435453"/>
            <a:ext cx="453828" cy="666008"/>
          </a:xfrm>
          <a:prstGeom prst="ellipse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9B77017-EB69-4E45-91C3-A84DEB10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8" y="3891705"/>
            <a:ext cx="453828" cy="666008"/>
          </a:xfrm>
          <a:prstGeom prst="ellipse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EE9B1930-B6AA-344D-8C08-A9F576F18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75" y="3939571"/>
            <a:ext cx="453828" cy="666008"/>
          </a:xfrm>
          <a:prstGeom prst="ellipse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52B170C-8AFD-5D47-8235-CDAB7885A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9" y="4419798"/>
            <a:ext cx="453828" cy="666008"/>
          </a:xfrm>
          <a:prstGeom prst="ellipse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CF5EA68-4E9C-BA47-8E2C-278C47F3B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18" y="4396162"/>
            <a:ext cx="453828" cy="666008"/>
          </a:xfrm>
          <a:prstGeom prst="ellipse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77768" y="2326659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980486C-6BD7-4A4B-8963-2C239AA80100}"/>
              </a:ext>
            </a:extLst>
          </p:cNvPr>
          <p:cNvSpPr txBox="1"/>
          <p:nvPr/>
        </p:nvSpPr>
        <p:spPr>
          <a:xfrm>
            <a:off x="3230502" y="2323841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7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506B978-EEA4-0547-BB0F-3E03140FD98E}"/>
              </a:ext>
            </a:extLst>
          </p:cNvPr>
          <p:cNvSpPr txBox="1"/>
          <p:nvPr/>
        </p:nvSpPr>
        <p:spPr>
          <a:xfrm>
            <a:off x="6163603" y="2293239"/>
            <a:ext cx="1975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১০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FFB77C7-361D-8547-9EBF-E25B2F907615}"/>
              </a:ext>
            </a:extLst>
          </p:cNvPr>
          <p:cNvSpPr txBox="1"/>
          <p:nvPr/>
        </p:nvSpPr>
        <p:spPr>
          <a:xfrm>
            <a:off x="9439294" y="2438350"/>
            <a:ext cx="1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১৪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6AFE5A9-72FB-FC4C-A523-6114525E044A}"/>
              </a:ext>
            </a:extLst>
          </p:cNvPr>
          <p:cNvSpPr txBox="1"/>
          <p:nvPr/>
        </p:nvSpPr>
        <p:spPr>
          <a:xfrm>
            <a:off x="2973462" y="2949172"/>
            <a:ext cx="5406911" cy="70788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৬+ ৭+ ১০+ ১৪= ৩৬ 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800B7F7-3D83-824F-B7F4-01D78B8079AD}"/>
              </a:ext>
            </a:extLst>
          </p:cNvPr>
          <p:cNvSpPr txBox="1"/>
          <p:nvPr/>
        </p:nvSpPr>
        <p:spPr>
          <a:xfrm>
            <a:off x="712858" y="6036172"/>
            <a:ext cx="11021942" cy="58477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 দিনের ডিমকে চারটি সমান ভাগে ভাগ করলে প্রতি ভাগে ডিমের সংখ্যা হয় ৯টি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142958" y="4547464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3319053" y="4661346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6609985" y="4718394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81AB754-3865-BD40-B544-5A44065387CE}"/>
              </a:ext>
            </a:extLst>
          </p:cNvPr>
          <p:cNvSpPr txBox="1"/>
          <p:nvPr/>
        </p:nvSpPr>
        <p:spPr>
          <a:xfrm>
            <a:off x="9498586" y="4788871"/>
            <a:ext cx="170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টি ডিম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131" grpId="0"/>
      <p:bldP spid="132" grpId="0" animBg="1"/>
      <p:bldP spid="133" grpId="0" animBg="1"/>
      <p:bldP spid="82" grpId="0"/>
      <p:bldP spid="86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F8C714-C3C2-2143-95A3-22ADB6F6AE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F5FDF-D0D6-4A4A-94C0-899B1CC70FE0}"/>
              </a:ext>
            </a:extLst>
          </p:cNvPr>
          <p:cNvSpPr/>
          <p:nvPr/>
        </p:nvSpPr>
        <p:spPr>
          <a:xfrm>
            <a:off x="2590800" y="2439381"/>
            <a:ext cx="7924800" cy="29546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গড়</a:t>
            </a:r>
            <a:r>
              <a:rPr lang="bn-BD" sz="72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৮ম </a:t>
            </a:r>
          </a:p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৮৯ - ৯৩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1B20B03-011B-F34F-9010-01BA1EE134DA}"/>
              </a:ext>
            </a:extLst>
          </p:cNvPr>
          <p:cNvSpPr/>
          <p:nvPr/>
        </p:nvSpPr>
        <p:spPr>
          <a:xfrm>
            <a:off x="3276600" y="152400"/>
            <a:ext cx="6553200" cy="2134581"/>
          </a:xfrm>
          <a:prstGeom prst="downArrow">
            <a:avLst/>
          </a:prstGeom>
          <a:solidFill>
            <a:srgbClr val="FF0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35AF63-68F4-DE42-8F86-1F1019A65B33}"/>
              </a:ext>
            </a:extLst>
          </p:cNvPr>
          <p:cNvSpPr/>
          <p:nvPr/>
        </p:nvSpPr>
        <p:spPr>
          <a:xfrm>
            <a:off x="228600" y="152400"/>
            <a:ext cx="2085827" cy="707886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ঘোষণা 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13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8350F2-883F-EA44-B193-C5F2D1DCE6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4C045B-36BF-4A42-B7E9-6B47CB81E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48" y="533400"/>
            <a:ext cx="2895600" cy="10936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B2AEBB-C144-7D4F-B36D-3EE9F8CB7FFA}"/>
              </a:ext>
            </a:extLst>
          </p:cNvPr>
          <p:cNvSpPr/>
          <p:nvPr/>
        </p:nvSpPr>
        <p:spPr>
          <a:xfrm>
            <a:off x="4724400" y="703719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bn-IN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F9EC62-A0CB-7C48-8CE6-D08816ECC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60449"/>
            <a:ext cx="9829800" cy="44689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60B549A-353B-CB4A-B824-71C44C4EF63B}"/>
              </a:ext>
            </a:extLst>
          </p:cNvPr>
          <p:cNvSpPr/>
          <p:nvPr/>
        </p:nvSpPr>
        <p:spPr>
          <a:xfrm>
            <a:off x="2286000" y="3458817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bn-BD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 গড় কি তা বলতে পারবে ।</a:t>
            </a:r>
          </a:p>
          <a:p>
            <a:pPr marL="0" indent="0" algn="ctr">
              <a:buNone/>
            </a:pPr>
            <a:r>
              <a:rPr lang="bn-BD" sz="4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 গড় সম্পর্কিত সমস্যা সমাধান করতে পারবে।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56F89B-EBB7-FB40-89A0-7FB5D8957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99211"/>
            <a:ext cx="1221926" cy="962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182268-B19A-4C4C-BB42-F6ACC3B1A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0" y="533400"/>
            <a:ext cx="1445074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FA880-B465-914C-BFE6-A66A3953CD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FB19F4-D18F-684B-9E8E-D4E85FF51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152400"/>
            <a:ext cx="7239000" cy="65531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29F9A8-AF34-2545-B6D4-9AA9360E3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10266"/>
            <a:ext cx="7696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২।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রাশিগুলোর যোগফল = গড়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রাশির সংখ্যা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48390-AA03-8E47-8739-4570A08AB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65" y="1955338"/>
            <a:ext cx="775583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গড়= রাশিগুলোর যোগফল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÷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রাশির সংখ্যা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0DC9C-5B76-CE4D-8580-4A30316F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148" y="452225"/>
            <a:ext cx="76962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সূত্র 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22D1B-FF8B-754B-9C05-E8CFAFDB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65" y="3930713"/>
            <a:ext cx="7696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itchFamily="18" charset="2"/>
              </a:rPr>
              <a:t>গড় সম্পর্কিত আরও একটি সূত্র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Symbol" pitchFamily="18" charset="2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1737FD8-BB85-1C4F-A728-0C7777842D50}"/>
              </a:ext>
            </a:extLst>
          </p:cNvPr>
          <p:cNvSpPr/>
          <p:nvPr/>
        </p:nvSpPr>
        <p:spPr>
          <a:xfrm>
            <a:off x="6264965" y="4733149"/>
            <a:ext cx="838200" cy="685800"/>
          </a:xfrm>
          <a:prstGeom prst="downArrow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9F1830F-BADC-7F49-8A0A-5C1CC2DCB67B}"/>
              </a:ext>
            </a:extLst>
          </p:cNvPr>
          <p:cNvSpPr/>
          <p:nvPr/>
        </p:nvSpPr>
        <p:spPr>
          <a:xfrm>
            <a:off x="6324600" y="1283222"/>
            <a:ext cx="838200" cy="685800"/>
          </a:xfrm>
          <a:prstGeom prst="downArrow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316</Words>
  <Application>Microsoft Macintosh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SutonnyMJ</vt:lpstr>
      <vt:lpstr>SutonnyOMJ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কোয়েল পাখির  খামার</vt:lpstr>
      <vt:lpstr>PowerPoint Presentation</vt:lpstr>
      <vt:lpstr>PowerPoint Presentation</vt:lpstr>
      <vt:lpstr>PowerPoint Presentation</vt:lpstr>
      <vt:lpstr>PowerPoint Presentation</vt:lpstr>
      <vt:lpstr>গড় নির্ণয়ের ক্ষেত্রে রাশিগুলো সমজাতীয় হতে হবে।   </vt:lpstr>
      <vt:lpstr>PowerPoint Presentation</vt:lpstr>
      <vt:lpstr>PowerPoint Presentation</vt:lpstr>
      <vt:lpstr>PowerPoint Presentation</vt:lpstr>
      <vt:lpstr>PowerPoint Presentation</vt:lpstr>
      <vt:lpstr>    সকলকে ধন্যবাদ</vt:lpstr>
    </vt:vector>
  </TitlesOfParts>
  <Company>KCPSC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Shaheb Ali</dc:creator>
  <cp:lastModifiedBy>Microsoft Office User</cp:lastModifiedBy>
  <cp:revision>82</cp:revision>
  <dcterms:created xsi:type="dcterms:W3CDTF">2015-03-29T05:20:19Z</dcterms:created>
  <dcterms:modified xsi:type="dcterms:W3CDTF">2019-12-08T02:12:16Z</dcterms:modified>
</cp:coreProperties>
</file>