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C42A2"/>
    <a:srgbClr val="D5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24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96BBD-E070-4394-93C4-19EDCC60AD0A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5742F-4F91-4482-9137-9D2914332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1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dirty="0" smtClean="0"/>
              <a:t> “</a:t>
            </a:r>
            <a:r>
              <a:rPr lang="en-US" dirty="0" err="1" smtClean="0"/>
              <a:t>তাহলে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আজকের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করবেন।এবং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5742F-4F91-4482-9137-9D2914332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0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5742F-4F91-4482-9137-9D2914332C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4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5742F-4F91-4482-9137-9D2914332C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2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0000">
              <a:schemeClr val="bg1"/>
            </a:gs>
            <a:gs pos="29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12188825" cy="6858000"/>
          </a:xfrm>
          <a:prstGeom prst="frame">
            <a:avLst>
              <a:gd name="adj1" fmla="val 1574"/>
            </a:avLst>
          </a:prstGeom>
          <a:gradFill flip="none" rotWithShape="1">
            <a:gsLst>
              <a:gs pos="86000">
                <a:schemeClr val="tx2">
                  <a:lumMod val="20000"/>
                  <a:lumOff val="80000"/>
                </a:schemeClr>
              </a:gs>
              <a:gs pos="18296">
                <a:schemeClr val="tx2">
                  <a:lumMod val="20000"/>
                  <a:lumOff val="80000"/>
                </a:schemeClr>
              </a:gs>
              <a:gs pos="2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410825" y="6619895"/>
            <a:ext cx="177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Nurun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Nahar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Meherpur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371CA890-6F48-4A72-A11B-C7E48E205AE3}"/>
              </a:ext>
            </a:extLst>
          </p:cNvPr>
          <p:cNvSpPr txBox="1"/>
          <p:nvPr/>
        </p:nvSpPr>
        <p:spPr>
          <a:xfrm>
            <a:off x="1039179" y="457200"/>
            <a:ext cx="10113642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460" y="3897762"/>
            <a:ext cx="5943601" cy="23083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মোছা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নুরুন নাহার 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কাঁঠালপোতা সরকারি প্রাথমিক বিদ্যালয়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মেহেরপুর সদর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4212" y="1764162"/>
            <a:ext cx="2286000" cy="2133600"/>
            <a:chOff x="531812" y="1447800"/>
            <a:chExt cx="2286000" cy="2133600"/>
          </a:xfrm>
        </p:grpSpPr>
        <p:sp>
          <p:nvSpPr>
            <p:cNvPr id="6" name="Oval 5"/>
            <p:cNvSpPr/>
            <p:nvPr/>
          </p:nvSpPr>
          <p:spPr>
            <a:xfrm>
              <a:off x="531812" y="1447800"/>
              <a:ext cx="2286000" cy="2133600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39999">
                  <a:schemeClr val="bg1">
                    <a:lumMod val="95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60412" y="1655617"/>
              <a:ext cx="1828800" cy="1752599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9904">
            <a:off x="6807371" y="2040707"/>
            <a:ext cx="3809999" cy="37141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7466">
            <a:off x="9633789" y="5517819"/>
            <a:ext cx="2114272" cy="9483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3297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2" y="3160486"/>
            <a:ext cx="4038600" cy="2272145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12" y="3175001"/>
            <a:ext cx="4038600" cy="2272144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12" y="457200"/>
            <a:ext cx="4876800" cy="2514600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180764A-07D4-4E9B-B243-E3CB3D06A2F8}"/>
              </a:ext>
            </a:extLst>
          </p:cNvPr>
          <p:cNvSpPr/>
          <p:nvPr/>
        </p:nvSpPr>
        <p:spPr>
          <a:xfrm>
            <a:off x="2818871" y="5600496"/>
            <a:ext cx="7104744" cy="7694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মণিপুরিরা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কৃষিজীবী</a:t>
            </a:r>
            <a:r>
              <a:rPr lang="bn-IN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79" y="1447800"/>
            <a:ext cx="4724400" cy="2895600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1454727"/>
            <a:ext cx="4719061" cy="2895600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180764A-07D4-4E9B-B243-E3CB3D06A2F8}"/>
              </a:ext>
            </a:extLst>
          </p:cNvPr>
          <p:cNvSpPr/>
          <p:nvPr/>
        </p:nvSpPr>
        <p:spPr>
          <a:xfrm>
            <a:off x="1534678" y="5029200"/>
            <a:ext cx="9817533" cy="7694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মুণিপুরিরা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তাঁতের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থাকেন</a:t>
            </a:r>
            <a:r>
              <a:rPr lang="bn-IN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00" y="1169843"/>
            <a:ext cx="3810000" cy="3421206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1169843"/>
            <a:ext cx="3886994" cy="3380509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091A8E4-5CB5-401B-A3B9-C0073D12FE94}"/>
              </a:ext>
            </a:extLst>
          </p:cNvPr>
          <p:cNvSpPr/>
          <p:nvPr/>
        </p:nvSpPr>
        <p:spPr>
          <a:xfrm>
            <a:off x="1217612" y="4876800"/>
            <a:ext cx="9778823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মণিপুরি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লাহিং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’(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ঘাগড়া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), ‘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আহিং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’(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) ও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ওড়না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পরেন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50" dirty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spc="50" dirty="0">
              <a:ln w="11430"/>
              <a:latin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CE1BFC-AB8D-4DD5-855E-AE07D424A203}"/>
              </a:ext>
            </a:extLst>
          </p:cNvPr>
          <p:cNvSpPr/>
          <p:nvPr/>
        </p:nvSpPr>
        <p:spPr>
          <a:xfrm>
            <a:off x="989012" y="5138410"/>
            <a:ext cx="956837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মণিপুরি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ছেলেরা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ধুতি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পাঞ্জাবি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পরেন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4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4">
            <a:extLst>
              <a:ext uri="{FF2B5EF4-FFF2-40B4-BE49-F238E27FC236}">
                <a16:creationId xmlns:a16="http://schemas.microsoft.com/office/drawing/2014/main" xmlns="" id="{EB6AE0D9-5CF7-4F6C-9826-B9157F7B91F2}"/>
              </a:ext>
            </a:extLst>
          </p:cNvPr>
          <p:cNvSpPr/>
          <p:nvPr/>
        </p:nvSpPr>
        <p:spPr>
          <a:xfrm>
            <a:off x="591455" y="530420"/>
            <a:ext cx="2932329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C1E47F-BE61-46AA-8428-17BCFCBDBF42}"/>
              </a:ext>
            </a:extLst>
          </p:cNvPr>
          <p:cNvSpPr/>
          <p:nvPr/>
        </p:nvSpPr>
        <p:spPr>
          <a:xfrm rot="10800000">
            <a:off x="591455" y="1355602"/>
            <a:ext cx="3781902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B51B9BC-6970-4536-A9E8-A0223701796F}"/>
              </a:ext>
            </a:extLst>
          </p:cNvPr>
          <p:cNvGrpSpPr/>
          <p:nvPr/>
        </p:nvGrpSpPr>
        <p:grpSpPr>
          <a:xfrm>
            <a:off x="4373357" y="1173474"/>
            <a:ext cx="3445286" cy="4053818"/>
            <a:chOff x="2799397" y="1644455"/>
            <a:chExt cx="3447144" cy="4840775"/>
          </a:xfrm>
        </p:grpSpPr>
        <p:pic>
          <p:nvPicPr>
            <p:cNvPr id="5" name="Picture 4" descr="Bangladesh Map.jpg">
              <a:extLst>
                <a:ext uri="{FF2B5EF4-FFF2-40B4-BE49-F238E27FC236}">
                  <a16:creationId xmlns:a16="http://schemas.microsoft.com/office/drawing/2014/main" xmlns="" id="{0AA2749D-61B6-426C-9688-F5CD5EBBD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799397" y="1644455"/>
              <a:ext cx="3447144" cy="48407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E2DFC18-D305-4648-AD2D-BB5F3824F870}"/>
                </a:ext>
              </a:extLst>
            </p:cNvPr>
            <p:cNvSpPr/>
            <p:nvPr/>
          </p:nvSpPr>
          <p:spPr>
            <a:xfrm>
              <a:off x="2799397" y="6013751"/>
              <a:ext cx="1996068" cy="39029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9F56EB9-FCD0-49E7-A501-E7E4D7229A3B}"/>
              </a:ext>
            </a:extLst>
          </p:cNvPr>
          <p:cNvSpPr/>
          <p:nvPr/>
        </p:nvSpPr>
        <p:spPr>
          <a:xfrm>
            <a:off x="989012" y="5282909"/>
            <a:ext cx="99740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মণিপুরি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জেলাগুলোর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1205821" y="5486400"/>
            <a:ext cx="980870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মণিপুরিদের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97" y="1378528"/>
            <a:ext cx="5053477" cy="2743200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1" y="1378528"/>
            <a:ext cx="5053477" cy="2743200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8035" y="4343400"/>
            <a:ext cx="2590800" cy="70788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রথযাত্রা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4349" y="4350327"/>
            <a:ext cx="2590800" cy="70788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দোলযাত্রা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5" y="962891"/>
            <a:ext cx="501967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990600"/>
            <a:ext cx="5042045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8662" y="4148784"/>
            <a:ext cx="2590800" cy="70788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রাসপূর্ণিমা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8634" y="4148784"/>
            <a:ext cx="2590800" cy="70788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চৈত্রসংক্রান্তি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1205821" y="5486400"/>
            <a:ext cx="980870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মণিপুরিরা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সারাবছরই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মেতে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41DC683-F4B9-4E97-AB66-268C61F9A4EF}"/>
              </a:ext>
            </a:extLst>
          </p:cNvPr>
          <p:cNvSpPr txBox="1"/>
          <p:nvPr/>
        </p:nvSpPr>
        <p:spPr>
          <a:xfrm>
            <a:off x="2338038" y="1219200"/>
            <a:ext cx="7330069" cy="12003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আমরা জানলাম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উৎসব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</a:p>
        </p:txBody>
      </p:sp>
      <p:sp>
        <p:nvSpPr>
          <p:cNvPr id="18" name="Chevron 17"/>
          <p:cNvSpPr/>
          <p:nvPr/>
        </p:nvSpPr>
        <p:spPr>
          <a:xfrm>
            <a:off x="1657202" y="3779736"/>
            <a:ext cx="1946046" cy="751173"/>
          </a:xfrm>
          <a:prstGeom prst="chevron">
            <a:avLst>
              <a:gd name="adj" fmla="val 34467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363841"/>
              <a:satOff val="-20982"/>
              <a:lumOff val="2157"/>
              <a:alphaOff val="0"/>
            </a:schemeClr>
          </a:fillRef>
          <a:effectRef idx="2">
            <a:schemeClr val="accent2">
              <a:hueOff val="-363841"/>
              <a:satOff val="-20982"/>
              <a:lumOff val="2157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Group 18"/>
          <p:cNvGrpSpPr/>
          <p:nvPr/>
        </p:nvGrpSpPr>
        <p:grpSpPr>
          <a:xfrm>
            <a:off x="2168466" y="3967530"/>
            <a:ext cx="1643328" cy="751173"/>
            <a:chOff x="2591101" y="2427643"/>
            <a:chExt cx="1643328" cy="75117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Rounded Rectangle 31"/>
            <p:cNvSpPr/>
            <p:nvPr/>
          </p:nvSpPr>
          <p:spPr>
            <a:xfrm>
              <a:off x="2591101" y="2427643"/>
              <a:ext cx="1643328" cy="751173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-363841"/>
                <a:satOff val="-20982"/>
                <a:lumOff val="215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ounded Rectangle 7"/>
            <p:cNvSpPr/>
            <p:nvPr/>
          </p:nvSpPr>
          <p:spPr>
            <a:xfrm>
              <a:off x="2635103" y="2433921"/>
              <a:ext cx="1599326" cy="70717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  <a:sp3d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রথযাত্রা</a:t>
              </a:r>
              <a:r>
                <a:rPr lang="en-US" sz="2400" b="1" kern="1200" dirty="0" smtClean="0"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b="1" kern="1200" dirty="0">
                <a:effectLst/>
              </a:endParaRPr>
            </a:p>
          </p:txBody>
        </p:sp>
      </p:grpSp>
      <p:sp>
        <p:nvSpPr>
          <p:cNvPr id="20" name="Chevron 19"/>
          <p:cNvSpPr/>
          <p:nvPr/>
        </p:nvSpPr>
        <p:spPr>
          <a:xfrm>
            <a:off x="4149666" y="3779736"/>
            <a:ext cx="1946046" cy="751173"/>
          </a:xfrm>
          <a:prstGeom prst="chevron">
            <a:avLst>
              <a:gd name="adj" fmla="val 4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727682"/>
              <a:satOff val="-41964"/>
              <a:lumOff val="4314"/>
              <a:alphaOff val="0"/>
            </a:schemeClr>
          </a:fillRef>
          <a:effectRef idx="2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Group 20"/>
          <p:cNvGrpSpPr/>
          <p:nvPr/>
        </p:nvGrpSpPr>
        <p:grpSpPr>
          <a:xfrm>
            <a:off x="4644035" y="3929806"/>
            <a:ext cx="1667533" cy="772026"/>
            <a:chOff x="4942114" y="2427643"/>
            <a:chExt cx="1667533" cy="77202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Rounded Rectangle 29"/>
            <p:cNvSpPr/>
            <p:nvPr/>
          </p:nvSpPr>
          <p:spPr>
            <a:xfrm>
              <a:off x="4966319" y="2427643"/>
              <a:ext cx="1643328" cy="751173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10"/>
            <p:cNvSpPr/>
            <p:nvPr/>
          </p:nvSpPr>
          <p:spPr>
            <a:xfrm>
              <a:off x="4942114" y="2492498"/>
              <a:ext cx="1599326" cy="70717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  <a:sp3d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দোলযাত্রা</a:t>
              </a:r>
              <a:endParaRPr lang="en-US" sz="2400" b="1" kern="1200" dirty="0">
                <a:effectLst/>
              </a:endParaRPr>
            </a:p>
          </p:txBody>
        </p:sp>
      </p:grpSp>
      <p:sp>
        <p:nvSpPr>
          <p:cNvPr id="22" name="Chevron 21"/>
          <p:cNvSpPr/>
          <p:nvPr/>
        </p:nvSpPr>
        <p:spPr>
          <a:xfrm>
            <a:off x="6588066" y="3755168"/>
            <a:ext cx="1946046" cy="751173"/>
          </a:xfrm>
          <a:prstGeom prst="chevron">
            <a:avLst>
              <a:gd name="adj" fmla="val 4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091522"/>
              <a:satOff val="-62946"/>
              <a:lumOff val="6471"/>
              <a:alphaOff val="0"/>
            </a:schemeClr>
          </a:fillRef>
          <a:effectRef idx="2">
            <a:schemeClr val="accent2">
              <a:hueOff val="-1091522"/>
              <a:satOff val="-62946"/>
              <a:lumOff val="6471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Group 22"/>
          <p:cNvGrpSpPr/>
          <p:nvPr/>
        </p:nvGrpSpPr>
        <p:grpSpPr>
          <a:xfrm>
            <a:off x="7121466" y="3929805"/>
            <a:ext cx="1643328" cy="751173"/>
            <a:chOff x="7189136" y="2427643"/>
            <a:chExt cx="1643328" cy="75117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Rounded Rectangle 27"/>
            <p:cNvSpPr/>
            <p:nvPr/>
          </p:nvSpPr>
          <p:spPr>
            <a:xfrm>
              <a:off x="7189136" y="2427643"/>
              <a:ext cx="1643328" cy="751173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-1091522"/>
                <a:satOff val="-62946"/>
                <a:lumOff val="647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13"/>
            <p:cNvSpPr/>
            <p:nvPr/>
          </p:nvSpPr>
          <p:spPr>
            <a:xfrm>
              <a:off x="7211137" y="2449644"/>
              <a:ext cx="1599326" cy="70717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  <a:sp3d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চৈত্রসংক্রান্তি</a:t>
              </a:r>
              <a:endParaRPr lang="en-US" sz="2400" b="1" kern="1200" dirty="0">
                <a:effectLst/>
              </a:endParaRPr>
            </a:p>
          </p:txBody>
        </p:sp>
      </p:grpSp>
      <p:sp>
        <p:nvSpPr>
          <p:cNvPr id="24" name="Chevron 23"/>
          <p:cNvSpPr/>
          <p:nvPr/>
        </p:nvSpPr>
        <p:spPr>
          <a:xfrm>
            <a:off x="8931091" y="3779736"/>
            <a:ext cx="1946046" cy="751173"/>
          </a:xfrm>
          <a:prstGeom prst="chevron">
            <a:avLst>
              <a:gd name="adj" fmla="val 4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Group 24"/>
          <p:cNvGrpSpPr/>
          <p:nvPr/>
        </p:nvGrpSpPr>
        <p:grpSpPr>
          <a:xfrm>
            <a:off x="9450037" y="3967530"/>
            <a:ext cx="1643328" cy="751173"/>
            <a:chOff x="9411954" y="2427643"/>
            <a:chExt cx="1643328" cy="75117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Rounded Rectangle 25"/>
            <p:cNvSpPr/>
            <p:nvPr/>
          </p:nvSpPr>
          <p:spPr>
            <a:xfrm>
              <a:off x="9411954" y="2427643"/>
              <a:ext cx="1643328" cy="751173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16"/>
            <p:cNvSpPr/>
            <p:nvPr/>
          </p:nvSpPr>
          <p:spPr>
            <a:xfrm>
              <a:off x="9433955" y="2449644"/>
              <a:ext cx="1599326" cy="70717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  <a:sp3d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রাসপূর্ণিমা</a:t>
              </a:r>
              <a:endParaRPr lang="en-US" sz="2400" b="1" kern="1200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34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5">
            <a:extLst>
              <a:ext uri="{FF2B5EF4-FFF2-40B4-BE49-F238E27FC236}">
                <a16:creationId xmlns="" xmlns:a16="http://schemas.microsoft.com/office/drawing/2014/main" id="{B76E86EE-F538-4F14-8CE4-29B2A7DA2239}"/>
              </a:ext>
            </a:extLst>
          </p:cNvPr>
          <p:cNvSpPr/>
          <p:nvPr/>
        </p:nvSpPr>
        <p:spPr>
          <a:xfrm>
            <a:off x="558002" y="541722"/>
            <a:ext cx="2603722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E649476-B720-4BE8-A698-42FD03AA6872}"/>
              </a:ext>
            </a:extLst>
          </p:cNvPr>
          <p:cNvSpPr/>
          <p:nvPr/>
        </p:nvSpPr>
        <p:spPr>
          <a:xfrm rot="10800000">
            <a:off x="558002" y="1370412"/>
            <a:ext cx="9871815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9F722E-D2B4-43F8-B6B9-F21050D0B473}"/>
              </a:ext>
            </a:extLst>
          </p:cNvPr>
          <p:cNvSpPr/>
          <p:nvPr/>
        </p:nvSpPr>
        <p:spPr>
          <a:xfrm>
            <a:off x="1541678" y="4660539"/>
            <a:ext cx="83503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মণিপুরিদের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জীবনধারা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79812" y="1981200"/>
            <a:ext cx="4114800" cy="2362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1676400"/>
            <a:ext cx="5029200" cy="46482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79612" y="623455"/>
            <a:ext cx="8382000" cy="76944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4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৬৬ </a:t>
            </a:r>
            <a:r>
              <a:rPr lang="en-US" sz="44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endParaRPr lang="en-US" sz="44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7388" y="2362200"/>
            <a:ext cx="4648200" cy="21128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3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4">
            <a:extLst>
              <a:ext uri="{FF2B5EF4-FFF2-40B4-BE49-F238E27FC236}">
                <a16:creationId xmlns="" xmlns:a16="http://schemas.microsoft.com/office/drawing/2014/main" id="{988E481C-5309-4A12-ABE8-4FEA24E49099}"/>
              </a:ext>
            </a:extLst>
          </p:cNvPr>
          <p:cNvSpPr/>
          <p:nvPr/>
        </p:nvSpPr>
        <p:spPr>
          <a:xfrm>
            <a:off x="1228148" y="1651288"/>
            <a:ext cx="1956931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561E1BD-9C4D-4FC4-A874-D3E4E3B0E890}"/>
              </a:ext>
            </a:extLst>
          </p:cNvPr>
          <p:cNvSpPr/>
          <p:nvPr/>
        </p:nvSpPr>
        <p:spPr>
          <a:xfrm rot="10800000">
            <a:off x="1233487" y="2478008"/>
            <a:ext cx="9871815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26F2921-52ED-446B-9231-853ECA4CA155}"/>
              </a:ext>
            </a:extLst>
          </p:cNvPr>
          <p:cNvSpPr/>
          <p:nvPr/>
        </p:nvSpPr>
        <p:spPr>
          <a:xfrm>
            <a:off x="2661634" y="2898388"/>
            <a:ext cx="585609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600" b="1" dirty="0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মণিপুরিদের </a:t>
            </a:r>
            <a:r>
              <a:rPr lang="en-US" sz="3600" b="1" dirty="0" err="1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পেশা</a:t>
            </a:r>
            <a:r>
              <a:rPr lang="bn-IN" sz="3600" b="1" dirty="0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কি</a:t>
            </a:r>
            <a:r>
              <a:rPr lang="en-US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bn-IN" sz="3600" b="1" dirty="0">
              <a:ln w="12700">
                <a:noFill/>
                <a:prstDash val="solid"/>
              </a:ln>
              <a:latin typeface="NikoshBAN" panose="02000000000000000000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600" b="1" dirty="0" smtClean="0">
                <a:latin typeface="NikoshBAN" panose="02000000000000000000" pitchFamily="2" charset="0"/>
                <a:cs typeface="NikoshBAN" pitchFamily="2" charset="0"/>
              </a:rPr>
              <a:t>মণিপুরিদের 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৪</a:t>
            </a:r>
            <a:r>
              <a:rPr lang="bn-IN" sz="3600" b="1" dirty="0" smtClean="0">
                <a:latin typeface="NikoshBAN" panose="02000000000000000000" pitchFamily="2" charset="0"/>
                <a:cs typeface="NikoshBAN" pitchFamily="2" charset="0"/>
              </a:rPr>
              <a:t>টি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উৎস</a:t>
            </a:r>
            <a:r>
              <a:rPr lang="bn-IN" sz="3600" b="1" dirty="0">
                <a:latin typeface="NikoshBAN" panose="02000000000000000000" pitchFamily="2" charset="0"/>
                <a:cs typeface="NikoshBAN" pitchFamily="2" charset="0"/>
              </a:rPr>
              <a:t>বের নাম বল?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bn-IN" sz="3600" b="1" dirty="0">
              <a:ln w="12700">
                <a:noFill/>
                <a:prstDash val="solid"/>
              </a:ln>
              <a:latin typeface="NikoshBAN" panose="02000000000000000000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600" b="1" dirty="0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মণিপুরিদের </a:t>
            </a:r>
            <a:r>
              <a:rPr lang="en-US" sz="3600" b="1" dirty="0" err="1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প্রিয়</a:t>
            </a:r>
            <a:r>
              <a:rPr lang="en-US" sz="3600" b="1" dirty="0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খাবার</a:t>
            </a:r>
            <a:r>
              <a:rPr lang="en-US" sz="3600" b="1" dirty="0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89612" y="2420272"/>
            <a:ext cx="5562600" cy="25545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  ৩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: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নৃ-গোষ্ঠী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:  ৪5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মিনিট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0৭/1২/2019খ্রিস্টাব্দ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88" y="533400"/>
            <a:ext cx="4601217" cy="586821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586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="" xmlns:a16="http://schemas.microsoft.com/office/drawing/2014/main" id="{7888F488-D48F-4FA5-9FBF-C3874AF80D2C}"/>
              </a:ext>
            </a:extLst>
          </p:cNvPr>
          <p:cNvSpPr/>
          <p:nvPr/>
        </p:nvSpPr>
        <p:spPr>
          <a:xfrm>
            <a:off x="1011126" y="1050011"/>
            <a:ext cx="3598607" cy="739661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9F3407E-507F-429A-B19C-E01D1B070BE9}"/>
              </a:ext>
            </a:extLst>
          </p:cNvPr>
          <p:cNvSpPr/>
          <p:nvPr/>
        </p:nvSpPr>
        <p:spPr>
          <a:xfrm rot="10800000">
            <a:off x="895001" y="1854179"/>
            <a:ext cx="9871815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12" y="2057400"/>
            <a:ext cx="4823326" cy="2805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76D3C32-5F05-44ED-9ACB-6D5719FD6ED3}"/>
              </a:ext>
            </a:extLst>
          </p:cNvPr>
          <p:cNvSpPr/>
          <p:nvPr/>
        </p:nvSpPr>
        <p:spPr>
          <a:xfrm>
            <a:off x="466975" y="4862804"/>
            <a:ext cx="1135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2286000"/>
            <a:ext cx="5486400" cy="3048000"/>
          </a:xfrm>
          <a:prstGeom prst="ellipse">
            <a:avLst/>
          </a:prstGeom>
          <a:ln w="190500" cap="rnd">
            <a:gradFill>
              <a:gsLst>
                <a:gs pos="0">
                  <a:srgbClr val="92D050"/>
                </a:gs>
                <a:gs pos="50000">
                  <a:schemeClr val="bg1"/>
                </a:gs>
                <a:gs pos="100000">
                  <a:srgbClr val="92D050"/>
                </a:gs>
              </a:gsLst>
              <a:lin ang="5400000" scaled="0"/>
            </a:gra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663FB78-1C80-4C94-8AED-E3328F3FC23A}"/>
              </a:ext>
            </a:extLst>
          </p:cNvPr>
          <p:cNvSpPr/>
          <p:nvPr/>
        </p:nvSpPr>
        <p:spPr>
          <a:xfrm>
            <a:off x="1655413" y="609600"/>
            <a:ext cx="8617440" cy="15162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96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9600" b="1" dirty="0">
              <a:ln w="17780" cmpd="sng">
                <a:noFill/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6861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371BDD8-65E2-4C36-8859-1A4B51052092}"/>
              </a:ext>
            </a:extLst>
          </p:cNvPr>
          <p:cNvSpPr/>
          <p:nvPr/>
        </p:nvSpPr>
        <p:spPr>
          <a:xfrm>
            <a:off x="2300967" y="621154"/>
            <a:ext cx="7467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লক্ষ্য কর।</a:t>
            </a:r>
            <a:endParaRPr lang="en-US" sz="4000" b="1" spc="50" dirty="0">
              <a:ln w="11430"/>
              <a:solidFill>
                <a:srgbClr val="002060"/>
              </a:solidFill>
              <a:effectLst/>
              <a:latin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3BF785C-A414-4E1C-B4EC-A008A5A5D8B9}"/>
              </a:ext>
            </a:extLst>
          </p:cNvPr>
          <p:cNvSpPr/>
          <p:nvPr/>
        </p:nvSpPr>
        <p:spPr>
          <a:xfrm>
            <a:off x="2382836" y="641639"/>
            <a:ext cx="73914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spc="50" dirty="0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b="1" spc="50" dirty="0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জাতিসত্তাদের</a:t>
            </a:r>
            <a:r>
              <a:rPr lang="en-US" sz="4000" b="1" spc="50" dirty="0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spc="50" dirty="0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spc="50" dirty="0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spc="50" dirty="0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>
                <a:noFill/>
              </a:ln>
              <a:solidFill>
                <a:srgbClr val="002060"/>
              </a:solidFill>
              <a:effectLst/>
              <a:latin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41F8F6-8A94-425D-894B-553E6A3EF3AC}"/>
              </a:ext>
            </a:extLst>
          </p:cNvPr>
          <p:cNvSpPr/>
          <p:nvPr/>
        </p:nvSpPr>
        <p:spPr>
          <a:xfrm>
            <a:off x="2300967" y="592777"/>
            <a:ext cx="73914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মানুষদের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/>
              <a:solidFill>
                <a:srgbClr val="002060"/>
              </a:solidFill>
              <a:effectLst/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572491"/>
            <a:ext cx="4023360" cy="2383378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12" y="1572491"/>
            <a:ext cx="4022177" cy="2383378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59" y="4114800"/>
            <a:ext cx="4023360" cy="2383378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4114800"/>
            <a:ext cx="4045325" cy="2348742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52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2">
            <a:extLst>
              <a:ext uri="{FF2B5EF4-FFF2-40B4-BE49-F238E27FC236}">
                <a16:creationId xmlns:a16="http://schemas.microsoft.com/office/drawing/2014/main" xmlns="" id="{3F6DB696-74B0-4EF8-B05B-BB9638054246}"/>
              </a:ext>
            </a:extLst>
          </p:cNvPr>
          <p:cNvSpPr/>
          <p:nvPr/>
        </p:nvSpPr>
        <p:spPr>
          <a:xfrm rot="5400000">
            <a:off x="5312016" y="2067798"/>
            <a:ext cx="1014931" cy="701327"/>
          </a:xfrm>
          <a:prstGeom prst="homePlate">
            <a:avLst/>
          </a:prstGeom>
          <a:noFill/>
          <a:ln w="3810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AU" sz="48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5484DBF-A574-4D25-B1B5-2F78D5147D30}"/>
              </a:ext>
            </a:extLst>
          </p:cNvPr>
          <p:cNvSpPr/>
          <p:nvPr/>
        </p:nvSpPr>
        <p:spPr>
          <a:xfrm>
            <a:off x="3495957" y="3331258"/>
            <a:ext cx="4197021" cy="156966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9600" b="1" spc="50" dirty="0" smtClean="0">
                <a:ln w="11430">
                  <a:noFill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মণিপুরি</a:t>
            </a:r>
            <a:endParaRPr lang="en-US" sz="9600" b="1" spc="50" dirty="0">
              <a:ln w="11430">
                <a:noFill/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6E44873-81CD-468F-BE94-9E626C85E7E6}"/>
              </a:ext>
            </a:extLst>
          </p:cNvPr>
          <p:cNvSpPr/>
          <p:nvPr/>
        </p:nvSpPr>
        <p:spPr>
          <a:xfrm>
            <a:off x="3732212" y="613369"/>
            <a:ext cx="41745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 নৃ-গোষ্ঠী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893144D-AC0D-4D4F-92E9-CC6DC7EA49CB}"/>
              </a:ext>
            </a:extLst>
          </p:cNvPr>
          <p:cNvSpPr/>
          <p:nvPr/>
        </p:nvSpPr>
        <p:spPr>
          <a:xfrm>
            <a:off x="6330894" y="4580454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ং-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78" y="1811686"/>
            <a:ext cx="3506834" cy="3089232"/>
          </a:xfrm>
          <a:prstGeom prst="ellipse">
            <a:avLst/>
          </a:prstGeom>
          <a:ln w="190500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856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416AC2A-6FCB-4D14-AFBA-7820A131F422}"/>
              </a:ext>
            </a:extLst>
          </p:cNvPr>
          <p:cNvSpPr txBox="1"/>
          <p:nvPr/>
        </p:nvSpPr>
        <p:spPr>
          <a:xfrm>
            <a:off x="1066782" y="2063356"/>
            <a:ext cx="60787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687BE66-FEC4-4267-ACCB-B1A0CE01D625}"/>
              </a:ext>
            </a:extLst>
          </p:cNvPr>
          <p:cNvSpPr/>
          <p:nvPr/>
        </p:nvSpPr>
        <p:spPr>
          <a:xfrm>
            <a:off x="1604210" y="3087735"/>
            <a:ext cx="9368590" cy="13234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২.৩.২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মণিপুরিদের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পোষাক,খাদ্য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উ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ৎসব ইত্যাদি) বর্ণনা করতে পারবে।</a:t>
            </a:r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C99683C-9530-40DC-8873-A2892D997796}"/>
              </a:ext>
            </a:extLst>
          </p:cNvPr>
          <p:cNvSpPr txBox="1"/>
          <p:nvPr/>
        </p:nvSpPr>
        <p:spPr>
          <a:xfrm>
            <a:off x="733060" y="531421"/>
            <a:ext cx="276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A6B0FF3-A34D-4CF3-8163-34AB254CA4CF}"/>
              </a:ext>
            </a:extLst>
          </p:cNvPr>
          <p:cNvSpPr/>
          <p:nvPr/>
        </p:nvSpPr>
        <p:spPr>
          <a:xfrm rot="10800000" flipV="1">
            <a:off x="506338" y="1432415"/>
            <a:ext cx="11179323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08C0890-3F39-4EF5-A667-B49CBE49AAC3}"/>
              </a:ext>
            </a:extLst>
          </p:cNvPr>
          <p:cNvGrpSpPr/>
          <p:nvPr/>
        </p:nvGrpSpPr>
        <p:grpSpPr>
          <a:xfrm>
            <a:off x="1979611" y="1486437"/>
            <a:ext cx="4389853" cy="5096887"/>
            <a:chOff x="552450" y="1226794"/>
            <a:chExt cx="3562350" cy="5002556"/>
          </a:xfrm>
        </p:grpSpPr>
        <p:pic>
          <p:nvPicPr>
            <p:cNvPr id="3" name="Picture 2" descr="Bangladesh Map.jpg">
              <a:extLst>
                <a:ext uri="{FF2B5EF4-FFF2-40B4-BE49-F238E27FC236}">
                  <a16:creationId xmlns="" xmlns:a16="http://schemas.microsoft.com/office/drawing/2014/main" id="{9E3BFE7F-DB44-4607-8A0C-41F5FF792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552450" y="1226794"/>
              <a:ext cx="3562350" cy="50025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Picture 3" descr="Bangladesh Map.jpg">
              <a:extLst>
                <a:ext uri="{FF2B5EF4-FFF2-40B4-BE49-F238E27FC236}">
                  <a16:creationId xmlns="" xmlns:a16="http://schemas.microsoft.com/office/drawing/2014/main" id="{FBD9B69D-EC6D-47C7-8CA3-CE957B1BE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09600" y="5791200"/>
              <a:ext cx="2895600" cy="381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A12DA66-CBFF-4EFB-94C8-B144AD1C828D}"/>
              </a:ext>
            </a:extLst>
          </p:cNvPr>
          <p:cNvSpPr/>
          <p:nvPr/>
        </p:nvSpPr>
        <p:spPr>
          <a:xfrm>
            <a:off x="380444" y="533400"/>
            <a:ext cx="11431112" cy="7078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বন্ধুরা চল জেনে </a:t>
            </a:r>
            <a:r>
              <a:rPr lang="bn-IN" sz="40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নিই,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মণিপুরি</a:t>
            </a:r>
            <a:r>
              <a:rPr lang="en-US" sz="40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করেন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effectLst/>
              <a:latin typeface="NikoshBAN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6558DE8-FE1B-4A02-9025-1E0C76F6FC2A}"/>
              </a:ext>
            </a:extLst>
          </p:cNvPr>
          <p:cNvCxnSpPr>
            <a:cxnSpLocks/>
          </p:cNvCxnSpPr>
          <p:nvPr/>
        </p:nvCxnSpPr>
        <p:spPr>
          <a:xfrm flipV="1">
            <a:off x="7239900" y="1890218"/>
            <a:ext cx="1" cy="2834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5325066" y="2698563"/>
            <a:ext cx="797055" cy="551543"/>
          </a:xfrm>
          <a:custGeom>
            <a:avLst/>
            <a:gdLst>
              <a:gd name="connsiteX0" fmla="*/ 0 w 638628"/>
              <a:gd name="connsiteY0" fmla="*/ 551543 h 551543"/>
              <a:gd name="connsiteX1" fmla="*/ 29028 w 638628"/>
              <a:gd name="connsiteY1" fmla="*/ 478972 h 551543"/>
              <a:gd name="connsiteX2" fmla="*/ 58057 w 638628"/>
              <a:gd name="connsiteY2" fmla="*/ 435429 h 551543"/>
              <a:gd name="connsiteX3" fmla="*/ 43543 w 638628"/>
              <a:gd name="connsiteY3" fmla="*/ 362857 h 551543"/>
              <a:gd name="connsiteX4" fmla="*/ 14514 w 638628"/>
              <a:gd name="connsiteY4" fmla="*/ 174172 h 551543"/>
              <a:gd name="connsiteX5" fmla="*/ 58057 w 638628"/>
              <a:gd name="connsiteY5" fmla="*/ 29029 h 551543"/>
              <a:gd name="connsiteX6" fmla="*/ 145143 w 638628"/>
              <a:gd name="connsiteY6" fmla="*/ 0 h 551543"/>
              <a:gd name="connsiteX7" fmla="*/ 275771 w 638628"/>
              <a:gd name="connsiteY7" fmla="*/ 14515 h 551543"/>
              <a:gd name="connsiteX8" fmla="*/ 362857 w 638628"/>
              <a:gd name="connsiteY8" fmla="*/ 43543 h 551543"/>
              <a:gd name="connsiteX9" fmla="*/ 420914 w 638628"/>
              <a:gd name="connsiteY9" fmla="*/ 58057 h 551543"/>
              <a:gd name="connsiteX10" fmla="*/ 464457 w 638628"/>
              <a:gd name="connsiteY10" fmla="*/ 87086 h 551543"/>
              <a:gd name="connsiteX11" fmla="*/ 551543 w 638628"/>
              <a:gd name="connsiteY11" fmla="*/ 174172 h 551543"/>
              <a:gd name="connsiteX12" fmla="*/ 638628 w 638628"/>
              <a:gd name="connsiteY12" fmla="*/ 246743 h 551543"/>
              <a:gd name="connsiteX13" fmla="*/ 624114 w 638628"/>
              <a:gd name="connsiteY13" fmla="*/ 319315 h 551543"/>
              <a:gd name="connsiteX14" fmla="*/ 522514 w 638628"/>
              <a:gd name="connsiteY14" fmla="*/ 319315 h 551543"/>
              <a:gd name="connsiteX15" fmla="*/ 435428 w 638628"/>
              <a:gd name="connsiteY15" fmla="*/ 275772 h 551543"/>
              <a:gd name="connsiteX16" fmla="*/ 391885 w 638628"/>
              <a:gd name="connsiteY16" fmla="*/ 304800 h 551543"/>
              <a:gd name="connsiteX17" fmla="*/ 377371 w 638628"/>
              <a:gd name="connsiteY17" fmla="*/ 348343 h 551543"/>
              <a:gd name="connsiteX18" fmla="*/ 319314 w 638628"/>
              <a:gd name="connsiteY18" fmla="*/ 435429 h 551543"/>
              <a:gd name="connsiteX19" fmla="*/ 275771 w 638628"/>
              <a:gd name="connsiteY19" fmla="*/ 464457 h 551543"/>
              <a:gd name="connsiteX20" fmla="*/ 159657 w 638628"/>
              <a:gd name="connsiteY20" fmla="*/ 493486 h 551543"/>
              <a:gd name="connsiteX21" fmla="*/ 116114 w 638628"/>
              <a:gd name="connsiteY21" fmla="*/ 508000 h 551543"/>
              <a:gd name="connsiteX22" fmla="*/ 29028 w 638628"/>
              <a:gd name="connsiteY22" fmla="*/ 522515 h 551543"/>
              <a:gd name="connsiteX23" fmla="*/ 29028 w 638628"/>
              <a:gd name="connsiteY23" fmla="*/ 508000 h 5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8628" h="551543">
                <a:moveTo>
                  <a:pt x="0" y="551543"/>
                </a:moveTo>
                <a:cubicBezTo>
                  <a:pt x="9676" y="527353"/>
                  <a:pt x="17376" y="502275"/>
                  <a:pt x="29028" y="478972"/>
                </a:cubicBezTo>
                <a:cubicBezTo>
                  <a:pt x="36829" y="463370"/>
                  <a:pt x="55893" y="452738"/>
                  <a:pt x="58057" y="435429"/>
                </a:cubicBezTo>
                <a:cubicBezTo>
                  <a:pt x="61117" y="410950"/>
                  <a:pt x="47032" y="387279"/>
                  <a:pt x="43543" y="362857"/>
                </a:cubicBezTo>
                <a:cubicBezTo>
                  <a:pt x="15681" y="167827"/>
                  <a:pt x="44728" y="295028"/>
                  <a:pt x="14514" y="174172"/>
                </a:cubicBezTo>
                <a:cubicBezTo>
                  <a:pt x="18573" y="145755"/>
                  <a:pt x="16640" y="54915"/>
                  <a:pt x="58057" y="29029"/>
                </a:cubicBezTo>
                <a:cubicBezTo>
                  <a:pt x="84005" y="12812"/>
                  <a:pt x="145143" y="0"/>
                  <a:pt x="145143" y="0"/>
                </a:cubicBezTo>
                <a:cubicBezTo>
                  <a:pt x="188686" y="4838"/>
                  <a:pt x="232811" y="5923"/>
                  <a:pt x="275771" y="14515"/>
                </a:cubicBezTo>
                <a:cubicBezTo>
                  <a:pt x="305776" y="20516"/>
                  <a:pt x="333549" y="34751"/>
                  <a:pt x="362857" y="43543"/>
                </a:cubicBezTo>
                <a:cubicBezTo>
                  <a:pt x="381964" y="49275"/>
                  <a:pt x="401562" y="53219"/>
                  <a:pt x="420914" y="58057"/>
                </a:cubicBezTo>
                <a:cubicBezTo>
                  <a:pt x="435428" y="67733"/>
                  <a:pt x="451419" y="75497"/>
                  <a:pt x="464457" y="87086"/>
                </a:cubicBezTo>
                <a:cubicBezTo>
                  <a:pt x="495140" y="114360"/>
                  <a:pt x="517385" y="151400"/>
                  <a:pt x="551543" y="174172"/>
                </a:cubicBezTo>
                <a:cubicBezTo>
                  <a:pt x="612164" y="214586"/>
                  <a:pt x="582750" y="190865"/>
                  <a:pt x="638628" y="246743"/>
                </a:cubicBezTo>
                <a:cubicBezTo>
                  <a:pt x="633790" y="270934"/>
                  <a:pt x="639907" y="300363"/>
                  <a:pt x="624114" y="319315"/>
                </a:cubicBezTo>
                <a:cubicBezTo>
                  <a:pt x="596381" y="352595"/>
                  <a:pt x="550340" y="328590"/>
                  <a:pt x="522514" y="319315"/>
                </a:cubicBezTo>
                <a:cubicBezTo>
                  <a:pt x="507350" y="309205"/>
                  <a:pt x="459466" y="271766"/>
                  <a:pt x="435428" y="275772"/>
                </a:cubicBezTo>
                <a:cubicBezTo>
                  <a:pt x="418221" y="278640"/>
                  <a:pt x="406399" y="295124"/>
                  <a:pt x="391885" y="304800"/>
                </a:cubicBezTo>
                <a:cubicBezTo>
                  <a:pt x="387047" y="319314"/>
                  <a:pt x="384801" y="334969"/>
                  <a:pt x="377371" y="348343"/>
                </a:cubicBezTo>
                <a:cubicBezTo>
                  <a:pt x="360428" y="378841"/>
                  <a:pt x="348343" y="416077"/>
                  <a:pt x="319314" y="435429"/>
                </a:cubicBezTo>
                <a:cubicBezTo>
                  <a:pt x="304800" y="445105"/>
                  <a:pt x="292165" y="458496"/>
                  <a:pt x="275771" y="464457"/>
                </a:cubicBezTo>
                <a:cubicBezTo>
                  <a:pt x="238277" y="478091"/>
                  <a:pt x="197506" y="480870"/>
                  <a:pt x="159657" y="493486"/>
                </a:cubicBezTo>
                <a:lnTo>
                  <a:pt x="116114" y="508000"/>
                </a:lnTo>
                <a:cubicBezTo>
                  <a:pt x="76971" y="534096"/>
                  <a:pt x="74096" y="552561"/>
                  <a:pt x="29028" y="522515"/>
                </a:cubicBezTo>
                <a:cubicBezTo>
                  <a:pt x="25002" y="519831"/>
                  <a:pt x="29028" y="512838"/>
                  <a:pt x="29028" y="50800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A5879A0-6CB3-4412-A80F-868850F88E7E}"/>
              </a:ext>
            </a:extLst>
          </p:cNvPr>
          <p:cNvSpPr/>
          <p:nvPr/>
        </p:nvSpPr>
        <p:spPr>
          <a:xfrm>
            <a:off x="8281698" y="2362200"/>
            <a:ext cx="2167596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সিলেট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A5879A0-6CB3-4412-A80F-868850F88E7E}"/>
              </a:ext>
            </a:extLst>
          </p:cNvPr>
          <p:cNvSpPr/>
          <p:nvPr/>
        </p:nvSpPr>
        <p:spPr>
          <a:xfrm>
            <a:off x="8270216" y="3733800"/>
            <a:ext cx="217907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হবিগঞ্জ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833443" y="3810000"/>
            <a:ext cx="434102" cy="4269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A5879A0-6CB3-4412-A80F-868850F88E7E}"/>
              </a:ext>
            </a:extLst>
          </p:cNvPr>
          <p:cNvSpPr/>
          <p:nvPr/>
        </p:nvSpPr>
        <p:spPr>
          <a:xfrm>
            <a:off x="8278116" y="3048000"/>
            <a:ext cx="217117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মৌলভীবাজার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288439" y="3075709"/>
            <a:ext cx="644289" cy="583078"/>
          </a:xfrm>
          <a:custGeom>
            <a:avLst/>
            <a:gdLst>
              <a:gd name="connsiteX0" fmla="*/ 45561 w 644289"/>
              <a:gd name="connsiteY0" fmla="*/ 498764 h 583078"/>
              <a:gd name="connsiteX1" fmla="*/ 59416 w 644289"/>
              <a:gd name="connsiteY1" fmla="*/ 429491 h 583078"/>
              <a:gd name="connsiteX2" fmla="*/ 3997 w 644289"/>
              <a:gd name="connsiteY2" fmla="*/ 415636 h 583078"/>
              <a:gd name="connsiteX3" fmla="*/ 17852 w 644289"/>
              <a:gd name="connsiteY3" fmla="*/ 277091 h 583078"/>
              <a:gd name="connsiteX4" fmla="*/ 31706 w 644289"/>
              <a:gd name="connsiteY4" fmla="*/ 235527 h 583078"/>
              <a:gd name="connsiteX5" fmla="*/ 267234 w 644289"/>
              <a:gd name="connsiteY5" fmla="*/ 193964 h 583078"/>
              <a:gd name="connsiteX6" fmla="*/ 336506 w 644289"/>
              <a:gd name="connsiteY6" fmla="*/ 180109 h 583078"/>
              <a:gd name="connsiteX7" fmla="*/ 419634 w 644289"/>
              <a:gd name="connsiteY7" fmla="*/ 152400 h 583078"/>
              <a:gd name="connsiteX8" fmla="*/ 488906 w 644289"/>
              <a:gd name="connsiteY8" fmla="*/ 138546 h 583078"/>
              <a:gd name="connsiteX9" fmla="*/ 516616 w 644289"/>
              <a:gd name="connsiteY9" fmla="*/ 110836 h 583078"/>
              <a:gd name="connsiteX10" fmla="*/ 572034 w 644289"/>
              <a:gd name="connsiteY10" fmla="*/ 27709 h 583078"/>
              <a:gd name="connsiteX11" fmla="*/ 613597 w 644289"/>
              <a:gd name="connsiteY11" fmla="*/ 0 h 583078"/>
              <a:gd name="connsiteX12" fmla="*/ 641306 w 644289"/>
              <a:gd name="connsiteY12" fmla="*/ 41564 h 583078"/>
              <a:gd name="connsiteX13" fmla="*/ 585888 w 644289"/>
              <a:gd name="connsiteY13" fmla="*/ 152400 h 583078"/>
              <a:gd name="connsiteX14" fmla="*/ 613597 w 644289"/>
              <a:gd name="connsiteY14" fmla="*/ 221673 h 583078"/>
              <a:gd name="connsiteX15" fmla="*/ 641306 w 644289"/>
              <a:gd name="connsiteY15" fmla="*/ 263236 h 583078"/>
              <a:gd name="connsiteX16" fmla="*/ 544325 w 644289"/>
              <a:gd name="connsiteY16" fmla="*/ 277091 h 583078"/>
              <a:gd name="connsiteX17" fmla="*/ 461197 w 644289"/>
              <a:gd name="connsiteY17" fmla="*/ 346364 h 583078"/>
              <a:gd name="connsiteX18" fmla="*/ 391925 w 644289"/>
              <a:gd name="connsiteY18" fmla="*/ 332509 h 583078"/>
              <a:gd name="connsiteX19" fmla="*/ 350361 w 644289"/>
              <a:gd name="connsiteY19" fmla="*/ 290946 h 583078"/>
              <a:gd name="connsiteX20" fmla="*/ 336506 w 644289"/>
              <a:gd name="connsiteY20" fmla="*/ 332509 h 583078"/>
              <a:gd name="connsiteX21" fmla="*/ 350361 w 644289"/>
              <a:gd name="connsiteY21" fmla="*/ 387927 h 583078"/>
              <a:gd name="connsiteX22" fmla="*/ 364216 w 644289"/>
              <a:gd name="connsiteY22" fmla="*/ 457200 h 583078"/>
              <a:gd name="connsiteX23" fmla="*/ 322652 w 644289"/>
              <a:gd name="connsiteY23" fmla="*/ 581891 h 583078"/>
              <a:gd name="connsiteX24" fmla="*/ 281088 w 644289"/>
              <a:gd name="connsiteY24" fmla="*/ 568036 h 583078"/>
              <a:gd name="connsiteX25" fmla="*/ 45561 w 644289"/>
              <a:gd name="connsiteY25" fmla="*/ 457200 h 583078"/>
              <a:gd name="connsiteX26" fmla="*/ 17852 w 644289"/>
              <a:gd name="connsiteY26" fmla="*/ 374073 h 58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4289" h="583078">
                <a:moveTo>
                  <a:pt x="45561" y="498764"/>
                </a:moveTo>
                <a:cubicBezTo>
                  <a:pt x="50179" y="475673"/>
                  <a:pt x="69947" y="450553"/>
                  <a:pt x="59416" y="429491"/>
                </a:cubicBezTo>
                <a:cubicBezTo>
                  <a:pt x="50900" y="412460"/>
                  <a:pt x="9007" y="434007"/>
                  <a:pt x="3997" y="415636"/>
                </a:cubicBezTo>
                <a:cubicBezTo>
                  <a:pt x="-8215" y="370859"/>
                  <a:pt x="10795" y="322963"/>
                  <a:pt x="17852" y="277091"/>
                </a:cubicBezTo>
                <a:cubicBezTo>
                  <a:pt x="20073" y="262657"/>
                  <a:pt x="24192" y="248050"/>
                  <a:pt x="31706" y="235527"/>
                </a:cubicBezTo>
                <a:cubicBezTo>
                  <a:pt x="76506" y="160860"/>
                  <a:pt x="216476" y="197348"/>
                  <a:pt x="267234" y="193964"/>
                </a:cubicBezTo>
                <a:cubicBezTo>
                  <a:pt x="290325" y="189346"/>
                  <a:pt x="313788" y="186305"/>
                  <a:pt x="336506" y="180109"/>
                </a:cubicBezTo>
                <a:cubicBezTo>
                  <a:pt x="364685" y="172424"/>
                  <a:pt x="390993" y="158128"/>
                  <a:pt x="419634" y="152400"/>
                </a:cubicBezTo>
                <a:lnTo>
                  <a:pt x="488906" y="138546"/>
                </a:lnTo>
                <a:cubicBezTo>
                  <a:pt x="498143" y="129309"/>
                  <a:pt x="508778" y="121286"/>
                  <a:pt x="516616" y="110836"/>
                </a:cubicBezTo>
                <a:cubicBezTo>
                  <a:pt x="536597" y="84194"/>
                  <a:pt x="544325" y="46182"/>
                  <a:pt x="572034" y="27709"/>
                </a:cubicBezTo>
                <a:lnTo>
                  <a:pt x="613597" y="0"/>
                </a:lnTo>
                <a:cubicBezTo>
                  <a:pt x="622833" y="13855"/>
                  <a:pt x="639241" y="25041"/>
                  <a:pt x="641306" y="41564"/>
                </a:cubicBezTo>
                <a:cubicBezTo>
                  <a:pt x="649172" y="104487"/>
                  <a:pt x="622833" y="115455"/>
                  <a:pt x="585888" y="152400"/>
                </a:cubicBezTo>
                <a:cubicBezTo>
                  <a:pt x="595124" y="175491"/>
                  <a:pt x="602475" y="199429"/>
                  <a:pt x="613597" y="221673"/>
                </a:cubicBezTo>
                <a:cubicBezTo>
                  <a:pt x="621044" y="236566"/>
                  <a:pt x="654308" y="252834"/>
                  <a:pt x="641306" y="263236"/>
                </a:cubicBezTo>
                <a:cubicBezTo>
                  <a:pt x="615807" y="283636"/>
                  <a:pt x="576652" y="272473"/>
                  <a:pt x="544325" y="277091"/>
                </a:cubicBezTo>
                <a:cubicBezTo>
                  <a:pt x="533139" y="288277"/>
                  <a:pt x="483242" y="343608"/>
                  <a:pt x="461197" y="346364"/>
                </a:cubicBezTo>
                <a:cubicBezTo>
                  <a:pt x="437831" y="349285"/>
                  <a:pt x="415016" y="337127"/>
                  <a:pt x="391925" y="332509"/>
                </a:cubicBezTo>
                <a:cubicBezTo>
                  <a:pt x="378070" y="318655"/>
                  <a:pt x="369954" y="290946"/>
                  <a:pt x="350361" y="290946"/>
                </a:cubicBezTo>
                <a:cubicBezTo>
                  <a:pt x="335757" y="290946"/>
                  <a:pt x="336506" y="317905"/>
                  <a:pt x="336506" y="332509"/>
                </a:cubicBezTo>
                <a:cubicBezTo>
                  <a:pt x="336506" y="351550"/>
                  <a:pt x="346230" y="369339"/>
                  <a:pt x="350361" y="387927"/>
                </a:cubicBezTo>
                <a:cubicBezTo>
                  <a:pt x="355470" y="410915"/>
                  <a:pt x="359598" y="434109"/>
                  <a:pt x="364216" y="457200"/>
                </a:cubicBezTo>
                <a:cubicBezTo>
                  <a:pt x="361970" y="470674"/>
                  <a:pt x="357439" y="567976"/>
                  <a:pt x="322652" y="581891"/>
                </a:cubicBezTo>
                <a:cubicBezTo>
                  <a:pt x="309092" y="587315"/>
                  <a:pt x="294943" y="572654"/>
                  <a:pt x="281088" y="568036"/>
                </a:cubicBezTo>
                <a:cubicBezTo>
                  <a:pt x="231279" y="418610"/>
                  <a:pt x="282331" y="488769"/>
                  <a:pt x="45561" y="457200"/>
                </a:cubicBezTo>
                <a:lnTo>
                  <a:pt x="17852" y="374073"/>
                </a:ln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918364" y="3172691"/>
            <a:ext cx="446443" cy="596512"/>
          </a:xfrm>
          <a:custGeom>
            <a:avLst/>
            <a:gdLst>
              <a:gd name="connsiteX0" fmla="*/ 415636 w 446443"/>
              <a:gd name="connsiteY0" fmla="*/ 27709 h 596512"/>
              <a:gd name="connsiteX1" fmla="*/ 346363 w 446443"/>
              <a:gd name="connsiteY1" fmla="*/ 13854 h 596512"/>
              <a:gd name="connsiteX2" fmla="*/ 304800 w 446443"/>
              <a:gd name="connsiteY2" fmla="*/ 0 h 596512"/>
              <a:gd name="connsiteX3" fmla="*/ 124691 w 446443"/>
              <a:gd name="connsiteY3" fmla="*/ 13854 h 596512"/>
              <a:gd name="connsiteX4" fmla="*/ 83127 w 446443"/>
              <a:gd name="connsiteY4" fmla="*/ 41564 h 596512"/>
              <a:gd name="connsiteX5" fmla="*/ 69272 w 446443"/>
              <a:gd name="connsiteY5" fmla="*/ 83127 h 596512"/>
              <a:gd name="connsiteX6" fmla="*/ 41563 w 446443"/>
              <a:gd name="connsiteY6" fmla="*/ 124691 h 596512"/>
              <a:gd name="connsiteX7" fmla="*/ 27709 w 446443"/>
              <a:gd name="connsiteY7" fmla="*/ 166254 h 596512"/>
              <a:gd name="connsiteX8" fmla="*/ 0 w 446443"/>
              <a:gd name="connsiteY8" fmla="*/ 290945 h 596512"/>
              <a:gd name="connsiteX9" fmla="*/ 13854 w 446443"/>
              <a:gd name="connsiteY9" fmla="*/ 387927 h 596512"/>
              <a:gd name="connsiteX10" fmla="*/ 96981 w 446443"/>
              <a:gd name="connsiteY10" fmla="*/ 401782 h 596512"/>
              <a:gd name="connsiteX11" fmla="*/ 124691 w 446443"/>
              <a:gd name="connsiteY11" fmla="*/ 484909 h 596512"/>
              <a:gd name="connsiteX12" fmla="*/ 180109 w 446443"/>
              <a:gd name="connsiteY12" fmla="*/ 595745 h 596512"/>
              <a:gd name="connsiteX13" fmla="*/ 207818 w 446443"/>
              <a:gd name="connsiteY13" fmla="*/ 554182 h 596512"/>
              <a:gd name="connsiteX14" fmla="*/ 221672 w 446443"/>
              <a:gd name="connsiteY14" fmla="*/ 498764 h 596512"/>
              <a:gd name="connsiteX15" fmla="*/ 263236 w 446443"/>
              <a:gd name="connsiteY15" fmla="*/ 484909 h 596512"/>
              <a:gd name="connsiteX16" fmla="*/ 387927 w 446443"/>
              <a:gd name="connsiteY16" fmla="*/ 512618 h 596512"/>
              <a:gd name="connsiteX17" fmla="*/ 443345 w 446443"/>
              <a:gd name="connsiteY17" fmla="*/ 498764 h 596512"/>
              <a:gd name="connsiteX18" fmla="*/ 429491 w 446443"/>
              <a:gd name="connsiteY18" fmla="*/ 429491 h 596512"/>
              <a:gd name="connsiteX19" fmla="*/ 415636 w 446443"/>
              <a:gd name="connsiteY19" fmla="*/ 374073 h 596512"/>
              <a:gd name="connsiteX20" fmla="*/ 387927 w 446443"/>
              <a:gd name="connsiteY20" fmla="*/ 332509 h 596512"/>
              <a:gd name="connsiteX21" fmla="*/ 374072 w 446443"/>
              <a:gd name="connsiteY21" fmla="*/ 290945 h 596512"/>
              <a:gd name="connsiteX22" fmla="*/ 401781 w 446443"/>
              <a:gd name="connsiteY22" fmla="*/ 166254 h 596512"/>
              <a:gd name="connsiteX23" fmla="*/ 415636 w 446443"/>
              <a:gd name="connsiteY23" fmla="*/ 83127 h 596512"/>
              <a:gd name="connsiteX24" fmla="*/ 415636 w 446443"/>
              <a:gd name="connsiteY24" fmla="*/ 27709 h 59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443" h="596512">
                <a:moveTo>
                  <a:pt x="415636" y="27709"/>
                </a:moveTo>
                <a:cubicBezTo>
                  <a:pt x="404091" y="16164"/>
                  <a:pt x="369208" y="19565"/>
                  <a:pt x="346363" y="13854"/>
                </a:cubicBezTo>
                <a:cubicBezTo>
                  <a:pt x="332195" y="10312"/>
                  <a:pt x="319404" y="0"/>
                  <a:pt x="304800" y="0"/>
                </a:cubicBezTo>
                <a:cubicBezTo>
                  <a:pt x="244586" y="0"/>
                  <a:pt x="184727" y="9236"/>
                  <a:pt x="124691" y="13854"/>
                </a:cubicBezTo>
                <a:cubicBezTo>
                  <a:pt x="110836" y="23091"/>
                  <a:pt x="93529" y="28562"/>
                  <a:pt x="83127" y="41564"/>
                </a:cubicBezTo>
                <a:cubicBezTo>
                  <a:pt x="74004" y="52968"/>
                  <a:pt x="75803" y="70065"/>
                  <a:pt x="69272" y="83127"/>
                </a:cubicBezTo>
                <a:cubicBezTo>
                  <a:pt x="61825" y="98020"/>
                  <a:pt x="50799" y="110836"/>
                  <a:pt x="41563" y="124691"/>
                </a:cubicBezTo>
                <a:cubicBezTo>
                  <a:pt x="36945" y="138545"/>
                  <a:pt x="30877" y="151998"/>
                  <a:pt x="27709" y="166254"/>
                </a:cubicBezTo>
                <a:cubicBezTo>
                  <a:pt x="-4802" y="312552"/>
                  <a:pt x="31187" y="197381"/>
                  <a:pt x="0" y="290945"/>
                </a:cubicBezTo>
                <a:cubicBezTo>
                  <a:pt x="4618" y="323272"/>
                  <a:pt x="-7650" y="363351"/>
                  <a:pt x="13854" y="387927"/>
                </a:cubicBezTo>
                <a:cubicBezTo>
                  <a:pt x="32352" y="409068"/>
                  <a:pt x="75840" y="383284"/>
                  <a:pt x="96981" y="401782"/>
                </a:cubicBezTo>
                <a:cubicBezTo>
                  <a:pt x="118962" y="421016"/>
                  <a:pt x="124691" y="484909"/>
                  <a:pt x="124691" y="484909"/>
                </a:cubicBezTo>
                <a:cubicBezTo>
                  <a:pt x="125969" y="492580"/>
                  <a:pt x="124248" y="606917"/>
                  <a:pt x="180109" y="595745"/>
                </a:cubicBezTo>
                <a:cubicBezTo>
                  <a:pt x="196437" y="592480"/>
                  <a:pt x="198582" y="568036"/>
                  <a:pt x="207818" y="554182"/>
                </a:cubicBezTo>
                <a:cubicBezTo>
                  <a:pt x="212436" y="535709"/>
                  <a:pt x="209777" y="513633"/>
                  <a:pt x="221672" y="498764"/>
                </a:cubicBezTo>
                <a:cubicBezTo>
                  <a:pt x="230795" y="487360"/>
                  <a:pt x="248632" y="484909"/>
                  <a:pt x="263236" y="484909"/>
                </a:cubicBezTo>
                <a:cubicBezTo>
                  <a:pt x="311998" y="484909"/>
                  <a:pt x="345068" y="498332"/>
                  <a:pt x="387927" y="512618"/>
                </a:cubicBezTo>
                <a:cubicBezTo>
                  <a:pt x="406400" y="508000"/>
                  <a:pt x="434829" y="515795"/>
                  <a:pt x="443345" y="498764"/>
                </a:cubicBezTo>
                <a:cubicBezTo>
                  <a:pt x="453876" y="477702"/>
                  <a:pt x="434599" y="452479"/>
                  <a:pt x="429491" y="429491"/>
                </a:cubicBezTo>
                <a:cubicBezTo>
                  <a:pt x="425360" y="410903"/>
                  <a:pt x="423137" y="391575"/>
                  <a:pt x="415636" y="374073"/>
                </a:cubicBezTo>
                <a:cubicBezTo>
                  <a:pt x="409077" y="358768"/>
                  <a:pt x="395374" y="347402"/>
                  <a:pt x="387927" y="332509"/>
                </a:cubicBezTo>
                <a:cubicBezTo>
                  <a:pt x="381396" y="319447"/>
                  <a:pt x="378690" y="304800"/>
                  <a:pt x="374072" y="290945"/>
                </a:cubicBezTo>
                <a:cubicBezTo>
                  <a:pt x="388900" y="231634"/>
                  <a:pt x="390053" y="230760"/>
                  <a:pt x="401781" y="166254"/>
                </a:cubicBezTo>
                <a:cubicBezTo>
                  <a:pt x="406806" y="138616"/>
                  <a:pt x="413093" y="111103"/>
                  <a:pt x="415636" y="83127"/>
                </a:cubicBezTo>
                <a:cubicBezTo>
                  <a:pt x="417727" y="60131"/>
                  <a:pt x="427181" y="39254"/>
                  <a:pt x="415636" y="27709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833443" y="3171173"/>
            <a:ext cx="434102" cy="426914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833443" y="2494768"/>
            <a:ext cx="434102" cy="4269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3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2" y="641815"/>
            <a:ext cx="3886200" cy="2199410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E6E2D1E-04A1-4FF8-9EE9-B5B88E635243}"/>
              </a:ext>
            </a:extLst>
          </p:cNvPr>
          <p:cNvSpPr/>
          <p:nvPr/>
        </p:nvSpPr>
        <p:spPr>
          <a:xfrm>
            <a:off x="2017126" y="5460257"/>
            <a:ext cx="811588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মণিপুরিরা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06" y="3030232"/>
            <a:ext cx="3908570" cy="2087406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86" y="3030232"/>
            <a:ext cx="3897326" cy="2087406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82" y="641815"/>
            <a:ext cx="3944794" cy="2192483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83" y="1981198"/>
            <a:ext cx="4610686" cy="2593511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1981198"/>
            <a:ext cx="4634079" cy="2614293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E6E2D1E-04A1-4FF8-9EE9-B5B88E635243}"/>
              </a:ext>
            </a:extLst>
          </p:cNvPr>
          <p:cNvSpPr/>
          <p:nvPr/>
        </p:nvSpPr>
        <p:spPr>
          <a:xfrm>
            <a:off x="1892286" y="5461823"/>
            <a:ext cx="811588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মণিপুরিদের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সামাজিকভাবে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নিষিদ্ধ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42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1711900"/>
            <a:ext cx="4488768" cy="2798618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0"/>
          <a:stretch/>
        </p:blipFill>
        <p:spPr>
          <a:xfrm>
            <a:off x="1598612" y="1711900"/>
            <a:ext cx="4488768" cy="2779569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7CAFD8F-13A7-4BC0-A89C-E8329A266ED1}"/>
              </a:ext>
            </a:extLst>
          </p:cNvPr>
          <p:cNvSpPr/>
          <p:nvPr/>
        </p:nvSpPr>
        <p:spPr>
          <a:xfrm>
            <a:off x="1425902" y="4930444"/>
            <a:ext cx="948436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মণিপুরিদের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খাবার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সিঞ্জেদা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শাক-সবজি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2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352E6D9-890D-4F66-81E0-CCE0B372BB05}"/>
              </a:ext>
            </a:extLst>
          </p:cNvPr>
          <p:cNvSpPr/>
          <p:nvPr/>
        </p:nvSpPr>
        <p:spPr>
          <a:xfrm>
            <a:off x="2320187" y="3075057"/>
            <a:ext cx="5945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মণিপুরিদের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খাবার কি কি?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" name="Rectangle: Diagonal Corners Rounded 1">
            <a:extLst>
              <a:ext uri="{FF2B5EF4-FFF2-40B4-BE49-F238E27FC236}">
                <a16:creationId xmlns=""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769875" y="1300005"/>
            <a:ext cx="2603722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44263D9-3D20-4441-BCC6-B249732F43F2}"/>
              </a:ext>
            </a:extLst>
          </p:cNvPr>
          <p:cNvSpPr/>
          <p:nvPr/>
        </p:nvSpPr>
        <p:spPr>
          <a:xfrm rot="10800000">
            <a:off x="775214" y="2136687"/>
            <a:ext cx="9871815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314</Words>
  <Application>Microsoft Office PowerPoint</Application>
  <PresentationFormat>Custom</PresentationFormat>
  <Paragraphs>60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</dc:creator>
  <cp:lastModifiedBy>RC</cp:lastModifiedBy>
  <cp:revision>82</cp:revision>
  <dcterms:created xsi:type="dcterms:W3CDTF">2006-08-16T00:00:00Z</dcterms:created>
  <dcterms:modified xsi:type="dcterms:W3CDTF">2019-12-08T04:18:57Z</dcterms:modified>
</cp:coreProperties>
</file>