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83" r:id="rId4"/>
    <p:sldId id="260" r:id="rId5"/>
    <p:sldId id="261" r:id="rId6"/>
    <p:sldId id="263" r:id="rId7"/>
    <p:sldId id="264" r:id="rId8"/>
    <p:sldId id="262" r:id="rId9"/>
    <p:sldId id="265" r:id="rId10"/>
    <p:sldId id="272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3DAB7-BF8C-49E3-B53D-DD124C9A4CDA}" type="doc">
      <dgm:prSet loTypeId="urn:microsoft.com/office/officeart/2005/8/layout/radial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C1F6E41-259D-412B-A066-935A15369EB4}">
      <dgm:prSet phldrT="[Text]" custT="1"/>
      <dgm:spPr/>
      <dgm:t>
        <a:bodyPr/>
        <a:lstStyle/>
        <a:p>
          <a:r>
            <a:rPr lang="bn-IN" sz="3200" b="1" dirty="0">
              <a:latin typeface="NikoshBAN" panose="02000000000000000000" pitchFamily="2" charset="0"/>
              <a:cs typeface="NikoshBAN" panose="02000000000000000000" pitchFamily="2" charset="0"/>
            </a:rPr>
            <a:t>বঙ্গবন্ধু</a:t>
          </a:r>
        </a:p>
        <a:p>
          <a:r>
            <a:rPr lang="bn-IN" sz="3200" b="1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</a:p>
        <a:p>
          <a:r>
            <a:rPr lang="bn-IN" sz="3200" b="1" dirty="0"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62B01F-255F-43B1-9B19-851BD4A5FBC5}" type="parTrans" cxnId="{3CE7F0E5-9455-484F-8485-9A5BAE7AEE68}">
      <dgm:prSet/>
      <dgm:spPr/>
      <dgm:t>
        <a:bodyPr/>
        <a:lstStyle/>
        <a:p>
          <a:endParaRPr lang="en-US" sz="1800" b="1"/>
        </a:p>
      </dgm:t>
    </dgm:pt>
    <dgm:pt modelId="{AC25CD72-2AB1-4AF6-90ED-9E6F4A4A5745}" type="sibTrans" cxnId="{3CE7F0E5-9455-484F-8485-9A5BAE7AEE68}">
      <dgm:prSet/>
      <dgm:spPr/>
      <dgm:t>
        <a:bodyPr/>
        <a:lstStyle/>
        <a:p>
          <a:endParaRPr lang="en-US" sz="1800" b="1"/>
        </a:p>
      </dgm:t>
    </dgm:pt>
    <dgm:pt modelId="{DA5F8589-E953-4293-9140-C65DAF8A5327}">
      <dgm:prSet phldrT="[Text]" custT="1"/>
      <dgm:spPr/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রেসকোর্সে ৭ মার্চের ভাষণ।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A58031-322F-4192-8303-051D674B9D81}" type="parTrans" cxnId="{8AEF28FA-529D-4CFB-8950-1D971514E215}">
      <dgm:prSet/>
      <dgm:spPr/>
      <dgm:t>
        <a:bodyPr/>
        <a:lstStyle/>
        <a:p>
          <a:endParaRPr lang="en-US" sz="1800" b="1"/>
        </a:p>
      </dgm:t>
    </dgm:pt>
    <dgm:pt modelId="{D8C81652-2068-4948-B04E-3CB451BE6C8D}" type="sibTrans" cxnId="{8AEF28FA-529D-4CFB-8950-1D971514E215}">
      <dgm:prSet/>
      <dgm:spPr/>
      <dgm:t>
        <a:bodyPr/>
        <a:lstStyle/>
        <a:p>
          <a:endParaRPr lang="en-US" sz="1800" b="1"/>
        </a:p>
      </dgm:t>
    </dgm:pt>
    <dgm:pt modelId="{999F8361-41ED-4E97-A8E2-E31DB204DF19}">
      <dgm:prSet phldrT="[Text]" custT="1"/>
      <dgm:spPr/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২৫ মার্চের কাল রাত।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310A75-378F-4400-AF37-2D94C26146B9}" type="parTrans" cxnId="{5737F428-966B-42A2-906F-C42152E1D90E}">
      <dgm:prSet/>
      <dgm:spPr/>
      <dgm:t>
        <a:bodyPr/>
        <a:lstStyle/>
        <a:p>
          <a:endParaRPr lang="en-US" sz="1800" b="1"/>
        </a:p>
      </dgm:t>
    </dgm:pt>
    <dgm:pt modelId="{11109E32-9D2D-4311-895C-7408F0DE6A8E}" type="sibTrans" cxnId="{5737F428-966B-42A2-906F-C42152E1D90E}">
      <dgm:prSet/>
      <dgm:spPr/>
      <dgm:t>
        <a:bodyPr/>
        <a:lstStyle/>
        <a:p>
          <a:endParaRPr lang="en-US" sz="1800" b="1"/>
        </a:p>
      </dgm:t>
    </dgm:pt>
    <dgm:pt modelId="{EDA06A4F-ABF2-48CE-B0A0-FD46B4734360}">
      <dgm:prSet phldrT="[Text]" custT="1"/>
      <dgm:spPr/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২৬ মার্চ বঙ্গবন্ধুর স্বাধীনতার ঘোষণা।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BC3C99-C404-439D-934A-08FED9EF4984}" type="parTrans" cxnId="{19AD35E7-494A-4B5B-9481-5B519CBFCCA4}">
      <dgm:prSet/>
      <dgm:spPr/>
      <dgm:t>
        <a:bodyPr/>
        <a:lstStyle/>
        <a:p>
          <a:endParaRPr lang="en-US" sz="1800" b="1"/>
        </a:p>
      </dgm:t>
    </dgm:pt>
    <dgm:pt modelId="{E085ABDA-3A5F-4A33-9D72-444475B7B5D4}" type="sibTrans" cxnId="{19AD35E7-494A-4B5B-9481-5B519CBFCCA4}">
      <dgm:prSet/>
      <dgm:spPr/>
      <dgm:t>
        <a:bodyPr/>
        <a:lstStyle/>
        <a:p>
          <a:endParaRPr lang="en-US" sz="1800" b="1"/>
        </a:p>
      </dgm:t>
    </dgm:pt>
    <dgm:pt modelId="{A9D764F7-DEBD-403F-A111-3E8EB9FE6B35}">
      <dgm:prSet phldrT="[Text]" custT="1"/>
      <dgm:spPr/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পাকিস্তানি সেনাবাহিনীর হাতে বন্দি হয়ে পশ্চিম পাকিস্তানের কারাগারে। 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30D050-7204-40F5-BE39-0BCB5C184B60}" type="parTrans" cxnId="{BB299C3F-F622-4277-ADF6-34D77208D484}">
      <dgm:prSet/>
      <dgm:spPr/>
      <dgm:t>
        <a:bodyPr/>
        <a:lstStyle/>
        <a:p>
          <a:endParaRPr lang="en-US" sz="1800" b="1"/>
        </a:p>
      </dgm:t>
    </dgm:pt>
    <dgm:pt modelId="{C772572F-80C4-4A50-B2F0-A4C417F38407}" type="sibTrans" cxnId="{BB299C3F-F622-4277-ADF6-34D77208D484}">
      <dgm:prSet/>
      <dgm:spPr/>
      <dgm:t>
        <a:bodyPr/>
        <a:lstStyle/>
        <a:p>
          <a:endParaRPr lang="en-US" sz="1800" b="1"/>
        </a:p>
      </dgm:t>
    </dgm:pt>
    <dgm:pt modelId="{F8B8F9AD-1130-47AD-A6EF-1C1C0A5E7EFF}">
      <dgm:prSet custT="1"/>
      <dgm:spPr/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বঙ্গবন্ধুর আহবানে যুদ্ধ শুরু।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870FC3-A544-456E-8245-FF6A3D7FD81D}" type="parTrans" cxnId="{3BD45E29-71A6-4FD3-8B60-DCDC107975C2}">
      <dgm:prSet/>
      <dgm:spPr/>
      <dgm:t>
        <a:bodyPr/>
        <a:lstStyle/>
        <a:p>
          <a:endParaRPr lang="en-US" sz="1800" b="1"/>
        </a:p>
      </dgm:t>
    </dgm:pt>
    <dgm:pt modelId="{F9E063EF-8981-4C81-A3BD-D546F3286154}" type="sibTrans" cxnId="{3BD45E29-71A6-4FD3-8B60-DCDC107975C2}">
      <dgm:prSet/>
      <dgm:spPr/>
      <dgm:t>
        <a:bodyPr/>
        <a:lstStyle/>
        <a:p>
          <a:endParaRPr lang="en-US" sz="1800" b="1"/>
        </a:p>
      </dgm:t>
    </dgm:pt>
    <dgm:pt modelId="{6C92EF0B-1BE8-4877-AF96-428081BC15A8}">
      <dgm:prSet custT="1"/>
      <dgm:spPr/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১৯৭৫ সালের ১৫ আগস্ট বঙ্গবন্ধু সপরিবারে শহিদ হন।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A2072B-A2E1-4E14-8DC9-2A53C2F54E6E}" type="parTrans" cxnId="{82BDECCD-4AC3-424C-9BE2-FC141C268129}">
      <dgm:prSet/>
      <dgm:spPr/>
      <dgm:t>
        <a:bodyPr/>
        <a:lstStyle/>
        <a:p>
          <a:endParaRPr lang="en-US" sz="1800" b="1"/>
        </a:p>
      </dgm:t>
    </dgm:pt>
    <dgm:pt modelId="{F88CFB5E-CBA5-4683-A569-84AF8091E153}" type="sibTrans" cxnId="{82BDECCD-4AC3-424C-9BE2-FC141C268129}">
      <dgm:prSet/>
      <dgm:spPr/>
      <dgm:t>
        <a:bodyPr/>
        <a:lstStyle/>
        <a:p>
          <a:endParaRPr lang="en-US" sz="1800" b="1"/>
        </a:p>
      </dgm:t>
    </dgm:pt>
    <dgm:pt modelId="{9FFA36F7-FC47-468F-B99F-1F6B84BB5F2B}">
      <dgm:prSet custT="1"/>
      <dgm:spPr/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নয় মাস ধরে যুদ্ধ চলে।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160603-A208-4F23-AD09-E10611E9EC3E}" type="parTrans" cxnId="{18303942-7783-4F0D-8C8C-CCE229481B68}">
      <dgm:prSet/>
      <dgm:spPr/>
      <dgm:t>
        <a:bodyPr/>
        <a:lstStyle/>
        <a:p>
          <a:endParaRPr lang="en-US" sz="1800" b="1"/>
        </a:p>
      </dgm:t>
    </dgm:pt>
    <dgm:pt modelId="{8199E92A-EEFB-4C5E-A616-737487ACAE95}" type="sibTrans" cxnId="{18303942-7783-4F0D-8C8C-CCE229481B68}">
      <dgm:prSet/>
      <dgm:spPr/>
      <dgm:t>
        <a:bodyPr/>
        <a:lstStyle/>
        <a:p>
          <a:endParaRPr lang="en-US" sz="1800" b="1"/>
        </a:p>
      </dgm:t>
    </dgm:pt>
    <dgm:pt modelId="{1613CB2E-CD94-42AF-9F1A-5C0376D12641}">
      <dgm:prSet custT="1"/>
      <dgm:spPr/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১৯৭১ সালের ১৬ ডিসেম্বর বাংলাদেশ স্বাধীন হয়।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657E6D-D6EB-4961-A58D-E64371152FE7}" type="parTrans" cxnId="{FB032A18-8EC9-47F9-A191-36B433A16015}">
      <dgm:prSet/>
      <dgm:spPr/>
      <dgm:t>
        <a:bodyPr/>
        <a:lstStyle/>
        <a:p>
          <a:endParaRPr lang="en-US" sz="1800" b="1"/>
        </a:p>
      </dgm:t>
    </dgm:pt>
    <dgm:pt modelId="{D467CA09-0BE4-4664-B897-DD7D45E9CD6A}" type="sibTrans" cxnId="{FB032A18-8EC9-47F9-A191-36B433A16015}">
      <dgm:prSet/>
      <dgm:spPr/>
      <dgm:t>
        <a:bodyPr/>
        <a:lstStyle/>
        <a:p>
          <a:endParaRPr lang="en-US" sz="1800" b="1"/>
        </a:p>
      </dgm:t>
    </dgm:pt>
    <dgm:pt modelId="{E3F315AF-5C53-41C9-9B46-16B790608840}">
      <dgm:prSet custT="1"/>
      <dgm:spPr/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১৯৭২ সালের ১০ জানুয়ারী বঙ্গবন্ধু দেশে ফিরেন।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975D7E-E8B9-4C0D-B567-1B97B833BAB3}" type="parTrans" cxnId="{857D8DD1-C38B-4E64-B6D4-8F196E04DDE6}">
      <dgm:prSet/>
      <dgm:spPr/>
      <dgm:t>
        <a:bodyPr/>
        <a:lstStyle/>
        <a:p>
          <a:endParaRPr lang="en-US" sz="1800" b="1"/>
        </a:p>
      </dgm:t>
    </dgm:pt>
    <dgm:pt modelId="{24BB1A36-DF08-4D96-83D3-D8BB9494B191}" type="sibTrans" cxnId="{857D8DD1-C38B-4E64-B6D4-8F196E04DDE6}">
      <dgm:prSet/>
      <dgm:spPr/>
      <dgm:t>
        <a:bodyPr/>
        <a:lstStyle/>
        <a:p>
          <a:endParaRPr lang="en-US" sz="1800" b="1"/>
        </a:p>
      </dgm:t>
    </dgm:pt>
    <dgm:pt modelId="{D9569303-2402-4D02-954B-10F207FA2A74}" type="pres">
      <dgm:prSet presAssocID="{C543DAB7-BF8C-49E3-B53D-DD124C9A4CDA}" presName="composite" presStyleCnt="0">
        <dgm:presLayoutVars>
          <dgm:chMax val="1"/>
          <dgm:dir/>
          <dgm:resizeHandles val="exact"/>
        </dgm:presLayoutVars>
      </dgm:prSet>
      <dgm:spPr/>
    </dgm:pt>
    <dgm:pt modelId="{B5F1C76F-0069-4A74-89F3-EEFE64AC8D45}" type="pres">
      <dgm:prSet presAssocID="{C543DAB7-BF8C-49E3-B53D-DD124C9A4CDA}" presName="radial" presStyleCnt="0">
        <dgm:presLayoutVars>
          <dgm:animLvl val="ctr"/>
        </dgm:presLayoutVars>
      </dgm:prSet>
      <dgm:spPr/>
    </dgm:pt>
    <dgm:pt modelId="{DA88292F-607F-44CA-B66A-75DE836531C5}" type="pres">
      <dgm:prSet presAssocID="{FC1F6E41-259D-412B-A066-935A15369EB4}" presName="centerShape" presStyleLbl="vennNode1" presStyleIdx="0" presStyleCnt="10"/>
      <dgm:spPr/>
    </dgm:pt>
    <dgm:pt modelId="{82EB9C17-801F-4F44-B129-051ED7143241}" type="pres">
      <dgm:prSet presAssocID="{DA5F8589-E953-4293-9140-C65DAF8A5327}" presName="node" presStyleLbl="vennNode1" presStyleIdx="1" presStyleCnt="10">
        <dgm:presLayoutVars>
          <dgm:bulletEnabled val="1"/>
        </dgm:presLayoutVars>
      </dgm:prSet>
      <dgm:spPr/>
    </dgm:pt>
    <dgm:pt modelId="{3B794D44-CE84-427A-B477-2D5B9D1E3F9A}" type="pres">
      <dgm:prSet presAssocID="{999F8361-41ED-4E97-A8E2-E31DB204DF19}" presName="node" presStyleLbl="vennNode1" presStyleIdx="2" presStyleCnt="10">
        <dgm:presLayoutVars>
          <dgm:bulletEnabled val="1"/>
        </dgm:presLayoutVars>
      </dgm:prSet>
      <dgm:spPr/>
    </dgm:pt>
    <dgm:pt modelId="{5BC92BBC-F1DA-450A-B4FF-76A21E7430DD}" type="pres">
      <dgm:prSet presAssocID="{EDA06A4F-ABF2-48CE-B0A0-FD46B4734360}" presName="node" presStyleLbl="vennNode1" presStyleIdx="3" presStyleCnt="10">
        <dgm:presLayoutVars>
          <dgm:bulletEnabled val="1"/>
        </dgm:presLayoutVars>
      </dgm:prSet>
      <dgm:spPr/>
    </dgm:pt>
    <dgm:pt modelId="{928C434D-ACAF-4433-939E-B0D1C801E87B}" type="pres">
      <dgm:prSet presAssocID="{A9D764F7-DEBD-403F-A111-3E8EB9FE6B35}" presName="node" presStyleLbl="vennNode1" presStyleIdx="4" presStyleCnt="10">
        <dgm:presLayoutVars>
          <dgm:bulletEnabled val="1"/>
        </dgm:presLayoutVars>
      </dgm:prSet>
      <dgm:spPr/>
    </dgm:pt>
    <dgm:pt modelId="{73F22FAC-E3F1-492B-8164-025A9C270DAE}" type="pres">
      <dgm:prSet presAssocID="{F8B8F9AD-1130-47AD-A6EF-1C1C0A5E7EFF}" presName="node" presStyleLbl="vennNode1" presStyleIdx="5" presStyleCnt="10">
        <dgm:presLayoutVars>
          <dgm:bulletEnabled val="1"/>
        </dgm:presLayoutVars>
      </dgm:prSet>
      <dgm:spPr/>
    </dgm:pt>
    <dgm:pt modelId="{1B7C497B-E37C-45F9-86E8-D2F59058FAA9}" type="pres">
      <dgm:prSet presAssocID="{9FFA36F7-FC47-468F-B99F-1F6B84BB5F2B}" presName="node" presStyleLbl="vennNode1" presStyleIdx="6" presStyleCnt="10">
        <dgm:presLayoutVars>
          <dgm:bulletEnabled val="1"/>
        </dgm:presLayoutVars>
      </dgm:prSet>
      <dgm:spPr/>
    </dgm:pt>
    <dgm:pt modelId="{55240C65-21A9-4497-8B82-E851EA92788C}" type="pres">
      <dgm:prSet presAssocID="{1613CB2E-CD94-42AF-9F1A-5C0376D12641}" presName="node" presStyleLbl="vennNode1" presStyleIdx="7" presStyleCnt="10">
        <dgm:presLayoutVars>
          <dgm:bulletEnabled val="1"/>
        </dgm:presLayoutVars>
      </dgm:prSet>
      <dgm:spPr/>
    </dgm:pt>
    <dgm:pt modelId="{0EC08834-BA25-4699-A858-1E7B3DBCB27F}" type="pres">
      <dgm:prSet presAssocID="{E3F315AF-5C53-41C9-9B46-16B790608840}" presName="node" presStyleLbl="vennNode1" presStyleIdx="8" presStyleCnt="10">
        <dgm:presLayoutVars>
          <dgm:bulletEnabled val="1"/>
        </dgm:presLayoutVars>
      </dgm:prSet>
      <dgm:spPr/>
    </dgm:pt>
    <dgm:pt modelId="{0658087B-C0E4-40D6-BEA6-C7E5598F50D4}" type="pres">
      <dgm:prSet presAssocID="{6C92EF0B-1BE8-4877-AF96-428081BC15A8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84132BAA-EAE2-4F72-A366-C2BDB896001D}" type="presOf" srcId="{E3F315AF-5C53-41C9-9B46-16B790608840}" destId="{0EC08834-BA25-4699-A858-1E7B3DBCB27F}" srcOrd="0" destOrd="0" presId="urn:microsoft.com/office/officeart/2005/8/layout/radial3"/>
    <dgm:cxn modelId="{FB032A18-8EC9-47F9-A191-36B433A16015}" srcId="{FC1F6E41-259D-412B-A066-935A15369EB4}" destId="{1613CB2E-CD94-42AF-9F1A-5C0376D12641}" srcOrd="6" destOrd="0" parTransId="{D0657E6D-D6EB-4961-A58D-E64371152FE7}" sibTransId="{D467CA09-0BE4-4664-B897-DD7D45E9CD6A}"/>
    <dgm:cxn modelId="{82BDECCD-4AC3-424C-9BE2-FC141C268129}" srcId="{FC1F6E41-259D-412B-A066-935A15369EB4}" destId="{6C92EF0B-1BE8-4877-AF96-428081BC15A8}" srcOrd="8" destOrd="0" parTransId="{8BA2072B-A2E1-4E14-8DC9-2A53C2F54E6E}" sibTransId="{F88CFB5E-CBA5-4683-A569-84AF8091E153}"/>
    <dgm:cxn modelId="{857D8DD1-C38B-4E64-B6D4-8F196E04DDE6}" srcId="{FC1F6E41-259D-412B-A066-935A15369EB4}" destId="{E3F315AF-5C53-41C9-9B46-16B790608840}" srcOrd="7" destOrd="0" parTransId="{24975D7E-E8B9-4C0D-B567-1B97B833BAB3}" sibTransId="{24BB1A36-DF08-4D96-83D3-D8BB9494B191}"/>
    <dgm:cxn modelId="{BB299C3F-F622-4277-ADF6-34D77208D484}" srcId="{FC1F6E41-259D-412B-A066-935A15369EB4}" destId="{A9D764F7-DEBD-403F-A111-3E8EB9FE6B35}" srcOrd="3" destOrd="0" parTransId="{8630D050-7204-40F5-BE39-0BCB5C184B60}" sibTransId="{C772572F-80C4-4A50-B2F0-A4C417F38407}"/>
    <dgm:cxn modelId="{F799E79F-513C-4F8C-B986-F1BEA3E8DBCB}" type="presOf" srcId="{999F8361-41ED-4E97-A8E2-E31DB204DF19}" destId="{3B794D44-CE84-427A-B477-2D5B9D1E3F9A}" srcOrd="0" destOrd="0" presId="urn:microsoft.com/office/officeart/2005/8/layout/radial3"/>
    <dgm:cxn modelId="{4B289366-521D-40F1-B1F0-3C296C2593DB}" type="presOf" srcId="{6C92EF0B-1BE8-4877-AF96-428081BC15A8}" destId="{0658087B-C0E4-40D6-BEA6-C7E5598F50D4}" srcOrd="0" destOrd="0" presId="urn:microsoft.com/office/officeart/2005/8/layout/radial3"/>
    <dgm:cxn modelId="{4FB4FF87-41F2-464B-88E8-31D71259E462}" type="presOf" srcId="{DA5F8589-E953-4293-9140-C65DAF8A5327}" destId="{82EB9C17-801F-4F44-B129-051ED7143241}" srcOrd="0" destOrd="0" presId="urn:microsoft.com/office/officeart/2005/8/layout/radial3"/>
    <dgm:cxn modelId="{3BD45E29-71A6-4FD3-8B60-DCDC107975C2}" srcId="{FC1F6E41-259D-412B-A066-935A15369EB4}" destId="{F8B8F9AD-1130-47AD-A6EF-1C1C0A5E7EFF}" srcOrd="4" destOrd="0" parTransId="{19870FC3-A544-456E-8245-FF6A3D7FD81D}" sibTransId="{F9E063EF-8981-4C81-A3BD-D546F3286154}"/>
    <dgm:cxn modelId="{19AD35E7-494A-4B5B-9481-5B519CBFCCA4}" srcId="{FC1F6E41-259D-412B-A066-935A15369EB4}" destId="{EDA06A4F-ABF2-48CE-B0A0-FD46B4734360}" srcOrd="2" destOrd="0" parTransId="{AEBC3C99-C404-439D-934A-08FED9EF4984}" sibTransId="{E085ABDA-3A5F-4A33-9D72-444475B7B5D4}"/>
    <dgm:cxn modelId="{3CE7F0E5-9455-484F-8485-9A5BAE7AEE68}" srcId="{C543DAB7-BF8C-49E3-B53D-DD124C9A4CDA}" destId="{FC1F6E41-259D-412B-A066-935A15369EB4}" srcOrd="0" destOrd="0" parTransId="{5C62B01F-255F-43B1-9B19-851BD4A5FBC5}" sibTransId="{AC25CD72-2AB1-4AF6-90ED-9E6F4A4A5745}"/>
    <dgm:cxn modelId="{ADD2BA79-0533-44E0-BAE5-36E6AD71D04C}" type="presOf" srcId="{9FFA36F7-FC47-468F-B99F-1F6B84BB5F2B}" destId="{1B7C497B-E37C-45F9-86E8-D2F59058FAA9}" srcOrd="0" destOrd="0" presId="urn:microsoft.com/office/officeart/2005/8/layout/radial3"/>
    <dgm:cxn modelId="{8AEF28FA-529D-4CFB-8950-1D971514E215}" srcId="{FC1F6E41-259D-412B-A066-935A15369EB4}" destId="{DA5F8589-E953-4293-9140-C65DAF8A5327}" srcOrd="0" destOrd="0" parTransId="{ABA58031-322F-4192-8303-051D674B9D81}" sibTransId="{D8C81652-2068-4948-B04E-3CB451BE6C8D}"/>
    <dgm:cxn modelId="{5737F428-966B-42A2-906F-C42152E1D90E}" srcId="{FC1F6E41-259D-412B-A066-935A15369EB4}" destId="{999F8361-41ED-4E97-A8E2-E31DB204DF19}" srcOrd="1" destOrd="0" parTransId="{10310A75-378F-4400-AF37-2D94C26146B9}" sibTransId="{11109E32-9D2D-4311-895C-7408F0DE6A8E}"/>
    <dgm:cxn modelId="{DE0A52A5-C6DF-4068-B778-6F751EA79F1A}" type="presOf" srcId="{EDA06A4F-ABF2-48CE-B0A0-FD46B4734360}" destId="{5BC92BBC-F1DA-450A-B4FF-76A21E7430DD}" srcOrd="0" destOrd="0" presId="urn:microsoft.com/office/officeart/2005/8/layout/radial3"/>
    <dgm:cxn modelId="{222C9D8D-0F4F-4A15-BE04-C6F893F9D09D}" type="presOf" srcId="{F8B8F9AD-1130-47AD-A6EF-1C1C0A5E7EFF}" destId="{73F22FAC-E3F1-492B-8164-025A9C270DAE}" srcOrd="0" destOrd="0" presId="urn:microsoft.com/office/officeart/2005/8/layout/radial3"/>
    <dgm:cxn modelId="{31733444-E193-4482-9DBA-B3069931DC1B}" type="presOf" srcId="{A9D764F7-DEBD-403F-A111-3E8EB9FE6B35}" destId="{928C434D-ACAF-4433-939E-B0D1C801E87B}" srcOrd="0" destOrd="0" presId="urn:microsoft.com/office/officeart/2005/8/layout/radial3"/>
    <dgm:cxn modelId="{D73BE222-A33E-47F2-8253-3D4B6F4C1E05}" type="presOf" srcId="{C543DAB7-BF8C-49E3-B53D-DD124C9A4CDA}" destId="{D9569303-2402-4D02-954B-10F207FA2A74}" srcOrd="0" destOrd="0" presId="urn:microsoft.com/office/officeart/2005/8/layout/radial3"/>
    <dgm:cxn modelId="{7F292A18-6B41-4260-845D-740F6C7798BD}" type="presOf" srcId="{1613CB2E-CD94-42AF-9F1A-5C0376D12641}" destId="{55240C65-21A9-4497-8B82-E851EA92788C}" srcOrd="0" destOrd="0" presId="urn:microsoft.com/office/officeart/2005/8/layout/radial3"/>
    <dgm:cxn modelId="{18303942-7783-4F0D-8C8C-CCE229481B68}" srcId="{FC1F6E41-259D-412B-A066-935A15369EB4}" destId="{9FFA36F7-FC47-468F-B99F-1F6B84BB5F2B}" srcOrd="5" destOrd="0" parTransId="{42160603-A208-4F23-AD09-E10611E9EC3E}" sibTransId="{8199E92A-EEFB-4C5E-A616-737487ACAE95}"/>
    <dgm:cxn modelId="{45BD9301-6E9E-4F82-B034-39B5C72322A9}" type="presOf" srcId="{FC1F6E41-259D-412B-A066-935A15369EB4}" destId="{DA88292F-607F-44CA-B66A-75DE836531C5}" srcOrd="0" destOrd="0" presId="urn:microsoft.com/office/officeart/2005/8/layout/radial3"/>
    <dgm:cxn modelId="{D3555409-FC19-4FD6-BA93-E4F8AB347153}" type="presParOf" srcId="{D9569303-2402-4D02-954B-10F207FA2A74}" destId="{B5F1C76F-0069-4A74-89F3-EEFE64AC8D45}" srcOrd="0" destOrd="0" presId="urn:microsoft.com/office/officeart/2005/8/layout/radial3"/>
    <dgm:cxn modelId="{4F88D855-7D9B-40C6-8CC4-1DFBB0091B12}" type="presParOf" srcId="{B5F1C76F-0069-4A74-89F3-EEFE64AC8D45}" destId="{DA88292F-607F-44CA-B66A-75DE836531C5}" srcOrd="0" destOrd="0" presId="urn:microsoft.com/office/officeart/2005/8/layout/radial3"/>
    <dgm:cxn modelId="{442191E2-D6C6-4685-A318-C759D363E532}" type="presParOf" srcId="{B5F1C76F-0069-4A74-89F3-EEFE64AC8D45}" destId="{82EB9C17-801F-4F44-B129-051ED7143241}" srcOrd="1" destOrd="0" presId="urn:microsoft.com/office/officeart/2005/8/layout/radial3"/>
    <dgm:cxn modelId="{208CEA7F-2D20-49A3-B49A-09C668A62064}" type="presParOf" srcId="{B5F1C76F-0069-4A74-89F3-EEFE64AC8D45}" destId="{3B794D44-CE84-427A-B477-2D5B9D1E3F9A}" srcOrd="2" destOrd="0" presId="urn:microsoft.com/office/officeart/2005/8/layout/radial3"/>
    <dgm:cxn modelId="{0D5D7BF2-CE94-47A6-B62B-CF5FFEEC6F02}" type="presParOf" srcId="{B5F1C76F-0069-4A74-89F3-EEFE64AC8D45}" destId="{5BC92BBC-F1DA-450A-B4FF-76A21E7430DD}" srcOrd="3" destOrd="0" presId="urn:microsoft.com/office/officeart/2005/8/layout/radial3"/>
    <dgm:cxn modelId="{73DE7494-6CE4-4B18-88D4-9A6407C7B1C2}" type="presParOf" srcId="{B5F1C76F-0069-4A74-89F3-EEFE64AC8D45}" destId="{928C434D-ACAF-4433-939E-B0D1C801E87B}" srcOrd="4" destOrd="0" presId="urn:microsoft.com/office/officeart/2005/8/layout/radial3"/>
    <dgm:cxn modelId="{F652BAED-B695-475B-A8A0-BCA07C978FB5}" type="presParOf" srcId="{B5F1C76F-0069-4A74-89F3-EEFE64AC8D45}" destId="{73F22FAC-E3F1-492B-8164-025A9C270DAE}" srcOrd="5" destOrd="0" presId="urn:microsoft.com/office/officeart/2005/8/layout/radial3"/>
    <dgm:cxn modelId="{E90E9B0C-B565-4C0B-A12F-F3918D1ABAF3}" type="presParOf" srcId="{B5F1C76F-0069-4A74-89F3-EEFE64AC8D45}" destId="{1B7C497B-E37C-45F9-86E8-D2F59058FAA9}" srcOrd="6" destOrd="0" presId="urn:microsoft.com/office/officeart/2005/8/layout/radial3"/>
    <dgm:cxn modelId="{96B16323-1692-4BBF-BF98-9327700DF4AF}" type="presParOf" srcId="{B5F1C76F-0069-4A74-89F3-EEFE64AC8D45}" destId="{55240C65-21A9-4497-8B82-E851EA92788C}" srcOrd="7" destOrd="0" presId="urn:microsoft.com/office/officeart/2005/8/layout/radial3"/>
    <dgm:cxn modelId="{CD66511E-93C2-4205-96DC-19FBBE0BE387}" type="presParOf" srcId="{B5F1C76F-0069-4A74-89F3-EEFE64AC8D45}" destId="{0EC08834-BA25-4699-A858-1E7B3DBCB27F}" srcOrd="8" destOrd="0" presId="urn:microsoft.com/office/officeart/2005/8/layout/radial3"/>
    <dgm:cxn modelId="{DCD32E1C-C00A-4774-944D-9AC3DF861B38}" type="presParOf" srcId="{B5F1C76F-0069-4A74-89F3-EEFE64AC8D45}" destId="{0658087B-C0E4-40D6-BEA6-C7E5598F50D4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8292F-607F-44CA-B66A-75DE836531C5}">
      <dsp:nvSpPr>
        <dsp:cNvPr id="0" name=""/>
        <dsp:cNvSpPr/>
      </dsp:nvSpPr>
      <dsp:spPr>
        <a:xfrm>
          <a:off x="3786381" y="1301142"/>
          <a:ext cx="3160885" cy="316088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বঙ্গবন্ধু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9282" y="1764043"/>
        <a:ext cx="2235083" cy="2235083"/>
      </dsp:txXfrm>
    </dsp:sp>
    <dsp:sp modelId="{82EB9C17-801F-4F44-B129-051ED7143241}">
      <dsp:nvSpPr>
        <dsp:cNvPr id="0" name=""/>
        <dsp:cNvSpPr/>
      </dsp:nvSpPr>
      <dsp:spPr>
        <a:xfrm>
          <a:off x="4576603" y="31253"/>
          <a:ext cx="1580442" cy="158044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রেসকোর্সে ৭ মার্চের ভাষণ।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8053" y="262703"/>
        <a:ext cx="1117542" cy="1117542"/>
      </dsp:txXfrm>
    </dsp:sp>
    <dsp:sp modelId="{3B794D44-CE84-427A-B477-2D5B9D1E3F9A}">
      <dsp:nvSpPr>
        <dsp:cNvPr id="0" name=""/>
        <dsp:cNvSpPr/>
      </dsp:nvSpPr>
      <dsp:spPr>
        <a:xfrm>
          <a:off x="5900816" y="513228"/>
          <a:ext cx="1580442" cy="158044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২৫ মার্চের কাল রাত।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2266" y="744678"/>
        <a:ext cx="1117542" cy="1117542"/>
      </dsp:txXfrm>
    </dsp:sp>
    <dsp:sp modelId="{5BC92BBC-F1DA-450A-B4FF-76A21E7430DD}">
      <dsp:nvSpPr>
        <dsp:cNvPr id="0" name=""/>
        <dsp:cNvSpPr/>
      </dsp:nvSpPr>
      <dsp:spPr>
        <a:xfrm>
          <a:off x="6605415" y="1733629"/>
          <a:ext cx="1580442" cy="158044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২৬ মার্চ বঙ্গবন্ধুর স্বাধীনতার ঘোষণা।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36865" y="1965079"/>
        <a:ext cx="1117542" cy="1117542"/>
      </dsp:txXfrm>
    </dsp:sp>
    <dsp:sp modelId="{928C434D-ACAF-4433-939E-B0D1C801E87B}">
      <dsp:nvSpPr>
        <dsp:cNvPr id="0" name=""/>
        <dsp:cNvSpPr/>
      </dsp:nvSpPr>
      <dsp:spPr>
        <a:xfrm>
          <a:off x="6360710" y="3121419"/>
          <a:ext cx="1580442" cy="158044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পাকিস্তানি সেনাবাহিনীর হাতে বন্দি হয়ে পশ্চিম পাকিস্তানের কারাগারে। 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92160" y="3352869"/>
        <a:ext cx="1117542" cy="1117542"/>
      </dsp:txXfrm>
    </dsp:sp>
    <dsp:sp modelId="{73F22FAC-E3F1-492B-8164-025A9C270DAE}">
      <dsp:nvSpPr>
        <dsp:cNvPr id="0" name=""/>
        <dsp:cNvSpPr/>
      </dsp:nvSpPr>
      <dsp:spPr>
        <a:xfrm>
          <a:off x="5281202" y="4027234"/>
          <a:ext cx="1580442" cy="158044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বঙ্গবন্ধুর আহবানে যুদ্ধ শুরু।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2652" y="4258684"/>
        <a:ext cx="1117542" cy="1117542"/>
      </dsp:txXfrm>
    </dsp:sp>
    <dsp:sp modelId="{1B7C497B-E37C-45F9-86E8-D2F59058FAA9}">
      <dsp:nvSpPr>
        <dsp:cNvPr id="0" name=""/>
        <dsp:cNvSpPr/>
      </dsp:nvSpPr>
      <dsp:spPr>
        <a:xfrm>
          <a:off x="3872004" y="4027234"/>
          <a:ext cx="1580442" cy="158044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নয় মাস ধরে যুদ্ধ চলে।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03454" y="4258684"/>
        <a:ext cx="1117542" cy="1117542"/>
      </dsp:txXfrm>
    </dsp:sp>
    <dsp:sp modelId="{55240C65-21A9-4497-8B82-E851EA92788C}">
      <dsp:nvSpPr>
        <dsp:cNvPr id="0" name=""/>
        <dsp:cNvSpPr/>
      </dsp:nvSpPr>
      <dsp:spPr>
        <a:xfrm>
          <a:off x="2792495" y="3121419"/>
          <a:ext cx="1580442" cy="158044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১৯৭১ সালের ১৬ ডিসেম্বর বাংলাদেশ স্বাধীন হয়।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3945" y="3352869"/>
        <a:ext cx="1117542" cy="1117542"/>
      </dsp:txXfrm>
    </dsp:sp>
    <dsp:sp modelId="{0EC08834-BA25-4699-A858-1E7B3DBCB27F}">
      <dsp:nvSpPr>
        <dsp:cNvPr id="0" name=""/>
        <dsp:cNvSpPr/>
      </dsp:nvSpPr>
      <dsp:spPr>
        <a:xfrm>
          <a:off x="2547790" y="1733629"/>
          <a:ext cx="1580442" cy="158044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১৯৭২ সালের ১০ জানুয়ারী বঙ্গবন্ধু দেশে ফিরেন।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9240" y="1965079"/>
        <a:ext cx="1117542" cy="1117542"/>
      </dsp:txXfrm>
    </dsp:sp>
    <dsp:sp modelId="{0658087B-C0E4-40D6-BEA6-C7E5598F50D4}">
      <dsp:nvSpPr>
        <dsp:cNvPr id="0" name=""/>
        <dsp:cNvSpPr/>
      </dsp:nvSpPr>
      <dsp:spPr>
        <a:xfrm>
          <a:off x="3252389" y="513228"/>
          <a:ext cx="1580442" cy="158044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১৯৭৫ সালের ১৫ আগস্ট বঙ্গবন্ধু সপরিবারে শহিদ হন।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3839" y="744678"/>
        <a:ext cx="1117542" cy="1117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8254-9C4B-4704-9FBE-AE61986B146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ADA2-D914-4FB8-9EDE-8280D5F59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2B83-340B-4906-BC4C-688D93FC31D6}" type="datetime1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9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9C9A-B14C-4CA3-AB92-491496464623}" type="datetime1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3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4D4-697D-4234-B8E6-9E680096F82A}" type="datetime1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4F96-86B2-4453-901A-E15E06719302}" type="datetime1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F0D9-89DE-4A28-85AA-4C4155F1929C}" type="datetime1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8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E11A-4D86-44CC-BE24-24001D83E7DB}" type="datetime1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5E9F-CB29-4F8E-AE1B-E33B366ECDD2}" type="datetime1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2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14D4-A098-4CCD-84AA-B23DA5539A0C}" type="datetime1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82FA-E587-4F34-97CF-DBD4F0CE237C}" type="datetime1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1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C50-C338-46D2-B325-B4E44E134385}" type="datetime1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494-03DC-4A57-AD0F-B7958C490856}" type="datetime1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4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36FE-46F3-4F4D-880A-43173460D3E6}" type="datetime1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/>
              <a:t>তৌফিকুল ইসলাম রবি, প্রশি, মোহনপুর সপ্রাবি, বিরামপুর, দিনাজপুর।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F687-ECA5-49B4-94D7-1BFB5902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1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weetsorrow_robi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19" y="2109620"/>
            <a:ext cx="8694058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2" y="888085"/>
            <a:ext cx="5324929" cy="2378468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 rot="21118436">
            <a:off x="4227404" y="954586"/>
            <a:ext cx="3326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1762" y="6468895"/>
            <a:ext cx="3788117" cy="365125"/>
          </a:xfrm>
        </p:spPr>
        <p:txBody>
          <a:bodyPr/>
          <a:lstStyle/>
          <a:p>
            <a:fld id="{F6DC9F82-59E9-43B2-ADC7-FF312AF6C46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32162" y="6468895"/>
            <a:ext cx="5682175" cy="365125"/>
          </a:xfrm>
        </p:spPr>
        <p:txBody>
          <a:bodyPr/>
          <a:lstStyle/>
          <a:p>
            <a:r>
              <a:rPr lang="bn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57" y="0"/>
            <a:ext cx="2895876" cy="1941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2861" y="0"/>
            <a:ext cx="2869587" cy="1941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4907" y="4979109"/>
            <a:ext cx="2769631" cy="2039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74180" y="4979961"/>
            <a:ext cx="2388268" cy="19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24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r="1" b="4097"/>
          <a:stretch/>
        </p:blipFill>
        <p:spPr>
          <a:xfrm flipH="1">
            <a:off x="1114425" y="792835"/>
            <a:ext cx="6791617" cy="4674912"/>
          </a:xfrm>
          <a:custGeom>
            <a:avLst/>
            <a:gdLst>
              <a:gd name="connsiteX0" fmla="*/ 1593452 w 9948672"/>
              <a:gd name="connsiteY0" fmla="*/ 0 h 6858000"/>
              <a:gd name="connsiteX1" fmla="*/ 8355220 w 9948672"/>
              <a:gd name="connsiteY1" fmla="*/ 0 h 6858000"/>
              <a:gd name="connsiteX2" fmla="*/ 8491722 w 9948672"/>
              <a:gd name="connsiteY2" fmla="*/ 130333 h 6858000"/>
              <a:gd name="connsiteX3" fmla="*/ 9948672 w 9948672"/>
              <a:gd name="connsiteY3" fmla="*/ 3652838 h 6858000"/>
              <a:gd name="connsiteX4" fmla="*/ 8812775 w 9948672"/>
              <a:gd name="connsiteY4" fmla="*/ 6821583 h 6858000"/>
              <a:gd name="connsiteX5" fmla="*/ 8781276 w 9948672"/>
              <a:gd name="connsiteY5" fmla="*/ 6858000 h 6858000"/>
              <a:gd name="connsiteX6" fmla="*/ 1167397 w 9948672"/>
              <a:gd name="connsiteY6" fmla="*/ 6858000 h 6858000"/>
              <a:gd name="connsiteX7" fmla="*/ 1135897 w 9948672"/>
              <a:gd name="connsiteY7" fmla="*/ 6821583 h 6858000"/>
              <a:gd name="connsiteX8" fmla="*/ 0 w 9948672"/>
              <a:gd name="connsiteY8" fmla="*/ 3652838 h 6858000"/>
              <a:gd name="connsiteX9" fmla="*/ 1456950 w 9948672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4666810" y="404215"/>
            <a:ext cx="2858379" cy="77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4670" y="5614251"/>
            <a:ext cx="659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কখন ও কোথায় স্বাধীনতার ডাক দেন?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66087" cy="365125"/>
          </a:xfrm>
        </p:spPr>
        <p:txBody>
          <a:bodyPr/>
          <a:lstStyle/>
          <a:p>
            <a:fld id="{503C99E4-9389-4EB3-AC91-FF482E60B11D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49130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2690" y="5196093"/>
            <a:ext cx="6638806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২৫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নিরস্ত্র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বাঙ্গালিদের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বাহিনীর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হামলা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t="2202" r="12487" b="6582"/>
          <a:stretch/>
        </p:blipFill>
        <p:spPr>
          <a:xfrm>
            <a:off x="152229" y="98474"/>
            <a:ext cx="4848284" cy="4079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8"/>
          <a:stretch/>
        </p:blipFill>
        <p:spPr>
          <a:xfrm>
            <a:off x="5202621" y="98474"/>
            <a:ext cx="6916710" cy="4178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t="10945" r="3670" b="16702"/>
          <a:stretch/>
        </p:blipFill>
        <p:spPr>
          <a:xfrm>
            <a:off x="152229" y="4276580"/>
            <a:ext cx="4848284" cy="2385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3443" y="5314260"/>
            <a:ext cx="271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75444" y="6456328"/>
            <a:ext cx="1384046" cy="365125"/>
          </a:xfrm>
        </p:spPr>
        <p:txBody>
          <a:bodyPr/>
          <a:lstStyle/>
          <a:p>
            <a:fld id="{08CF9DAE-6403-4022-B3C2-E282292DCAE3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81667" y="6424130"/>
            <a:ext cx="4837664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7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t="2944" r="22615" b="4893"/>
          <a:stretch/>
        </p:blipFill>
        <p:spPr>
          <a:xfrm>
            <a:off x="1317087" y="1670034"/>
            <a:ext cx="3922797" cy="333404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343"/>
          <a:stretch/>
        </p:blipFill>
        <p:spPr>
          <a:xfrm>
            <a:off x="6253817" y="1708218"/>
            <a:ext cx="5294715" cy="3257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3993" y="5585904"/>
            <a:ext cx="748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২৬ মার্চ প্রথম প্রহরে বঙ্গবন্ধু স্বাধীনতার ঘোষণা দেন।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9"/>
          <a:stretch/>
        </p:blipFill>
        <p:spPr>
          <a:xfrm>
            <a:off x="6596694" y="1143000"/>
            <a:ext cx="4246136" cy="4031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r="3366" b="16851"/>
          <a:stretch/>
        </p:blipFill>
        <p:spPr>
          <a:xfrm>
            <a:off x="1128120" y="1143000"/>
            <a:ext cx="4246136" cy="4031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5515" y="5116835"/>
            <a:ext cx="8510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994443" cy="365125"/>
          </a:xfrm>
        </p:spPr>
        <p:txBody>
          <a:bodyPr/>
          <a:lstStyle/>
          <a:p>
            <a:fld id="{32EF3FB0-6C34-4D7A-AEAE-333CC39C8CEF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991665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24755" y="4490109"/>
            <a:ext cx="1623619" cy="5735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মুক্তিযুদ্ধ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" r="-1" b="15808"/>
          <a:stretch/>
        </p:blipFill>
        <p:spPr>
          <a:xfrm>
            <a:off x="1246572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0" r="13125"/>
          <a:stretch/>
        </p:blipFill>
        <p:spPr>
          <a:xfrm>
            <a:off x="-1" y="2330533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18" b="1"/>
          <a:stretch/>
        </p:blipFill>
        <p:spPr>
          <a:xfrm>
            <a:off x="3749701" y="2547568"/>
            <a:ext cx="1591056" cy="1591056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r="11968" b="5"/>
          <a:stretch/>
        </p:blipFill>
        <p:spPr>
          <a:xfrm>
            <a:off x="5593799" y="468471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0199"/>
          <a:stretch/>
        </p:blipFill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r="23070" b="-2"/>
          <a:stretch/>
        </p:blipFill>
        <p:spPr>
          <a:xfrm>
            <a:off x="9394953" y="4075051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5789578" y="4417353"/>
            <a:ext cx="269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8423" y="4380782"/>
            <a:ext cx="548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কত মাস ধরে স্থায়ী হয়েছিল?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4959" y="4417352"/>
            <a:ext cx="159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 মাস।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99537" y="6260832"/>
            <a:ext cx="5207001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ate Placeholder 11"/>
          <p:cNvSpPr txBox="1">
            <a:spLocks/>
          </p:cNvSpPr>
          <p:nvPr/>
        </p:nvSpPr>
        <p:spPr>
          <a:xfrm>
            <a:off x="3899726" y="6260832"/>
            <a:ext cx="3471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1C0B0C-8B7E-42DF-BFFC-A3AFEB59C798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12/8/2019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28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0"/>
      <p:bldP spid="7" grpId="1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B789048-32EE-491B-8CBF-558344FDB2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D2F41E-8948-4BFB-A2A3-CA8BA8ED9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75152" y="3353057"/>
            <a:ext cx="5554251" cy="1190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১৯৭১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১৬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ডিসেম্বর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বিজয়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লাভ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1" name="Freeform 67">
            <a:extLst>
              <a:ext uri="{FF2B5EF4-FFF2-40B4-BE49-F238E27FC236}">
                <a16:creationId xmlns:a16="http://schemas.microsoft.com/office/drawing/2014/main" id="{07500BEA-8A07-45E9-9219-40FBEECD55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006ACBB-A8A7-4C1B-9832-A4BFEDD2E9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65">
            <a:extLst>
              <a:ext uri="{FF2B5EF4-FFF2-40B4-BE49-F238E27FC236}">
                <a16:creationId xmlns:a16="http://schemas.microsoft.com/office/drawing/2014/main" id="{46664683-CA82-4BDA-BCF2-5814580741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r="6759" b="5"/>
          <a:stretch/>
        </p:blipFill>
        <p:spPr>
          <a:xfrm>
            <a:off x="29952" y="4294270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10777" b="2"/>
          <a:stretch/>
        </p:blipFill>
        <p:spPr>
          <a:xfrm>
            <a:off x="3527527" y="2950116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24662" r="62204" b="33695"/>
          <a:stretch/>
        </p:blipFill>
        <p:spPr>
          <a:xfrm>
            <a:off x="-1" y="3925"/>
            <a:ext cx="4175908" cy="3461982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7787532" y="3353056"/>
            <a:ext cx="266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6388" y="3235199"/>
            <a:ext cx="5493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 আত্মসমর্পণ এবং আমাদের বিজয়।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599" y="6378575"/>
            <a:ext cx="1736188" cy="365125"/>
          </a:xfrm>
        </p:spPr>
        <p:txBody>
          <a:bodyPr/>
          <a:lstStyle/>
          <a:p>
            <a:fld id="{D87642B4-02A0-4D00-9A57-5EB06BF5D064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412502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নেতৃত্বে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স্বাধীন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তিনি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পিতা</a:t>
            </a:r>
            <a:r>
              <a:rPr lang="bn-IN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80" y="307731"/>
            <a:ext cx="3997637" cy="3997637"/>
          </a:xfrm>
          <a:prstGeom prst="rect">
            <a:avLst/>
          </a:prstGeom>
        </p:spPr>
      </p:pic>
      <p:pic>
        <p:nvPicPr>
          <p:cNvPr id="3" name="Picture 2" descr="Animated_Flag_of_Banglades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958938"/>
            <a:ext cx="5455917" cy="269522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199" y="6468894"/>
            <a:ext cx="3422357" cy="365125"/>
          </a:xfrm>
        </p:spPr>
        <p:txBody>
          <a:bodyPr/>
          <a:lstStyle/>
          <a:p>
            <a:fld id="{018A6327-5249-435B-BF9A-A6202241699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468894"/>
            <a:ext cx="5133535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080" y="2074363"/>
            <a:ext cx="2736166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25" y="216224"/>
            <a:ext cx="6134145" cy="4930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097" y="5363435"/>
            <a:ext cx="731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সময় বঙ্গবন্ধু কোথায় ছিলেন এবং 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956929" cy="365125"/>
          </a:xfrm>
        </p:spPr>
        <p:txBody>
          <a:bodyPr/>
          <a:lstStyle/>
          <a:p>
            <a:fld id="{1743E93A-4168-40BE-AAF4-8006E4C553E5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35394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20618" r="66014" b="38585"/>
          <a:stretch/>
        </p:blipFill>
        <p:spPr>
          <a:xfrm>
            <a:off x="1139484" y="1294223"/>
            <a:ext cx="4656406" cy="3016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5" t="20618" r="25874" b="38585"/>
          <a:stretch/>
        </p:blipFill>
        <p:spPr>
          <a:xfrm>
            <a:off x="6597748" y="1294223"/>
            <a:ext cx="4666786" cy="3016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7335" y="337624"/>
            <a:ext cx="27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695" y="4621472"/>
            <a:ext cx="844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 জানুয়ারি ১৯৭২। পাকিস্তানি কারাগার থেকে মুক্ত হয়ে বঙ্গবন্ধু বাংলাদেশে ফিরে আসেন।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844388" cy="365125"/>
          </a:xfrm>
        </p:spPr>
        <p:txBody>
          <a:bodyPr/>
          <a:lstStyle/>
          <a:p>
            <a:fld id="{E25A560C-E5C1-40B9-9387-AF8E46BB0A10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766582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১৯৭৫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১৫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আগস্ট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একদল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ষড়যন্ত্রকারী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শত্রুর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সপরিবারে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শহিদ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হন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3652" r="54825" b="35103"/>
          <a:stretch/>
        </p:blipFill>
        <p:spPr>
          <a:xfrm>
            <a:off x="320040" y="438800"/>
            <a:ext cx="3425609" cy="3735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1" t="13403" r="13706" b="34854"/>
          <a:stretch/>
        </p:blipFill>
        <p:spPr>
          <a:xfrm>
            <a:off x="4220308" y="438801"/>
            <a:ext cx="3798277" cy="369654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25" y="477749"/>
            <a:ext cx="3423916" cy="36965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454826"/>
            <a:ext cx="3806874" cy="365125"/>
          </a:xfrm>
        </p:spPr>
        <p:txBody>
          <a:bodyPr/>
          <a:lstStyle/>
          <a:p>
            <a:fld id="{F85781FB-5D1E-4498-9F6D-987AF69DC75B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599" y="6454826"/>
            <a:ext cx="5710311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3064766"/>
              </p:ext>
            </p:extLst>
          </p:nvPr>
        </p:nvGraphicFramePr>
        <p:xfrm>
          <a:off x="1026942" y="564921"/>
          <a:ext cx="10733649" cy="563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19526" cy="365125"/>
          </a:xfrm>
        </p:spPr>
        <p:txBody>
          <a:bodyPr/>
          <a:lstStyle/>
          <a:p>
            <a:fld id="{2EB024DA-0B46-423B-AEE0-6CB5514BC7B5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329289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4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88292F-607F-44CA-B66A-75DE83653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A88292F-607F-44CA-B66A-75DE83653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EB9C17-801F-4F44-B129-051ED7143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2EB9C17-801F-4F44-B129-051ED7143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94D44-CE84-427A-B477-2D5B9D1E3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3B794D44-CE84-427A-B477-2D5B9D1E3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92BBC-F1DA-450A-B4FF-76A21E743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5BC92BBC-F1DA-450A-B4FF-76A21E743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8C434D-ACAF-4433-939E-B0D1C801E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28C434D-ACAF-4433-939E-B0D1C801E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F22FAC-E3F1-492B-8164-025A9C270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73F22FAC-E3F1-492B-8164-025A9C270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7C497B-E37C-45F9-86E8-D2F59058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1B7C497B-E37C-45F9-86E8-D2F59058F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240C65-21A9-4497-8B82-E851EA927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55240C65-21A9-4497-8B82-E851EA927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C08834-BA25-4699-A858-1E7B3DBCB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EC08834-BA25-4699-A858-1E7B3DBCB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58087B-C0E4-40D6-BEA6-C7E5598F5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0658087B-C0E4-40D6-BEA6-C7E5598F5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55" y="4311633"/>
            <a:ext cx="5094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Sweetsorrow_robi@yahoo.com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01719249776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3027" y="4487825"/>
            <a:ext cx="527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14813" r="15831" b="15688"/>
          <a:stretch/>
        </p:blipFill>
        <p:spPr>
          <a:xfrm>
            <a:off x="8503862" y="1547677"/>
            <a:ext cx="2327564" cy="2743200"/>
          </a:xfrm>
          <a:prstGeom prst="rect">
            <a:avLst/>
          </a:prstGeom>
        </p:spPr>
      </p:pic>
      <p:sp>
        <p:nvSpPr>
          <p:cNvPr id="5" name="Up Ribbon 4"/>
          <p:cNvSpPr/>
          <p:nvPr/>
        </p:nvSpPr>
        <p:spPr>
          <a:xfrm>
            <a:off x="2660984" y="376370"/>
            <a:ext cx="7015397" cy="974359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3519" y="436283"/>
            <a:ext cx="173032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7" y="2096086"/>
            <a:ext cx="2176681" cy="4761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95" y="154767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3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5"/>
          <a:stretch/>
        </p:blipFill>
        <p:spPr>
          <a:xfrm>
            <a:off x="710420" y="1620955"/>
            <a:ext cx="2778368" cy="2059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8438" y="351692"/>
            <a:ext cx="189913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5562" y="1620955"/>
            <a:ext cx="7202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১৯৭১ সালের উল্লেখযোগ্য ঘটনাগুলো তারিখের পাশে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69512"/>
              </p:ext>
            </p:extLst>
          </p:nvPr>
        </p:nvGraphicFramePr>
        <p:xfrm>
          <a:off x="3488788" y="3151162"/>
          <a:ext cx="8145194" cy="3094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364">
                  <a:extLst>
                    <a:ext uri="{9D8B030D-6E8A-4147-A177-3AD203B41FA5}">
                      <a16:colId xmlns:a16="http://schemas.microsoft.com/office/drawing/2014/main" val="2221044695"/>
                    </a:ext>
                  </a:extLst>
                </a:gridCol>
                <a:gridCol w="5552830">
                  <a:extLst>
                    <a:ext uri="{9D8B030D-6E8A-4147-A177-3AD203B41FA5}">
                      <a16:colId xmlns:a16="http://schemas.microsoft.com/office/drawing/2014/main" val="3638466741"/>
                    </a:ext>
                  </a:extLst>
                </a:gridCol>
              </a:tblGrid>
              <a:tr h="773723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মার্চ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95656"/>
                  </a:ext>
                </a:extLst>
              </a:tr>
              <a:tr h="773723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 মার্চ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20647"/>
                  </a:ext>
                </a:extLst>
              </a:tr>
              <a:tr h="773723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 মার্চ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937661"/>
                  </a:ext>
                </a:extLst>
              </a:tr>
              <a:tr h="773723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 ডিসেম্বর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43418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600548" cy="365125"/>
          </a:xfrm>
        </p:spPr>
        <p:txBody>
          <a:bodyPr/>
          <a:lstStyle/>
          <a:p>
            <a:fld id="{8B5F9640-6A0D-48E3-A23F-89D0812D4029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400822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0757" y="163320"/>
            <a:ext cx="2261946" cy="6267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নিরব</a:t>
            </a:r>
            <a:r>
              <a:rPr lang="en-US" sz="5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4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2" b="9017"/>
          <a:stretch/>
        </p:blipFill>
        <p:spPr>
          <a:xfrm>
            <a:off x="421236" y="2617797"/>
            <a:ext cx="2967327" cy="3605905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r="2" b="21556"/>
          <a:stretch/>
        </p:blipFill>
        <p:spPr>
          <a:xfrm>
            <a:off x="5428720" y="228600"/>
            <a:ext cx="2733998" cy="2066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0093" y="5355787"/>
            <a:ext cx="3910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৬০ পৃষ্ঠা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825631" cy="365125"/>
          </a:xfrm>
        </p:spPr>
        <p:txBody>
          <a:bodyPr/>
          <a:lstStyle/>
          <a:p>
            <a:fld id="{4EC4D536-343E-4181-9F68-0312F931F64B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738446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  <p:bldP spid="34" grpId="0" animBg="1"/>
      <p:bldP spid="36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86" y="443777"/>
            <a:ext cx="5771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∙) দাও।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1" y="1049008"/>
            <a:ext cx="700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কখন বাংলাদেশের স্বাধীনতার ঘোষণা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91" y="1842868"/>
            <a:ext cx="129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৭ মার্চ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8713" y="1842868"/>
            <a:ext cx="142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২৫ মার্চ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6744" y="1828800"/>
            <a:ext cx="144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গ) ২৬ মার্চ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2910" y="1842868"/>
            <a:ext cx="1885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১৬ ডিসেম্বর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1" y="2841674"/>
            <a:ext cx="497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    মুক্তিযুদ্ধ কত মাস ধরে স্থায়ী হয়েছিল?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291" y="3671668"/>
            <a:ext cx="156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8713" y="3677737"/>
            <a:ext cx="156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6744" y="3671668"/>
            <a:ext cx="151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2910" y="3671668"/>
            <a:ext cx="143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341016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17588" y="5725551"/>
            <a:ext cx="25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উত্তরগুলোতে ক্লিক করি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8742" y="1671876"/>
            <a:ext cx="696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0812" y="1530024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2083" y="1530024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7542" y="1522515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4344" y="3371141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7542" y="3378815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254" y="3389792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21146" y="3526984"/>
            <a:ext cx="696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4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013200" cy="365125"/>
          </a:xfrm>
        </p:spPr>
        <p:txBody>
          <a:bodyPr/>
          <a:lstStyle/>
          <a:p>
            <a:fld id="{7DF88655-55F7-44E6-967A-388AE2E44888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019800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1899138"/>
            <a:ext cx="3494362" cy="147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571500" indent="-5715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সংক্ষেপে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দাও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( </a:t>
            </a:r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মৌখিক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49199" y="963877"/>
            <a:ext cx="7021238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68894"/>
            <a:ext cx="5414889" cy="365125"/>
          </a:xfrm>
        </p:spPr>
        <p:txBody>
          <a:bodyPr/>
          <a:lstStyle/>
          <a:p>
            <a:r>
              <a:rPr lang="bn-IN" sz="1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838200" y="6507580"/>
            <a:ext cx="3609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49F9C4-D02D-4D5A-8D29-E86612C7C3E3}" type="datetime1">
              <a:rPr lang="en-US" sz="1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12/8/2019</a:t>
            </a:fld>
            <a:endParaRPr lang="en-US" sz="1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938" y="333902"/>
            <a:ext cx="472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প্রশ্নটির উত্তর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212" y="4363005"/>
            <a:ext cx="9158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বঙ্গবন্ধুর অবদান বর্ণনা কর। তাঁর জীবনের কোন দিকটি তুমি অনুসরণ করতে চাও?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22000"/>
          <a:stretch/>
        </p:blipFill>
        <p:spPr>
          <a:xfrm>
            <a:off x="4248443" y="1304485"/>
            <a:ext cx="3024554" cy="267271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525520" cy="365125"/>
          </a:xfrm>
        </p:spPr>
        <p:txBody>
          <a:bodyPr/>
          <a:lstStyle/>
          <a:p>
            <a:fld id="{EBE890AF-DAEF-4440-BFFF-1994D5C272ED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88280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2655" y="90912"/>
            <a:ext cx="2638660" cy="727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পরিকল্পিত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-1" b="-1"/>
          <a:stretch/>
        </p:blipFill>
        <p:spPr>
          <a:xfrm>
            <a:off x="921910" y="465243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6810793" y="5275943"/>
            <a:ext cx="5078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ছবি সংগ্রহ করে একটি অ্যালবাম তৈরি করে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808669" cy="365125"/>
          </a:xfrm>
        </p:spPr>
        <p:txBody>
          <a:bodyPr/>
          <a:lstStyle/>
          <a:p>
            <a:fld id="{E5E7E874-997D-41C6-89C0-CACBC9E8C10F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713004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" grpId="0"/>
      <p:bldP spid="31" grpId="0" animBg="1"/>
      <p:bldP spid="33" grpId="0" animBg="1"/>
      <p:bldP spid="35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" r="1" b="2828"/>
          <a:stretch/>
        </p:blipFill>
        <p:spPr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9418392" y="4840554"/>
            <a:ext cx="305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586528" cy="365125"/>
          </a:xfrm>
        </p:spPr>
        <p:txBody>
          <a:bodyPr/>
          <a:lstStyle/>
          <a:p>
            <a:fld id="{A63C9F1E-F285-4B23-8086-153E547AC9FB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79792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7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64" y="506437"/>
            <a:ext cx="317929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41499"/>
              </p:ext>
            </p:extLst>
          </p:nvPr>
        </p:nvGraphicFramePr>
        <p:xfrm>
          <a:off x="5567363" y="3208338"/>
          <a:ext cx="10588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ackager Shell Object" showAsIcon="1" r:id="rId3" imgW="1058760" imgH="437760" progId="Package">
                  <p:embed/>
                </p:oleObj>
              </mc:Choice>
              <mc:Fallback>
                <p:oleObj name="Packager Shell Object" showAsIcon="1" r:id="rId3" imgW="1058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7363" y="3208338"/>
                        <a:ext cx="10588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5562" y="5038971"/>
            <a:ext cx="405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আমরা কী দেখলাম?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412" y="5013870"/>
            <a:ext cx="224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ভাষণ।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0905" y="5026421"/>
            <a:ext cx="4740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নাম তোমরা কে কে শুনেছ?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4383" y="5051522"/>
            <a:ext cx="5373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সম্পর্কে তোমরা কি কিছু জানো?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488006" cy="365125"/>
          </a:xfrm>
        </p:spPr>
        <p:txBody>
          <a:bodyPr/>
          <a:lstStyle/>
          <a:p>
            <a:fld id="{5F8FD65D-9115-4DEC-B086-0B5B144991BC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232009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26" b="675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9775" y="2218138"/>
            <a:ext cx="5855801" cy="2418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26" b="675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927925" y="1944078"/>
            <a:ext cx="5855801" cy="29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234" y="2127536"/>
            <a:ext cx="5566117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বঙ্গবন্ধু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জাতির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পিতা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" b="19542"/>
          <a:stretch/>
        </p:blipFill>
        <p:spPr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" r="2" b="7803"/>
          <a:stretch/>
        </p:blipFill>
        <p:spPr>
          <a:xfrm>
            <a:off x="20" y="-6956"/>
            <a:ext cx="4475120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3"/>
          <a:stretch/>
        </p:blipFill>
        <p:spPr>
          <a:xfrm>
            <a:off x="7716860" y="4683320"/>
            <a:ext cx="4475140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r="-2" b="37419"/>
          <a:stretch/>
        </p:blipFill>
        <p:spPr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4902723" y="2805411"/>
            <a:ext cx="3511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কাকে দেখছ?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199" y="6482962"/>
            <a:ext cx="3759981" cy="365125"/>
          </a:xfrm>
        </p:spPr>
        <p:txBody>
          <a:bodyPr/>
          <a:lstStyle/>
          <a:p>
            <a:fld id="{83D24875-C217-4380-BF96-2FB54F212A11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5639972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5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51199" y="5542383"/>
            <a:ext cx="3623971" cy="802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মুক্তিযুদ্ধ</a:t>
            </a:r>
            <a:r>
              <a:rPr lang="bn-IN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E01BF7-4F45-4B6D-82BF-5A5DB30A6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41" y="2856071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0520" y="2798992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673132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8642224" y="79515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4" y="2908627"/>
            <a:ext cx="2300881" cy="179808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111" y="1485831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91" y="1488578"/>
            <a:ext cx="1999711" cy="1420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98" y="2905234"/>
            <a:ext cx="2726453" cy="180147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069831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84" y="817421"/>
            <a:ext cx="1979173" cy="1415109"/>
          </a:xfrm>
          <a:prstGeom prst="rect">
            <a:avLst/>
          </a:prstGeom>
        </p:spPr>
      </p:pic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4" y="2602523"/>
            <a:ext cx="2641389" cy="19534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4902" y="5608732"/>
            <a:ext cx="356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দেখলে?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591169" cy="365125"/>
          </a:xfrm>
        </p:spPr>
        <p:txBody>
          <a:bodyPr/>
          <a:lstStyle/>
          <a:p>
            <a:fld id="{B3449A61-902D-47C7-A249-91BF4CF8C989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86754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4" y="632245"/>
            <a:ext cx="1228115" cy="84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20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40481" y="550425"/>
            <a:ext cx="4276578" cy="137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IN" sz="20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							</a:t>
            </a:r>
            <a:endParaRPr lang="en-US" sz="20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পিতা</a:t>
            </a:r>
            <a:endParaRPr lang="bn-IN" sz="36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IN" sz="28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(বঙ্গবন্ধু ও মুক্তিযুদ্ধ)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17" y="2627096"/>
            <a:ext cx="5455917" cy="368274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4348" r="3982" b="6540"/>
          <a:stretch/>
        </p:blipFill>
        <p:spPr>
          <a:xfrm>
            <a:off x="396882" y="2611719"/>
            <a:ext cx="5455917" cy="371349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431735" cy="365125"/>
          </a:xfrm>
        </p:spPr>
        <p:txBody>
          <a:bodyPr/>
          <a:lstStyle/>
          <a:p>
            <a:fld id="{AAFE2FF5-9FC8-4F03-93AD-71343887C94D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147603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434" y="315562"/>
            <a:ext cx="246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শিখনফলঃ</a:t>
            </a:r>
            <a:endParaRPr lang="en-US" sz="60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2005" y="813683"/>
            <a:ext cx="8004517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১৪.১.২।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১৪.১.৩।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441114" cy="365125"/>
          </a:xfrm>
        </p:spPr>
        <p:txBody>
          <a:bodyPr/>
          <a:lstStyle/>
          <a:p>
            <a:fld id="{04924286-40D6-410F-82F0-13C3E97B3904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161671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3" y="928473"/>
            <a:ext cx="5169358" cy="5016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62" y="928473"/>
            <a:ext cx="60173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1947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ভৌগলিকভাবে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আনয়নে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বিনির্মাণে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3346" l="2214" r="43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58" b="56357"/>
          <a:stretch/>
        </p:blipFill>
        <p:spPr>
          <a:xfrm>
            <a:off x="416403" y="928473"/>
            <a:ext cx="2281827" cy="2189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57" b="59316" l="67159" r="89668">
                        <a14:foregroundMark x1="72694" y1="53612" x2="84133" y2="55513"/>
                        <a14:backgroundMark x1="72694" y1="49430" x2="84133" y2="49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9" t="25715" b="38428"/>
          <a:stretch/>
        </p:blipFill>
        <p:spPr>
          <a:xfrm>
            <a:off x="3975960" y="2218544"/>
            <a:ext cx="1609801" cy="17988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703711" cy="365125"/>
          </a:xfrm>
        </p:spPr>
        <p:txBody>
          <a:bodyPr/>
          <a:lstStyle/>
          <a:p>
            <a:fld id="{D9B89732-D0C4-4D53-A793-1625F832AF70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55566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r="12276" b="-2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r="2333" b="-3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1904" y="3723720"/>
            <a:ext cx="2769133" cy="591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দেখছ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1" y="3723722"/>
            <a:ext cx="412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৭ মার্চের ভাষণ।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135" y="3723721"/>
            <a:ext cx="592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ভাষণে বঙ্গবন্ধু স্বাধীনতার ডাক দেন।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70052" y="6482443"/>
            <a:ext cx="4013200" cy="365125"/>
          </a:xfrm>
        </p:spPr>
        <p:txBody>
          <a:bodyPr/>
          <a:lstStyle/>
          <a:p>
            <a:fld id="{89D15784-9A62-4F3A-95FE-CF481929AC25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12/8/2019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70452" y="6482443"/>
            <a:ext cx="6019800" cy="365125"/>
          </a:xfrm>
        </p:spPr>
        <p:txBody>
          <a:bodyPr/>
          <a:lstStyle/>
          <a:p>
            <a:r>
              <a:rPr lang="bn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দিনাজপুর।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892</TotalTime>
  <Words>900</Words>
  <Application>Microsoft Office PowerPoint</Application>
  <PresentationFormat>Widescreen</PresentationFormat>
  <Paragraphs>153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Rockwell</vt:lpstr>
      <vt:lpstr>Vrinda</vt:lpstr>
      <vt:lpstr>Wingdings</vt:lpstr>
      <vt:lpstr>Office Theme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82</cp:revision>
  <dcterms:created xsi:type="dcterms:W3CDTF">2019-12-03T10:49:10Z</dcterms:created>
  <dcterms:modified xsi:type="dcterms:W3CDTF">2019-12-08T11:04:21Z</dcterms:modified>
</cp:coreProperties>
</file>