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2" r:id="rId3"/>
    <p:sldId id="258" r:id="rId4"/>
    <p:sldId id="259" r:id="rId5"/>
    <p:sldId id="280" r:id="rId6"/>
    <p:sldId id="284" r:id="rId7"/>
    <p:sldId id="285" r:id="rId8"/>
    <p:sldId id="276" r:id="rId9"/>
    <p:sldId id="278" r:id="rId10"/>
    <p:sldId id="279" r:id="rId11"/>
    <p:sldId id="281" r:id="rId12"/>
    <p:sldId id="283" r:id="rId13"/>
    <p:sldId id="282" r:id="rId14"/>
    <p:sldId id="267" r:id="rId15"/>
    <p:sldId id="268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1867" autoAdjust="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43436-639F-4D0D-B6E5-8DB614E595F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CA52A-CDC7-482D-90D5-38B56AC0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1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6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A52A-CDC7-482D-90D5-38B56AC062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AF2D-84B9-481D-B574-E6B7E1EBD89F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8345-A485-4F2C-B8D5-317C68B47CC2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CD01-9787-451F-8371-721DF6BA1009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6E46-C1A2-44A9-B33F-B695DFF53FF9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EAA-5372-4062-B550-E819879F75F1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47EA-0459-4F1B-A38C-E739F6B86B7F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50E4-9096-4A12-B441-730712F26454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25D3-89B4-4248-96E0-A3CD7FDDE580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59BD-8695-468D-B16B-E4DB048732A8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188-F713-4408-9012-47F5257E65AA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923D-C692-404F-A19E-AB83B52D50F1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782FC-59EC-462D-A051-3BBF9A307116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khanrobirumi1@gmail.com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4.jpeg"/><Relationship Id="rId7" Type="http://schemas.openxmlformats.org/officeDocument/2006/relationships/image" Target="../media/image11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18.jpeg"/><Relationship Id="rId5" Type="http://schemas.openxmlformats.org/officeDocument/2006/relationships/image" Target="../media/image10.jpeg"/><Relationship Id="rId10" Type="http://schemas.openxmlformats.org/officeDocument/2006/relationships/image" Target="../media/image17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 contourW="12700" prstMaterial="metal">
              <a:bevelT w="38100" h="38100"/>
              <a:contourClr>
                <a:srgbClr val="FF0000"/>
              </a:contourClr>
            </a:sp3d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8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8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066800"/>
            <a:ext cx="7696200" cy="50292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</p:spPr>
        <p:txBody>
          <a:bodyPr/>
          <a:lstStyle/>
          <a:p>
            <a:fld id="{49A3B4FC-9AC8-4ED0-BA8A-1E9E632C4D30}" type="datetime2">
              <a:rPr lang="en-US" sz="16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Sunday, December 08, 2019</a:t>
            </a:fld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356350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09600"/>
            <a:ext cx="766392" cy="766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85800"/>
            <a:ext cx="617671" cy="617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09600"/>
            <a:ext cx="675896" cy="675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835155" cy="667631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>
            <a:off x="1899882" y="1752600"/>
            <a:ext cx="275455" cy="9789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019800" y="1752600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14" y="1846118"/>
            <a:ext cx="833132" cy="8331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01" y="1892773"/>
            <a:ext cx="767024" cy="7670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67" y="1905000"/>
            <a:ext cx="873533" cy="6988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1818290"/>
            <a:ext cx="653759" cy="8171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14184" y="2895600"/>
            <a:ext cx="4862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 </a:t>
            </a:r>
            <a:r>
              <a:rPr lang="en-US" sz="4400" b="1" dirty="0" smtClean="0"/>
              <a:t>-</a:t>
            </a:r>
            <a:r>
              <a:rPr lang="en-US" sz="4800" b="1" dirty="0" smtClean="0"/>
              <a:t> </a:t>
            </a:r>
            <a:r>
              <a:rPr lang="en-US" sz="3200" b="1" dirty="0" smtClean="0"/>
              <a:t>B = ?</a:t>
            </a:r>
            <a:endParaRPr lang="en-US" sz="3200" b="1" dirty="0"/>
          </a:p>
        </p:txBody>
      </p:sp>
      <p:sp>
        <p:nvSpPr>
          <p:cNvPr id="16" name="Left Brace 15"/>
          <p:cNvSpPr/>
          <p:nvPr/>
        </p:nvSpPr>
        <p:spPr>
          <a:xfrm>
            <a:off x="3352800" y="3733800"/>
            <a:ext cx="664609" cy="92160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0"/>
            <a:ext cx="769770" cy="76977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837" y="3810000"/>
            <a:ext cx="695963" cy="762000"/>
          </a:xfrm>
          <a:prstGeom prst="rect">
            <a:avLst/>
          </a:prstGeom>
        </p:spPr>
      </p:pic>
      <p:sp>
        <p:nvSpPr>
          <p:cNvPr id="24" name="Right Brace 23"/>
          <p:cNvSpPr/>
          <p:nvPr/>
        </p:nvSpPr>
        <p:spPr>
          <a:xfrm>
            <a:off x="5943600" y="3657600"/>
            <a:ext cx="457200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6361104" y="482330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28800" y="3810000"/>
            <a:ext cx="1314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 </a:t>
            </a:r>
            <a:r>
              <a:rPr lang="en-US" sz="4000" b="1" dirty="0"/>
              <a:t>-</a:t>
            </a:r>
            <a:r>
              <a:rPr lang="en-US" sz="4400" b="1" dirty="0"/>
              <a:t> </a:t>
            </a:r>
            <a:r>
              <a:rPr lang="en-US" sz="2800" b="1" dirty="0"/>
              <a:t>B =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93075" y="685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=</a:t>
            </a:r>
            <a:endParaRPr lang="en-US" sz="3600" dirty="0"/>
          </a:p>
        </p:txBody>
      </p:sp>
      <p:sp>
        <p:nvSpPr>
          <p:cNvPr id="26" name="Left Brace 25"/>
          <p:cNvSpPr/>
          <p:nvPr/>
        </p:nvSpPr>
        <p:spPr>
          <a:xfrm>
            <a:off x="1769059" y="609600"/>
            <a:ext cx="512209" cy="74274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93075" y="1905000"/>
            <a:ext cx="875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 =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4952881"/>
            <a:ext cx="8273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g‡bKwi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smtClean="0">
                <a:cs typeface="SutonnyMJ" pitchFamily="2" charset="0"/>
              </a:rPr>
              <a:t>A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cs typeface="SutonnyMJ" pitchFamily="2" charset="0"/>
              </a:rPr>
              <a:t> 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smtClean="0">
                <a:cs typeface="SutonnyMJ" pitchFamily="2" charset="0"/>
              </a:rPr>
              <a:t>A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†h me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cs typeface="SutonnyMJ" pitchFamily="2" charset="0"/>
              </a:rPr>
              <a:t>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H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wji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2400" dirty="0">
                <a:cs typeface="SutonnyMJ" pitchFamily="2" charset="0"/>
              </a:rPr>
              <a:t>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cÖwÿ‡Z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cs typeface="SutonnyMJ" pitchFamily="2" charset="0"/>
              </a:rPr>
              <a:t>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c~iK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nq|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686384" cy="549275"/>
          </a:xfrm>
        </p:spPr>
        <p:txBody>
          <a:bodyPr/>
          <a:lstStyle/>
          <a:p>
            <a:fld id="{459D063B-9686-42F7-8683-770D0D8BF4AF}" type="datetime2">
              <a:rPr lang="en-US" sz="1600" smtClean="0">
                <a:solidFill>
                  <a:srgbClr val="00B050"/>
                </a:solidFill>
              </a:rPr>
              <a:t>Sunday, December 08, 2019</a:t>
            </a:fld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7800" y="617220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B050"/>
                </a:solidFill>
              </a:rPr>
              <a:t>khanrobirumi1@gmail.com</a:t>
            </a:r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24" grpId="0" animBg="1"/>
      <p:bldP spid="22" grpId="0" animBg="1"/>
      <p:bldP spid="18" grpId="0"/>
      <p:bldP spid="23" grpId="0"/>
      <p:bldP spid="26" grpId="0" animBg="1"/>
      <p:bldP spid="1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A={1,2,3} </a:t>
            </a:r>
            <a:r>
              <a:rPr lang="bn-BD" sz="6600" dirty="0" smtClean="0"/>
              <a:t>এবং </a:t>
            </a:r>
            <a:r>
              <a:rPr lang="en-US" sz="6600" dirty="0" smtClean="0"/>
              <a:t>B={2,a}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218" y="1447800"/>
                <a:ext cx="5735781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4800" dirty="0" smtClean="0"/>
                  <a:t>A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48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4800" b="0" dirty="0" smtClean="0">
                  <a:ea typeface="Cambria Math"/>
                </a:endParaRPr>
              </a:p>
              <a:p>
                <a:r>
                  <a:rPr lang="en-US" sz="4800" dirty="0" smtClean="0"/>
                  <a:t>={1,2,3}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4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4800" b="0" dirty="0" smtClean="0">
                  <a:ea typeface="Cambria Math"/>
                </a:endParaRPr>
              </a:p>
              <a:p>
                <a:r>
                  <a:rPr lang="en-US" sz="4800" dirty="0" smtClean="0"/>
                  <a:t>={2}</a:t>
                </a:r>
              </a:p>
              <a:p>
                <a:r>
                  <a:rPr lang="bn-BD" sz="4800" dirty="0" smtClean="0"/>
                  <a:t>আবার,</a:t>
                </a:r>
              </a:p>
              <a:p>
                <a:r>
                  <a:rPr lang="en-US" sz="4800" dirty="0" smtClean="0"/>
                  <a:t>A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48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4800" b="0" dirty="0" smtClean="0">
                  <a:ea typeface="Cambria Math"/>
                </a:endParaRPr>
              </a:p>
              <a:p>
                <a:r>
                  <a:rPr lang="en-US" sz="4800" b="0" dirty="0" smtClean="0">
                    <a:ea typeface="Cambria Math"/>
                  </a:rPr>
                  <a:t>={1,2,3}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sz="4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4800" b="0" dirty="0" smtClean="0">
                  <a:ea typeface="Cambria Math"/>
                </a:endParaRPr>
              </a:p>
              <a:p>
                <a:r>
                  <a:rPr lang="en-US" sz="4800" b="0" dirty="0" smtClean="0">
                    <a:ea typeface="Cambria Math"/>
                  </a:rPr>
                  <a:t>={1,2,3,a}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" y="1447800"/>
                <a:ext cx="5735781" cy="5262979"/>
              </a:xfrm>
              <a:prstGeom prst="rect">
                <a:avLst/>
              </a:prstGeom>
              <a:blipFill rotWithShape="0">
                <a:blip r:embed="rId2"/>
                <a:stretch>
                  <a:fillRect l="-4782" t="-2549" b="-5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486400" y="63404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8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= U</a:t>
            </a:r>
            <a:r>
              <a:rPr lang="en-US" sz="3600" b="1" dirty="0" smtClean="0"/>
              <a:t>-A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 = {1,2,3,4,5,6,}, A={1,3,5}, B ={2,4,6}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90600" y="2057400"/>
            <a:ext cx="228600" cy="133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2609671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{</a:t>
            </a:r>
            <a:r>
              <a:rPr lang="en-US" sz="3600" dirty="0"/>
              <a:t>1,2,3,4,5,6}-{1,3,5</a:t>
            </a:r>
            <a:r>
              <a:rPr lang="en-US" sz="3600" dirty="0" smtClean="0"/>
              <a:t>}</a:t>
            </a:r>
          </a:p>
          <a:p>
            <a:r>
              <a:rPr lang="en-US" sz="3600" dirty="0" smtClean="0"/>
              <a:t>= {</a:t>
            </a:r>
            <a:r>
              <a:rPr lang="en-US" sz="3600" dirty="0"/>
              <a:t>2,4,6}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39300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 = U-B</a:t>
            </a:r>
            <a:endParaRPr lang="en-US" sz="3200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90600" y="4343400"/>
            <a:ext cx="219556" cy="1771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511" y="4767177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{</a:t>
            </a:r>
            <a:r>
              <a:rPr lang="en-US" sz="3600" dirty="0"/>
              <a:t>1,2,3,4,5,6</a:t>
            </a:r>
            <a:r>
              <a:rPr lang="en-US" sz="3600" dirty="0" smtClean="0"/>
              <a:t>}-{</a:t>
            </a:r>
            <a:r>
              <a:rPr lang="en-US" sz="3600" dirty="0"/>
              <a:t>2,4,6}</a:t>
            </a:r>
          </a:p>
          <a:p>
            <a:r>
              <a:rPr lang="en-US" sz="3600" dirty="0" smtClean="0"/>
              <a:t>= {</a:t>
            </a:r>
            <a:r>
              <a:rPr lang="en-US" sz="3600" dirty="0"/>
              <a:t>1,3,5}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726359"/>
            <a:ext cx="233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 = ?</a:t>
            </a:r>
            <a:endParaRPr lang="en-US" sz="4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66800" y="3709022"/>
            <a:ext cx="219556" cy="1771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1202274"/>
            <a:ext cx="233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</a:t>
            </a:r>
            <a:r>
              <a:rPr lang="en-US" sz="4400" b="1" dirty="0" smtClean="0"/>
              <a:t> = ?</a:t>
            </a:r>
            <a:endParaRPr lang="en-US" sz="44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66800" y="1254923"/>
            <a:ext cx="228600" cy="133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895600" cy="471031"/>
          </a:xfrm>
        </p:spPr>
        <p:txBody>
          <a:bodyPr/>
          <a:lstStyle/>
          <a:p>
            <a:fld id="{75EA569A-5BD2-478F-8896-BFDA61CB7423}" type="datetime2">
              <a:rPr lang="en-US" sz="1800" smtClean="0">
                <a:solidFill>
                  <a:srgbClr val="0070C0"/>
                </a:solidFill>
              </a:rPr>
              <a:t>Sunday, December 08, 2019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626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khanrobirumi1@gmail.com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3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3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762000"/>
                <a:ext cx="8915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A={</a:t>
                </a:r>
                <a:r>
                  <a:rPr lang="en-US" sz="7200" dirty="0" err="1" smtClean="0"/>
                  <a:t>a,b,c</a:t>
                </a:r>
                <a:r>
                  <a:rPr lang="en-US" sz="7200" dirty="0" smtClean="0"/>
                  <a:t>} </a:t>
                </a:r>
                <a:r>
                  <a:rPr lang="bn-BD" sz="7200" dirty="0" smtClean="0"/>
                  <a:t>এবং </a:t>
                </a:r>
                <a:r>
                  <a:rPr lang="en-US" sz="7200" dirty="0" smtClean="0"/>
                  <a:t>B={</a:t>
                </a:r>
                <a:r>
                  <a:rPr lang="en-US" sz="7200" dirty="0" err="1" smtClean="0"/>
                  <a:t>e,f</a:t>
                </a:r>
                <a:r>
                  <a:rPr lang="en-US" sz="7200" dirty="0" smtClean="0"/>
                  <a:t> g}</a:t>
                </a:r>
              </a:p>
              <a:p>
                <a14:m>
                  <m:oMath xmlns:m="http://schemas.openxmlformats.org/officeDocument/2006/math">
                    <m:r>
                      <a:rPr lang="en-US" sz="7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7200" dirty="0" smtClean="0"/>
                  <a:t>A</a:t>
                </a:r>
                <a14:m>
                  <m:oMath xmlns:m="http://schemas.openxmlformats.org/officeDocument/2006/math">
                    <m:r>
                      <a:rPr lang="en-US" sz="7200" b="0" i="0" dirty="0" smtClean="0">
                        <a:latin typeface="Cambria Math"/>
                      </a:rPr>
                      <m:t>−</m:t>
                    </m:r>
                    <m:r>
                      <a:rPr lang="bn-BD" sz="72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7200" dirty="0" smtClean="0"/>
                  <a:t>B={</a:t>
                </a:r>
                <a:r>
                  <a:rPr lang="en-US" sz="7200" dirty="0" err="1" smtClean="0"/>
                  <a:t>a,b,c</a:t>
                </a:r>
                <a:r>
                  <a:rPr lang="en-US" sz="7200" dirty="0" smtClean="0"/>
                  <a:t>}-{</a:t>
                </a:r>
                <a:r>
                  <a:rPr lang="en-US" sz="7200" dirty="0" err="1" smtClean="0"/>
                  <a:t>e,f,g</a:t>
                </a:r>
                <a:r>
                  <a:rPr lang="en-US" sz="7200" dirty="0" smtClean="0"/>
                  <a:t>}</a:t>
                </a:r>
              </a:p>
              <a:p>
                <a:r>
                  <a:rPr lang="en-US" sz="7200" dirty="0"/>
                  <a:t> </a:t>
                </a:r>
                <a:r>
                  <a:rPr lang="en-US" sz="7200" dirty="0" smtClean="0"/>
                  <a:t>     </a:t>
                </a:r>
                <a:r>
                  <a:rPr lang="bn-BD" sz="7200" dirty="0" smtClean="0"/>
                  <a:t> =</a:t>
                </a:r>
                <a:r>
                  <a:rPr lang="en-US" sz="7200" dirty="0" smtClean="0"/>
                  <a:t> {</a:t>
                </a:r>
                <a:r>
                  <a:rPr lang="en-US" sz="7200" dirty="0" err="1" smtClean="0"/>
                  <a:t>a,b,c</a:t>
                </a:r>
                <a:r>
                  <a:rPr lang="en-US" sz="7200" dirty="0" smtClean="0"/>
                  <a:t>}</a:t>
                </a:r>
                <a:endParaRPr lang="en-US" sz="7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91540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5126" t="-8214" r="-3759" b="-14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895600" cy="260350"/>
          </a:xfrm>
        </p:spPr>
        <p:txBody>
          <a:bodyPr/>
          <a:lstStyle/>
          <a:p>
            <a:fld id="{346CB977-0C96-4B0D-9EE6-D3C8958DB8AA}" type="datetime2">
              <a:rPr lang="en-US" sz="1800" smtClean="0"/>
              <a:t>Sunday, December 08,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09600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0" y="0"/>
            <a:ext cx="9144000" cy="1524000"/>
          </a:xfrm>
          <a:prstGeom prst="flowChartDecisi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282015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মূল্যায়ন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56556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A={</a:t>
            </a:r>
            <a:r>
              <a:rPr lang="en-US" sz="5400" dirty="0" err="1" smtClean="0"/>
              <a:t>p,q,r</a:t>
            </a:r>
            <a:r>
              <a:rPr lang="en-US" sz="5400" dirty="0" smtClean="0"/>
              <a:t>}</a:t>
            </a:r>
            <a:r>
              <a:rPr lang="bn-BD" sz="5400" dirty="0" smtClean="0"/>
              <a:t> এবং</a:t>
            </a:r>
            <a:r>
              <a:rPr lang="en-US" sz="5400" dirty="0" smtClean="0"/>
              <a:t> B={</a:t>
            </a:r>
            <a:r>
              <a:rPr lang="en-US" sz="5400" dirty="0" err="1" smtClean="0"/>
              <a:t>s,t</a:t>
            </a:r>
            <a:r>
              <a:rPr lang="en-US" sz="5400" dirty="0" smtClean="0"/>
              <a:t>} </a:t>
            </a:r>
            <a:r>
              <a:rPr lang="bn-BD" sz="5400" dirty="0" smtClean="0"/>
              <a:t>হলে </a:t>
            </a:r>
            <a:r>
              <a:rPr lang="en-US" sz="5400" dirty="0" smtClean="0"/>
              <a:t>AUB </a:t>
            </a:r>
            <a:r>
              <a:rPr lang="bn-BD" sz="5400" dirty="0" smtClean="0"/>
              <a:t>এবং </a:t>
            </a:r>
            <a:r>
              <a:rPr lang="en-US" sz="5400" dirty="0" err="1" smtClean="0"/>
              <a:t>AnB</a:t>
            </a:r>
            <a:r>
              <a:rPr lang="en-US" sz="5400" dirty="0" smtClean="0"/>
              <a:t> </a:t>
            </a:r>
            <a:r>
              <a:rPr lang="bn-BD" sz="5400" dirty="0" smtClean="0"/>
              <a:t>এর মান কত ?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3505200"/>
                <a:ext cx="90678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/>
                  <a:t>সমাধানঃ </a:t>
                </a:r>
                <a:r>
                  <a:rPr lang="en-US" sz="4400" dirty="0" smtClean="0"/>
                  <a:t>AUB={</a:t>
                </a:r>
                <a:r>
                  <a:rPr lang="en-US" sz="4400" dirty="0" err="1" smtClean="0"/>
                  <a:t>p,q,r</a:t>
                </a:r>
                <a:r>
                  <a:rPr lang="en-US" sz="4400" dirty="0" smtClean="0"/>
                  <a:t>}U{</a:t>
                </a:r>
                <a:r>
                  <a:rPr lang="en-US" sz="4400" dirty="0" err="1" smtClean="0"/>
                  <a:t>s,t</a:t>
                </a:r>
                <a:r>
                  <a:rPr lang="en-US" sz="4400" dirty="0" smtClean="0"/>
                  <a:t>}</a:t>
                </a:r>
              </a:p>
              <a:p>
                <a:r>
                  <a:rPr lang="en-US" sz="4400" dirty="0"/>
                  <a:t> </a:t>
                </a:r>
                <a:r>
                  <a:rPr lang="en-US" sz="4400" dirty="0" smtClean="0"/>
                  <a:t>                        ={</a:t>
                </a:r>
                <a:r>
                  <a:rPr lang="en-US" sz="4400" dirty="0" err="1" smtClean="0"/>
                  <a:t>p,q,r,s,t</a:t>
                </a:r>
                <a:r>
                  <a:rPr lang="en-US" sz="4400" dirty="0" smtClean="0"/>
                  <a:t>}</a:t>
                </a:r>
              </a:p>
              <a:p>
                <a:r>
                  <a:rPr lang="bn-BD" sz="4400" dirty="0" smtClean="0"/>
                  <a:t>এবং </a:t>
                </a:r>
                <a:r>
                  <a:rPr lang="en-US" sz="4400" dirty="0" smtClean="0"/>
                  <a:t>       </a:t>
                </a:r>
                <a:r>
                  <a:rPr lang="en-US" sz="4400" dirty="0" err="1" smtClean="0"/>
                  <a:t>AnB</a:t>
                </a:r>
                <a:r>
                  <a:rPr lang="en-US" sz="4400" dirty="0" smtClean="0"/>
                  <a:t>={</a:t>
                </a:r>
                <a:r>
                  <a:rPr lang="en-US" sz="4400" dirty="0" err="1" smtClean="0"/>
                  <a:t>p,q,r</a:t>
                </a:r>
                <a:r>
                  <a:rPr lang="en-US" sz="4400" dirty="0" smtClean="0"/>
                  <a:t>}n{</a:t>
                </a:r>
                <a:r>
                  <a:rPr lang="en-US" sz="4400" dirty="0" err="1" smtClean="0"/>
                  <a:t>s,t</a:t>
                </a:r>
                <a:r>
                  <a:rPr lang="en-US" sz="4400" dirty="0" smtClean="0"/>
                  <a:t>}</a:t>
                </a:r>
              </a:p>
              <a:p>
                <a:r>
                  <a:rPr lang="en-US" sz="4400" dirty="0"/>
                  <a:t> </a:t>
                </a:r>
                <a:r>
                  <a:rPr lang="en-US" sz="4400" dirty="0" smtClean="0"/>
                  <a:t>                       =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05200"/>
                <a:ext cx="9067800" cy="2800767"/>
              </a:xfrm>
              <a:prstGeom prst="rect">
                <a:avLst/>
              </a:prstGeom>
              <a:blipFill rotWithShape="1">
                <a:blip r:embed="rId6"/>
                <a:stretch>
                  <a:fillRect l="-2688" t="-5447" b="-9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05968"/>
            <a:ext cx="2895600" cy="415508"/>
          </a:xfrm>
        </p:spPr>
        <p:txBody>
          <a:bodyPr/>
          <a:lstStyle/>
          <a:p>
            <a:fld id="{A0E7B6A8-3DA9-4A6C-ABBA-1AE04C4C14EC}" type="datetime2">
              <a:rPr lang="en-US" sz="1800" smtClean="0">
                <a:solidFill>
                  <a:srgbClr val="FF0000"/>
                </a:solidFill>
              </a:rPr>
              <a:t>Sunday, December 08, 2019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791200" y="63404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khanrobirumi1@gmail.com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9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0" y="0"/>
            <a:ext cx="9144000" cy="1524000"/>
          </a:xfrm>
          <a:prstGeom prst="flowChartDecis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300335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একক কাজ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Vertical Scroll 7"/>
          <p:cNvSpPr/>
          <p:nvPr/>
        </p:nvSpPr>
        <p:spPr>
          <a:xfrm>
            <a:off x="42333" y="1524000"/>
            <a:ext cx="9144000" cy="5334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4384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U= {</a:t>
            </a:r>
            <a:r>
              <a:rPr lang="en-US" sz="4000" dirty="0" err="1" smtClean="0"/>
              <a:t>a,b,c,d,e,f,g,h</a:t>
            </a:r>
            <a:r>
              <a:rPr lang="en-US" sz="4000" dirty="0" smtClean="0"/>
              <a:t>}</a:t>
            </a:r>
            <a:r>
              <a:rPr lang="bn-BD" sz="4000" dirty="0" smtClean="0"/>
              <a:t> এবং</a:t>
            </a:r>
            <a:r>
              <a:rPr lang="en-US" sz="4000" dirty="0" smtClean="0"/>
              <a:t> B= {</a:t>
            </a:r>
            <a:r>
              <a:rPr lang="en-US" sz="4000" dirty="0" err="1" smtClean="0"/>
              <a:t>a,c,e,g</a:t>
            </a:r>
            <a:r>
              <a:rPr lang="en-US" sz="4000" dirty="0" smtClean="0"/>
              <a:t>}</a:t>
            </a:r>
            <a:r>
              <a:rPr lang="bn-BD" sz="4000" dirty="0" smtClean="0"/>
              <a:t> হলে </a:t>
            </a:r>
            <a:r>
              <a:rPr lang="en-US" sz="4000" dirty="0" smtClean="0"/>
              <a:t>B </a:t>
            </a:r>
            <a:r>
              <a:rPr lang="bn-BD" sz="4000" dirty="0" smtClean="0"/>
              <a:t>এর মান কত ?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0480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" y="4152408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সমাধানঃ </a:t>
            </a:r>
            <a:r>
              <a:rPr lang="en-US" sz="3200" dirty="0" smtClean="0"/>
              <a:t>B =U- B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={</a:t>
            </a:r>
            <a:r>
              <a:rPr lang="en-US" sz="3200" dirty="0" err="1" smtClean="0"/>
              <a:t>a,b,c,d,e,f,g,h</a:t>
            </a:r>
            <a:r>
              <a:rPr lang="en-US" sz="3200" dirty="0" smtClean="0"/>
              <a:t>}- {</a:t>
            </a:r>
            <a:r>
              <a:rPr lang="en-US" sz="3200" dirty="0" err="1" smtClean="0"/>
              <a:t>a,c,e,g</a:t>
            </a:r>
            <a:r>
              <a:rPr lang="en-US" sz="3200" dirty="0" smtClean="0"/>
              <a:t>}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={</a:t>
            </a:r>
            <a:r>
              <a:rPr lang="en-US" sz="3200" dirty="0" err="1" smtClean="0"/>
              <a:t>b,d,f,h</a:t>
            </a:r>
            <a:r>
              <a:rPr lang="en-US" sz="3200" dirty="0" smtClean="0"/>
              <a:t>}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667000" y="4128326"/>
            <a:ext cx="152400" cy="1388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880533" y="6232524"/>
            <a:ext cx="2624667" cy="488951"/>
          </a:xfrm>
        </p:spPr>
        <p:txBody>
          <a:bodyPr/>
          <a:lstStyle/>
          <a:p>
            <a:fld id="{7D9C61B7-9126-407D-92F9-9DC805BD9AFE}" type="datetime2">
              <a:rPr lang="en-US" sz="1600" smtClean="0">
                <a:solidFill>
                  <a:srgbClr val="00B050"/>
                </a:solidFill>
              </a:rPr>
              <a:t>Sunday, December 08, 2019</a:t>
            </a:fld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410200" y="624840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B0F0"/>
                </a:solidFill>
              </a:rPr>
              <a:t>khanrobirumi1@gmail.com</a:t>
            </a:r>
            <a:endParaRPr 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447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0" y="0"/>
            <a:ext cx="9144000" cy="1447800"/>
          </a:xfrm>
          <a:prstGeom prst="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379365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বাড়ীর কাজ</a:t>
            </a:r>
            <a:endParaRPr lang="en-US" sz="6600" dirty="0"/>
          </a:p>
        </p:txBody>
      </p:sp>
      <p:sp>
        <p:nvSpPr>
          <p:cNvPr id="7" name="Rounded Rectangle 6"/>
          <p:cNvSpPr/>
          <p:nvPr/>
        </p:nvSpPr>
        <p:spPr>
          <a:xfrm>
            <a:off x="19050" y="1487361"/>
            <a:ext cx="9144000" cy="5370639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9550" y="1817132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নিচে দুইটি সেট তালিকা পদ্ধতিতে প্রকাশ করা হলো</a:t>
            </a:r>
          </a:p>
          <a:p>
            <a:r>
              <a:rPr lang="en-US" sz="2800" dirty="0" smtClean="0"/>
              <a:t>A={</a:t>
            </a:r>
            <a:r>
              <a:rPr lang="en-US" sz="2800" dirty="0" err="1" smtClean="0"/>
              <a:t>k,l,m,n</a:t>
            </a:r>
            <a:r>
              <a:rPr lang="en-US" sz="2800" dirty="0" smtClean="0"/>
              <a:t>}, B= {</a:t>
            </a:r>
            <a:r>
              <a:rPr lang="en-US" sz="2800" dirty="0" err="1" smtClean="0"/>
              <a:t>k,p,q</a:t>
            </a:r>
            <a:r>
              <a:rPr lang="en-US" sz="2800" dirty="0" smtClean="0"/>
              <a:t>}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" y="3124200"/>
            <a:ext cx="8648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ক) </a:t>
            </a:r>
            <a:r>
              <a:rPr lang="en-US" sz="2800" dirty="0" smtClean="0"/>
              <a:t>A </a:t>
            </a:r>
            <a:r>
              <a:rPr lang="bn-BD" sz="2800" dirty="0" smtClean="0"/>
              <a:t>এবং </a:t>
            </a:r>
            <a:r>
              <a:rPr lang="en-US" sz="2800" dirty="0" smtClean="0"/>
              <a:t>B</a:t>
            </a:r>
            <a:r>
              <a:rPr lang="bn-BD" sz="2800" dirty="0" smtClean="0"/>
              <a:t> এর সার্বিক সেট</a:t>
            </a:r>
            <a:r>
              <a:rPr lang="en-US" sz="2800" dirty="0" smtClean="0"/>
              <a:t> U</a:t>
            </a:r>
            <a:r>
              <a:rPr lang="bn-BD" sz="2800" dirty="0" smtClean="0"/>
              <a:t> নির্ণয় কর,যেখানে</a:t>
            </a:r>
            <a:endParaRPr lang="en-US" sz="2800" dirty="0" smtClean="0"/>
          </a:p>
          <a:p>
            <a:r>
              <a:rPr lang="en-US" sz="2800" dirty="0" smtClean="0"/>
              <a:t>AUB=U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03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খ) </a:t>
            </a:r>
            <a:r>
              <a:rPr lang="en-US" sz="4000" dirty="0" smtClean="0"/>
              <a:t>A</a:t>
            </a:r>
            <a:r>
              <a:rPr lang="bn-BD" sz="4000" dirty="0" smtClean="0"/>
              <a:t> এর মান নির্ণয় কর</a:t>
            </a:r>
            <a:endParaRPr lang="en-US" sz="4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47800" y="4038600"/>
            <a:ext cx="2286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533399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গ) প্রমাণ কর যে,</a:t>
            </a:r>
            <a:r>
              <a:rPr lang="en-US" sz="4800" dirty="0" smtClean="0"/>
              <a:t>(</a:t>
            </a:r>
            <a:r>
              <a:rPr lang="en-US" sz="4800" dirty="0" err="1" smtClean="0"/>
              <a:t>AnB</a:t>
            </a:r>
            <a:r>
              <a:rPr lang="en-US" sz="4800" dirty="0" smtClean="0"/>
              <a:t>) = AUB</a:t>
            </a:r>
            <a:endParaRPr lang="en-US" sz="48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553200" y="5334001"/>
            <a:ext cx="228600" cy="1523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391400" y="5333999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229600" y="5333999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33848"/>
            <a:ext cx="2667000" cy="487628"/>
          </a:xfrm>
        </p:spPr>
        <p:txBody>
          <a:bodyPr/>
          <a:lstStyle/>
          <a:p>
            <a:fld id="{1E51D6EB-3B6A-4B78-A70D-EA792100E599}" type="datetime2">
              <a:rPr lang="en-US" sz="1600" smtClean="0">
                <a:solidFill>
                  <a:srgbClr val="FF0000"/>
                </a:solidFill>
              </a:rPr>
              <a:t>Sunday, December 08, 2019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48300" y="63404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khanrobirumi1@gmail.com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</a:t>
            </a:r>
            <a:r>
              <a:rPr lang="en-US" sz="60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b¨ev</a:t>
            </a:r>
            <a:r>
              <a:rPr lang="en-US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endParaRPr lang="en-US" sz="6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8174">
            <a:off x="2893071" y="1755583"/>
            <a:ext cx="2492686" cy="402414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3200400" cy="396875"/>
          </a:xfrm>
        </p:spPr>
        <p:txBody>
          <a:bodyPr/>
          <a:lstStyle/>
          <a:p>
            <a:fld id="{C6FF9339-955C-4CCF-BF1E-5F7CC0720B0A}" type="datetime2">
              <a:rPr lang="en-US" sz="1800" smtClean="0">
                <a:solidFill>
                  <a:srgbClr val="0070C0"/>
                </a:solidFill>
              </a:rPr>
              <a:t>Sunday, December 08, 2019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2642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khanrobirumi1@gmail.com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90600"/>
            <a:ext cx="6096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iweDj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Avjg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LvbLvbvcyi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d‡qRy‡bœQv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`&amp;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ivmv</a:t>
            </a:r>
            <a:endParaRPr lang="en-US" sz="3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LvbLvbvcyi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ivRevwo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m`i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ivRevwo|</a:t>
            </a:r>
          </a:p>
          <a:p>
            <a:r>
              <a:rPr lang="en-US" sz="2800" dirty="0" smtClean="0">
                <a:solidFill>
                  <a:srgbClr val="00B050"/>
                </a:solidFill>
                <a:cs typeface="SutonnyMJ" pitchFamily="2" charset="0"/>
              </a:rPr>
              <a:t>Cell 01716-118522</a:t>
            </a:r>
          </a:p>
          <a:p>
            <a:r>
              <a:rPr lang="en-US" sz="2800" dirty="0" smtClean="0">
                <a:solidFill>
                  <a:srgbClr val="00B050"/>
                </a:solidFill>
                <a:cs typeface="SutonnyMJ" pitchFamily="2" charset="0"/>
              </a:rPr>
              <a:t>khanrobirumi1@gmail.com</a:t>
            </a:r>
            <a:endParaRPr lang="en-US" sz="2800" dirty="0">
              <a:solidFill>
                <a:srgbClr val="00B050"/>
              </a:solidFill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3124200" cy="320675"/>
          </a:xfrm>
        </p:spPr>
        <p:txBody>
          <a:bodyPr/>
          <a:lstStyle/>
          <a:p>
            <a:fld id="{097B9352-D0BC-4F0B-85F5-DF1DA49A48E9}" type="datetime2">
              <a:rPr lang="en-US" sz="1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Sunday, December 08, 2019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0" y="63404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2057400" cy="265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0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2145" y="457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বিষয় পরিচিতি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1905000"/>
            <a:ext cx="586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শ্রেণীঃ ১০ম</a:t>
            </a:r>
          </a:p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বিষয়ঃ গণিত</a:t>
            </a:r>
          </a:p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অধ্যায়ঃ ১ম</a:t>
            </a:r>
          </a:p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সময়ঃ ৫০ মিনিট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EA7-36F0-4CA8-91F3-F050A74C18A2}" type="datetime2">
              <a:rPr lang="en-US" smtClean="0"/>
              <a:t>Sunday, December 08, 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khanrobirumi1@gmail.com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4333875"/>
            <a:ext cx="4064876" cy="2524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7"/>
            <a:ext cx="8839200" cy="3962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333875"/>
            <a:ext cx="4038600" cy="252412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</a:t>
            </a:r>
            <a:endParaRPr lang="en-US" sz="6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39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239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239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39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200400" cy="365125"/>
          </a:xfrm>
        </p:spPr>
        <p:txBody>
          <a:bodyPr/>
          <a:lstStyle/>
          <a:p>
            <a:fld id="{9C760C41-ED1F-4E08-A5F5-1C625B9AFC3E}" type="datetime2">
              <a:rPr lang="en-US" sz="1800" smtClean="0"/>
              <a:t>Sunday, December 08,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8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8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7603067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_©xiv ....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333" y="16764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†Q`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duvKv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c~iK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me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cÖZx‡Ki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ag©vejx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3000" y="6264275"/>
            <a:ext cx="2819400" cy="441325"/>
          </a:xfrm>
        </p:spPr>
        <p:txBody>
          <a:bodyPr/>
          <a:lstStyle/>
          <a:p>
            <a:fld id="{5CB75602-495E-4B26-BBAA-C6E2A29AC6A9}" type="datetime2">
              <a:rPr lang="en-US" sz="1600" smtClean="0">
                <a:solidFill>
                  <a:srgbClr val="00B050"/>
                </a:solidFill>
              </a:rPr>
              <a:t>Sunday, December 08, 2019</a:t>
            </a:fld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2460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2060"/>
                </a:solidFill>
              </a:rPr>
              <a:t>khanrobirumi1@gmail.com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4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394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U=</a:t>
            </a:r>
            <a:r>
              <a:rPr lang="en-US" sz="8000" dirty="0" smtClean="0"/>
              <a:t>  </a:t>
            </a:r>
            <a:endParaRPr lang="en-US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219200"/>
                <a:ext cx="1245854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1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bn-BD" sz="6600" dirty="0" smtClean="0"/>
                  <a:t>=</a:t>
                </a:r>
                <a:endParaRPr lang="en-US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19200"/>
                <a:ext cx="1245854" cy="1107996"/>
              </a:xfrm>
              <a:prstGeom prst="rect">
                <a:avLst/>
              </a:prstGeom>
              <a:blipFill rotWithShape="0">
                <a:blip r:embed="rId2"/>
                <a:stretch>
                  <a:fillRect t="-17582" r="-32843" b="-4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7956" y="2133600"/>
                <a:ext cx="1245854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bn-BD" sz="6600" dirty="0"/>
                  <a:t>=</a:t>
                </a:r>
                <a:endParaRPr lang="en-US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56" y="2133600"/>
                <a:ext cx="1245854" cy="1107996"/>
              </a:xfrm>
              <a:prstGeom prst="rect">
                <a:avLst/>
              </a:prstGeom>
              <a:blipFill rotWithShape="0">
                <a:blip r:embed="rId3"/>
                <a:stretch>
                  <a:fillRect t="-17582" r="-33333" b="-4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611" y="2971800"/>
                <a:ext cx="1317989" cy="1174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 smtClean="0">
                          <a:latin typeface="Cambria Math"/>
                          <a:ea typeface="Cambria Math"/>
                        </a:rPr>
                        <m:t>∅</m:t>
                      </m:r>
                      <m:r>
                        <m:rPr>
                          <m:nor/>
                        </m:rPr>
                        <a:rPr lang="bn-BD" sz="5400" dirty="0"/>
                        <m:t>=</m:t>
                      </m:r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1" y="2971800"/>
                <a:ext cx="1317989" cy="117480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381000" y="4495801"/>
            <a:ext cx="228600" cy="2954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471" y="4114800"/>
            <a:ext cx="9507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=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33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Universal of Set 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1447800"/>
            <a:ext cx="6660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Intersection of Set 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‡Q`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73546" y="2362200"/>
            <a:ext cx="657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Union of Set </a:t>
            </a:r>
            <a:r>
              <a:rPr lang="en-US" sz="3600" dirty="0" smtClean="0"/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8321" y="3316069"/>
            <a:ext cx="6645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Empty of Set  </a:t>
            </a:r>
            <a:r>
              <a:rPr lang="en-US" sz="3600" dirty="0" smtClean="0"/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58121" y="4267200"/>
            <a:ext cx="6976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Complement of Set  </a:t>
            </a:r>
            <a:r>
              <a:rPr lang="en-US" sz="3600" dirty="0" smtClean="0"/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c~iK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971800" cy="365125"/>
          </a:xfrm>
        </p:spPr>
        <p:txBody>
          <a:bodyPr/>
          <a:lstStyle/>
          <a:p>
            <a:fld id="{005102F5-566C-4B75-AB08-5ABB8F79D068}" type="datetime2">
              <a:rPr lang="en-US" sz="1800" smtClean="0"/>
              <a:t>Sunday, December 08, 2019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1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3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=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 =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09600"/>
            <a:ext cx="675896" cy="675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835155" cy="667631"/>
          </a:xfrm>
          <a:prstGeom prst="rect">
            <a:avLst/>
          </a:prstGeom>
        </p:spPr>
      </p:pic>
      <p:sp>
        <p:nvSpPr>
          <p:cNvPr id="9" name="Right Brace 8"/>
          <p:cNvSpPr/>
          <p:nvPr/>
        </p:nvSpPr>
        <p:spPr>
          <a:xfrm>
            <a:off x="7062895" y="533400"/>
            <a:ext cx="252305" cy="9076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899882" y="1752600"/>
            <a:ext cx="275455" cy="9789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041655" y="1752600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183" y="1775008"/>
            <a:ext cx="833132" cy="8331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977" y="1864780"/>
            <a:ext cx="767024" cy="7670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81" y="1852505"/>
            <a:ext cx="873533" cy="6988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24" y="1864780"/>
            <a:ext cx="653759" cy="8171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14184" y="2895600"/>
            <a:ext cx="486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 U B = ?</a:t>
            </a:r>
            <a:endParaRPr lang="en-US" sz="3200" b="1" dirty="0"/>
          </a:p>
        </p:txBody>
      </p:sp>
      <p:sp>
        <p:nvSpPr>
          <p:cNvPr id="18" name="Left Brace 17"/>
          <p:cNvSpPr/>
          <p:nvPr/>
        </p:nvSpPr>
        <p:spPr>
          <a:xfrm>
            <a:off x="1494770" y="3706817"/>
            <a:ext cx="512209" cy="74274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68" y="3581400"/>
            <a:ext cx="833132" cy="8331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29" y="3733800"/>
            <a:ext cx="617671" cy="6176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304" y="3733800"/>
            <a:ext cx="675896" cy="67589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45" y="3733800"/>
            <a:ext cx="835155" cy="66763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441" y="3657600"/>
            <a:ext cx="653759" cy="81719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67" y="3733800"/>
            <a:ext cx="873533" cy="698826"/>
          </a:xfrm>
          <a:prstGeom prst="rect">
            <a:avLst/>
          </a:prstGeom>
        </p:spPr>
      </p:pic>
      <p:sp>
        <p:nvSpPr>
          <p:cNvPr id="29" name="Right Brace 28"/>
          <p:cNvSpPr/>
          <p:nvPr/>
        </p:nvSpPr>
        <p:spPr>
          <a:xfrm>
            <a:off x="8251455" y="3581400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3758625"/>
            <a:ext cx="16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r>
              <a:rPr lang="en-US" sz="3200" b="1" dirty="0"/>
              <a:t>A U B = 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418" y="533400"/>
            <a:ext cx="719786" cy="90184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981" y="3615274"/>
            <a:ext cx="719786" cy="90184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66" y="507078"/>
            <a:ext cx="766392" cy="766392"/>
          </a:xfrm>
          <a:prstGeom prst="rect">
            <a:avLst/>
          </a:prstGeom>
        </p:spPr>
      </p:pic>
      <p:sp>
        <p:nvSpPr>
          <p:cNvPr id="38" name="Left Brace 37"/>
          <p:cNvSpPr/>
          <p:nvPr/>
        </p:nvSpPr>
        <p:spPr>
          <a:xfrm>
            <a:off x="1932254" y="467070"/>
            <a:ext cx="275455" cy="9789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54" y="581438"/>
            <a:ext cx="617671" cy="6176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876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cs typeface="SutonnyMJ" pitchFamily="2" charset="0"/>
              </a:rPr>
              <a:t>Union of Set</a:t>
            </a:r>
            <a:r>
              <a:rPr lang="en-US" sz="2800" dirty="0" smtClean="0">
                <a:cs typeface="SutonnyMJ" pitchFamily="2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42984"/>
            <a:ext cx="2885358" cy="378491"/>
          </a:xfrm>
        </p:spPr>
        <p:txBody>
          <a:bodyPr/>
          <a:lstStyle/>
          <a:p>
            <a:fld id="{71698245-2BA3-4CDC-8716-2C2F83BB67F1}" type="datetime2">
              <a:rPr lang="en-US" sz="1800" smtClean="0"/>
              <a:t>Sunday, December 08,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khanrobirumi1@gmail.com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3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10" grpId="0" animBg="1"/>
      <p:bldP spid="11" grpId="0" animBg="1"/>
      <p:bldP spid="17" grpId="0"/>
      <p:bldP spid="18" grpId="0" animBg="1"/>
      <p:bldP spid="29" grpId="0" animBg="1"/>
      <p:bldP spid="30" grpId="0"/>
      <p:bldP spid="3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=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 =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09600"/>
            <a:ext cx="766392" cy="766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09600"/>
            <a:ext cx="675896" cy="675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835155" cy="667631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1714184" y="609600"/>
            <a:ext cx="512209" cy="74274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7520095" y="533400"/>
            <a:ext cx="252305" cy="9076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1899882" y="1752600"/>
            <a:ext cx="275455" cy="9789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7870455" y="1897230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971" y="1886588"/>
            <a:ext cx="833132" cy="8331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32" y="1899976"/>
            <a:ext cx="767024" cy="7670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446" y="1953741"/>
            <a:ext cx="873533" cy="6988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840" y="1900064"/>
            <a:ext cx="653759" cy="8171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91" y="685800"/>
            <a:ext cx="617671" cy="61767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28799" y="2895600"/>
            <a:ext cx="441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     B = ?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3581401" y="2895600"/>
            <a:ext cx="42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</a:t>
            </a:r>
            <a:endParaRPr lang="en-US" sz="3200" b="1" dirty="0"/>
          </a:p>
        </p:txBody>
      </p:sp>
      <p:sp>
        <p:nvSpPr>
          <p:cNvPr id="18" name="Left Brace 17"/>
          <p:cNvSpPr/>
          <p:nvPr/>
        </p:nvSpPr>
        <p:spPr>
          <a:xfrm>
            <a:off x="3373991" y="3810000"/>
            <a:ext cx="512209" cy="10668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08" y="3938750"/>
            <a:ext cx="766392" cy="7663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04" y="3962400"/>
            <a:ext cx="675896" cy="67589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29" y="1905001"/>
            <a:ext cx="710124" cy="7101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995018"/>
            <a:ext cx="710124" cy="7101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881" y="457200"/>
            <a:ext cx="886119" cy="9657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19" y="1828800"/>
            <a:ext cx="838981" cy="9144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19" y="3843148"/>
            <a:ext cx="838981" cy="914400"/>
          </a:xfrm>
          <a:prstGeom prst="rect">
            <a:avLst/>
          </a:prstGeom>
        </p:spPr>
      </p:pic>
      <p:sp>
        <p:nvSpPr>
          <p:cNvPr id="27" name="Right Brace 26"/>
          <p:cNvSpPr/>
          <p:nvPr/>
        </p:nvSpPr>
        <p:spPr>
          <a:xfrm>
            <a:off x="7565655" y="3864059"/>
            <a:ext cx="206745" cy="9221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51407" y="4114800"/>
            <a:ext cx="984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1" y="411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A     B </a:t>
            </a:r>
            <a:r>
              <a:rPr lang="en-US" sz="3200" b="1" dirty="0"/>
              <a:t>=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 rot="10800000">
            <a:off x="2012638" y="4121739"/>
            <a:ext cx="42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5105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mU‡K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†Q`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cs typeface="SutonnyMJ" pitchFamily="2" charset="0"/>
              </a:rPr>
              <a:t>Intersection of Set</a:t>
            </a:r>
            <a:r>
              <a:rPr lang="en-US" sz="2800" dirty="0" smtClean="0">
                <a:cs typeface="SutonnyMJ" pitchFamily="2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57200" y="6458393"/>
            <a:ext cx="2671392" cy="263082"/>
          </a:xfrm>
        </p:spPr>
        <p:txBody>
          <a:bodyPr/>
          <a:lstStyle/>
          <a:p>
            <a:fld id="{2A03FC00-61B6-4BFB-9170-6C26B8F50AAF}" type="datetime2">
              <a:rPr lang="en-US" sz="1600" smtClean="0">
                <a:solidFill>
                  <a:srgbClr val="0070C0"/>
                </a:solidFill>
              </a:rPr>
              <a:t>Sunday, December 08, 2019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>
          <a:xfrm>
            <a:off x="5304253" y="6340475"/>
            <a:ext cx="28956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khanrobirumi1@gmail.com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  <p:bldP spid="27" grpId="0" animBg="1"/>
      <p:bldP spid="28" grpId="0"/>
      <p:bldP spid="29" grpId="0"/>
      <p:bldP spid="3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552</Words>
  <Application>Microsoft Office PowerPoint</Application>
  <PresentationFormat>On-screen Show (4:3)</PresentationFormat>
  <Paragraphs>123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¯^vMZg</vt:lpstr>
      <vt:lpstr>PowerPoint Presentation</vt:lpstr>
      <vt:lpstr>PowerPoint Presentation</vt:lpstr>
      <vt:lpstr>PowerPoint Presentation</vt:lpstr>
      <vt:lpstr>AvR‡Ki welq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ab¨ev` mevB‡K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PC</cp:lastModifiedBy>
  <cp:revision>147</cp:revision>
  <dcterms:created xsi:type="dcterms:W3CDTF">2006-08-16T00:00:00Z</dcterms:created>
  <dcterms:modified xsi:type="dcterms:W3CDTF">2019-12-08T04:51:08Z</dcterms:modified>
</cp:coreProperties>
</file>