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6" r:id="rId4"/>
    <p:sldId id="258" r:id="rId5"/>
    <p:sldId id="263" r:id="rId6"/>
    <p:sldId id="273" r:id="rId7"/>
    <p:sldId id="274" r:id="rId8"/>
    <p:sldId id="261" r:id="rId9"/>
    <p:sldId id="262" r:id="rId10"/>
    <p:sldId id="267" r:id="rId11"/>
    <p:sldId id="275" r:id="rId12"/>
    <p:sldId id="269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CC"/>
    <a:srgbClr val="45D7EB"/>
    <a:srgbClr val="FFFFCC"/>
    <a:srgbClr val="9933FF"/>
    <a:srgbClr val="FF99FF"/>
    <a:srgbClr val="66FFFF"/>
    <a:srgbClr val="35E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1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8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2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4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6A0B8-C537-4B4B-B852-7802BCBE6B1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C913A-2B04-4094-8FA2-86509F69E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1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7801" r="18085" b="8511"/>
          <a:stretch/>
        </p:blipFill>
        <p:spPr>
          <a:xfrm>
            <a:off x="11442700" y="6098190"/>
            <a:ext cx="609600" cy="620110"/>
          </a:xfrm>
          <a:prstGeom prst="rect">
            <a:avLst/>
          </a:prstGeom>
        </p:spPr>
      </p:pic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rgbClr val="35EB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2930" y="927443"/>
            <a:ext cx="2565779" cy="120032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8000" b="1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8000" b="1" dirty="0" err="1" smtClean="0">
                <a:solidFill>
                  <a:srgbClr val="35EB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 err="1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b="1" dirty="0" err="1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 dirty="0">
              <a:solidFill>
                <a:srgbClr val="99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3864069" cy="32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400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245" y="359471"/>
            <a:ext cx="4584511" cy="844808"/>
          </a:xfrm>
          <a:prstGeom prst="ribbon">
            <a:avLst/>
          </a:prstGeom>
          <a:solidFill>
            <a:srgbClr val="FFFFCC"/>
          </a:solidFill>
          <a:ln w="38100"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2585" y="1348900"/>
            <a:ext cx="7591567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 সাহায্য নিচের রাশিগুলোর বর্গ নির্ণয়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8203" y="2272176"/>
            <a:ext cx="3316409" cy="646331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5a + 7b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78203" y="3207750"/>
            <a:ext cx="3316408" cy="646331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ax – by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78203" y="4143324"/>
            <a:ext cx="3316408" cy="646331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3. – xyz – </a:t>
            </a:r>
            <a:r>
              <a:rPr lang="en-US" sz="3600" b="1" dirty="0" err="1" smtClean="0"/>
              <a:t>abc</a:t>
            </a:r>
            <a:r>
              <a:rPr lang="en-US" sz="3600" b="1" dirty="0" smtClean="0"/>
              <a:t>  </a:t>
            </a:r>
            <a:endParaRPr lang="en-US" sz="3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78203" y="5078898"/>
            <a:ext cx="3316408" cy="729517"/>
            <a:chOff x="4776715" y="4855427"/>
            <a:chExt cx="3316408" cy="729517"/>
          </a:xfrm>
        </p:grpSpPr>
        <p:sp>
          <p:nvSpPr>
            <p:cNvPr id="8" name="TextBox 7"/>
            <p:cNvSpPr txBox="1"/>
            <p:nvPr/>
          </p:nvSpPr>
          <p:spPr>
            <a:xfrm>
              <a:off x="4776715" y="4938613"/>
              <a:ext cx="3316408" cy="646331"/>
            </a:xfrm>
            <a:prstGeom prst="rect">
              <a:avLst/>
            </a:prstGeom>
            <a:noFill/>
            <a:ln w="38100">
              <a:solidFill>
                <a:srgbClr val="FF66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4. 3m n + 5mn  </a:t>
              </a:r>
              <a:endParaRPr lang="en-US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4612" y="4855427"/>
              <a:ext cx="341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31206" y="4855427"/>
              <a:ext cx="341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11" y="2252602"/>
            <a:ext cx="4270611" cy="3202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7163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1404" y="250290"/>
            <a:ext cx="4173940" cy="844808"/>
          </a:xfrm>
          <a:prstGeom prst="ribbon">
            <a:avLst/>
          </a:prstGeom>
          <a:noFill/>
          <a:ln w="38100"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67099" y="2883747"/>
            <a:ext cx="9628264" cy="913121"/>
            <a:chOff x="3041348" y="697275"/>
            <a:chExt cx="4951829" cy="1067937"/>
          </a:xfrm>
        </p:grpSpPr>
        <p:sp>
          <p:nvSpPr>
            <p:cNvPr id="4" name="TextBox 3"/>
            <p:cNvSpPr txBox="1"/>
            <p:nvPr/>
          </p:nvSpPr>
          <p:spPr>
            <a:xfrm>
              <a:off x="3041348" y="793323"/>
              <a:ext cx="4951829" cy="971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1. </a:t>
              </a:r>
              <a:r>
                <a:rPr lang="en-US" sz="4800" b="1" dirty="0" smtClean="0">
                  <a:solidFill>
                    <a:srgbClr val="00B050"/>
                  </a:solidFill>
                </a:rPr>
                <a:t>(</a:t>
              </a:r>
              <a:r>
                <a:rPr lang="en-US" sz="4800" b="1" dirty="0" err="1" smtClean="0">
                  <a:solidFill>
                    <a:srgbClr val="00B050"/>
                  </a:solidFill>
                </a:rPr>
                <a:t>x</a:t>
              </a:r>
              <a:r>
                <a:rPr lang="en-US" sz="4800" b="1" dirty="0" err="1" smtClean="0">
                  <a:solidFill>
                    <a:srgbClr val="00B0F0"/>
                  </a:solidFill>
                </a:rPr>
                <a:t>+</a:t>
              </a:r>
              <a:r>
                <a:rPr lang="en-US" sz="4800" b="1" dirty="0" err="1" smtClean="0">
                  <a:solidFill>
                    <a:srgbClr val="00B050"/>
                  </a:solidFill>
                </a:rPr>
                <a:t>y</a:t>
              </a:r>
              <a:r>
                <a:rPr lang="en-US" sz="4800" b="1" dirty="0" smtClean="0">
                  <a:solidFill>
                    <a:srgbClr val="00B050"/>
                  </a:solidFill>
                </a:rPr>
                <a:t>)  </a:t>
              </a:r>
              <a:r>
                <a:rPr lang="en-US" sz="4800" b="1" dirty="0">
                  <a:solidFill>
                    <a:srgbClr val="CC00CC"/>
                  </a:solidFill>
                </a:rPr>
                <a:t>+</a:t>
              </a:r>
              <a:r>
                <a:rPr lang="en-US" sz="4800" b="1" dirty="0" smtClean="0">
                  <a:solidFill>
                    <a:srgbClr val="CC00CC"/>
                  </a:solidFill>
                </a:rPr>
                <a:t> 2(</a:t>
              </a:r>
              <a:r>
                <a:rPr lang="en-US" sz="4800" b="1" dirty="0" err="1" smtClean="0">
                  <a:solidFill>
                    <a:srgbClr val="00B050"/>
                  </a:solidFill>
                </a:rPr>
                <a:t>x</a:t>
              </a:r>
              <a:r>
                <a:rPr lang="en-US" sz="4800" b="1" dirty="0" err="1" smtClean="0">
                  <a:solidFill>
                    <a:srgbClr val="00B0F0"/>
                  </a:solidFill>
                </a:rPr>
                <a:t>+</a:t>
              </a:r>
              <a:r>
                <a:rPr lang="en-US" sz="4800" b="1" dirty="0" err="1" smtClean="0">
                  <a:solidFill>
                    <a:srgbClr val="00B050"/>
                  </a:solidFill>
                </a:rPr>
                <a:t>y</a:t>
              </a:r>
              <a:r>
                <a:rPr lang="en-US" sz="4800" b="1" dirty="0" smtClean="0">
                  <a:solidFill>
                    <a:srgbClr val="CC00CC"/>
                  </a:solidFill>
                </a:rPr>
                <a:t>)(x</a:t>
              </a:r>
              <a:r>
                <a:rPr lang="en-US" sz="4800" b="1" dirty="0" smtClean="0">
                  <a:solidFill>
                    <a:srgbClr val="00B0F0"/>
                  </a:solidFill>
                </a:rPr>
                <a:t>-</a:t>
              </a:r>
              <a:r>
                <a:rPr lang="en-US" sz="4800" b="1" dirty="0" smtClean="0">
                  <a:solidFill>
                    <a:srgbClr val="CC00CC"/>
                  </a:solidFill>
                </a:rPr>
                <a:t>y) + (x</a:t>
              </a:r>
              <a:r>
                <a:rPr lang="en-US" sz="4800" b="1" dirty="0" smtClean="0">
                  <a:solidFill>
                    <a:srgbClr val="00B0F0"/>
                  </a:solidFill>
                </a:rPr>
                <a:t>-</a:t>
              </a:r>
              <a:r>
                <a:rPr lang="en-US" sz="4800" b="1" dirty="0" smtClean="0">
                  <a:solidFill>
                    <a:srgbClr val="CC00CC"/>
                  </a:solidFill>
                </a:rPr>
                <a:t>y)</a:t>
              </a:r>
              <a:r>
                <a:rPr lang="en-US" sz="4800" b="1" dirty="0" smtClean="0">
                  <a:solidFill>
                    <a:srgbClr val="9933FF"/>
                  </a:solidFill>
                </a:rPr>
                <a:t> </a:t>
              </a:r>
              <a:r>
                <a:rPr lang="en-US" sz="4800" b="1" dirty="0" smtClean="0"/>
                <a:t> </a:t>
              </a:r>
              <a:endParaRPr lang="en-US" sz="48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97557" y="724909"/>
              <a:ext cx="306043" cy="755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</a:rPr>
                <a:t>2</a:t>
              </a:r>
              <a:endParaRPr lang="en-US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17442" y="697275"/>
              <a:ext cx="289940" cy="755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C00CC"/>
                  </a:solidFill>
                </a:rPr>
                <a:t>2</a:t>
              </a:r>
              <a:endParaRPr lang="en-US" sz="3600" b="1" dirty="0">
                <a:solidFill>
                  <a:srgbClr val="CC00CC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76548" y="1955611"/>
            <a:ext cx="1630676" cy="584775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করঃ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891" y="189979"/>
            <a:ext cx="2781867" cy="775975"/>
          </a:xfrm>
          <a:prstGeom prst="ribbon">
            <a:avLst/>
          </a:prstGeom>
          <a:solidFill>
            <a:srgbClr val="FFFFCC"/>
          </a:solidFill>
          <a:ln w="38100"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50643" y="1540393"/>
            <a:ext cx="7718946" cy="715517"/>
            <a:chOff x="1419368" y="1867662"/>
            <a:chExt cx="7718946" cy="715517"/>
          </a:xfrm>
        </p:grpSpPr>
        <p:grpSp>
          <p:nvGrpSpPr>
            <p:cNvPr id="14" name="Group 13"/>
            <p:cNvGrpSpPr/>
            <p:nvPr/>
          </p:nvGrpSpPr>
          <p:grpSpPr>
            <a:xfrm>
              <a:off x="1419368" y="1867662"/>
              <a:ext cx="3311858" cy="709950"/>
              <a:chOff x="1419368" y="1867662"/>
              <a:chExt cx="3311858" cy="70995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861782" y="1973273"/>
                <a:ext cx="27181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4x  + 12xy + 9y </a:t>
                </a:r>
                <a:endParaRPr lang="en-US" sz="32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19368" y="1992837"/>
                <a:ext cx="6277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5057" y="1867662"/>
                <a:ext cx="423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2</a:t>
                </a:r>
                <a:endParaRPr lang="en-US" sz="28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08145" y="1938944"/>
                <a:ext cx="423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2</a:t>
                </a:r>
                <a:endParaRPr lang="en-US" sz="2800" b="1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903795" y="1978840"/>
              <a:ext cx="3234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4x  + 9y</a:t>
              </a:r>
              <a:endParaRPr lang="en-US" sz="3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85546" y="1887812"/>
              <a:ext cx="423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4794" y="1887812"/>
              <a:ext cx="423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73891" y="1998404"/>
              <a:ext cx="581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খ)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450643" y="2230779"/>
            <a:ext cx="7735437" cy="742652"/>
            <a:chOff x="1450643" y="2230779"/>
            <a:chExt cx="7735437" cy="742652"/>
          </a:xfrm>
        </p:grpSpPr>
        <p:grpSp>
          <p:nvGrpSpPr>
            <p:cNvPr id="26" name="Group 25"/>
            <p:cNvGrpSpPr/>
            <p:nvPr/>
          </p:nvGrpSpPr>
          <p:grpSpPr>
            <a:xfrm>
              <a:off x="1450643" y="2274558"/>
              <a:ext cx="3676933" cy="698873"/>
              <a:chOff x="1419368" y="2588689"/>
              <a:chExt cx="3676933" cy="69887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19368" y="2702787"/>
                <a:ext cx="58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61782" y="2663659"/>
                <a:ext cx="32345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4x </a:t>
                </a:r>
                <a:r>
                  <a:rPr lang="bn-IN" sz="3200" b="1" dirty="0" smtClean="0"/>
                  <a:t> – </a:t>
                </a:r>
                <a:r>
                  <a:rPr lang="en-US" sz="3200" b="1" dirty="0" smtClean="0"/>
                  <a:t>9y </a:t>
                </a:r>
                <a:endParaRPr lang="en-US" sz="32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45057" y="2588689"/>
                <a:ext cx="423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2</a:t>
                </a:r>
                <a:endParaRPr lang="en-US" sz="28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38986" y="2603639"/>
                <a:ext cx="423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2</a:t>
                </a:r>
                <a:endParaRPr lang="en-US" sz="2800" b="1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509147" y="2230779"/>
              <a:ext cx="3676933" cy="736715"/>
              <a:chOff x="1419368" y="2550847"/>
              <a:chExt cx="3676933" cy="73671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419368" y="2702787"/>
                <a:ext cx="58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61782" y="2663659"/>
                <a:ext cx="32345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4x  – 12xy +</a:t>
                </a:r>
                <a:r>
                  <a:rPr lang="bn-IN" sz="3200" b="1" dirty="0" smtClean="0"/>
                  <a:t> </a:t>
                </a:r>
                <a:r>
                  <a:rPr lang="en-US" sz="3200" b="1" dirty="0" smtClean="0"/>
                  <a:t>9y </a:t>
                </a:r>
                <a:endParaRPr lang="en-US" sz="32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70647" y="2550847"/>
                <a:ext cx="423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2 </a:t>
                </a:r>
                <a:endParaRPr lang="en-US" sz="28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51932" y="2552662"/>
                <a:ext cx="423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2</a:t>
                </a:r>
                <a:endParaRPr lang="en-US" sz="2800" b="1" dirty="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520792" y="1074989"/>
            <a:ext cx="5030339" cy="614785"/>
            <a:chOff x="1465996" y="1252877"/>
            <a:chExt cx="5030339" cy="614785"/>
          </a:xfrm>
        </p:grpSpPr>
        <p:grpSp>
          <p:nvGrpSpPr>
            <p:cNvPr id="7" name="Group 6"/>
            <p:cNvGrpSpPr/>
            <p:nvPr/>
          </p:nvGrpSpPr>
          <p:grpSpPr>
            <a:xfrm>
              <a:off x="1815153" y="1252877"/>
              <a:ext cx="4681182" cy="614785"/>
              <a:chOff x="1815153" y="1252877"/>
              <a:chExt cx="4681182" cy="61478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815153" y="1252877"/>
                <a:ext cx="14739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 2x – 3y </a:t>
                </a:r>
                <a:endParaRPr lang="en-US" sz="3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20872" y="1282887"/>
                <a:ext cx="3275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বর্গ নিচের কোনটি ?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465996" y="1262659"/>
              <a:ext cx="581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78710" y="2859313"/>
            <a:ext cx="5281685" cy="900591"/>
            <a:chOff x="1450643" y="3131619"/>
            <a:chExt cx="5281685" cy="900591"/>
          </a:xfrm>
        </p:grpSpPr>
        <p:sp>
          <p:nvSpPr>
            <p:cNvPr id="35" name="TextBox 34"/>
            <p:cNvSpPr txBox="1"/>
            <p:nvPr/>
          </p:nvSpPr>
          <p:spPr>
            <a:xfrm>
              <a:off x="1450643" y="3285869"/>
              <a:ext cx="581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707109" y="3131619"/>
              <a:ext cx="5025219" cy="900591"/>
              <a:chOff x="5019533" y="4507352"/>
              <a:chExt cx="4924566" cy="900591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019533" y="4666701"/>
                <a:ext cx="4924566" cy="604316"/>
                <a:chOff x="1815153" y="1252877"/>
                <a:chExt cx="4924566" cy="604316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1815153" y="1252877"/>
                  <a:ext cx="2589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 (3x –  – )   </a:t>
                  </a:r>
                  <a:endParaRPr lang="en-US" sz="3200" b="1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3464256" y="1272418"/>
                  <a:ext cx="327546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এর বর্গ নিচের কোনটি ?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6125287" y="4507352"/>
                <a:ext cx="423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1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113629" y="4823168"/>
                <a:ext cx="4230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x</a:t>
                </a:r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1478710" y="3525334"/>
            <a:ext cx="7044322" cy="1010158"/>
            <a:chOff x="1478710" y="3525334"/>
            <a:chExt cx="7044322" cy="1010158"/>
          </a:xfrm>
        </p:grpSpPr>
        <p:grpSp>
          <p:nvGrpSpPr>
            <p:cNvPr id="61" name="Group 60"/>
            <p:cNvGrpSpPr/>
            <p:nvPr/>
          </p:nvGrpSpPr>
          <p:grpSpPr>
            <a:xfrm>
              <a:off x="1478710" y="3618029"/>
              <a:ext cx="3036913" cy="917463"/>
              <a:chOff x="1458034" y="3918013"/>
              <a:chExt cx="3036913" cy="91746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458034" y="4084868"/>
                <a:ext cx="58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946797" y="3918013"/>
                <a:ext cx="2548150" cy="917463"/>
                <a:chOff x="4970955" y="4442936"/>
                <a:chExt cx="2548150" cy="917463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4970955" y="4442936"/>
                  <a:ext cx="2548150" cy="917463"/>
                  <a:chOff x="5019533" y="4524545"/>
                  <a:chExt cx="2589094" cy="917463"/>
                </a:xfrm>
              </p:grpSpPr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5019533" y="4666701"/>
                    <a:ext cx="258909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/>
                      <a:t>9</a:t>
                    </a:r>
                    <a:r>
                      <a:rPr lang="en-US" sz="3200" b="1" dirty="0" smtClean="0"/>
                      <a:t>x –  –    </a:t>
                    </a:r>
                    <a:endParaRPr lang="en-US" sz="3200" b="1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890999" y="4524545"/>
                    <a:ext cx="4230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/>
                      <a:t>1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5891456" y="4857233"/>
                    <a:ext cx="3999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/>
                      <a:t>x</a:t>
                    </a:r>
                    <a:endParaRPr lang="en-US" sz="3200" b="1" dirty="0"/>
                  </a:p>
                </p:txBody>
              </p: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5999144" y="4787643"/>
                  <a:ext cx="4230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2</a:t>
                  </a:r>
                  <a:endParaRPr lang="en-US" sz="2400" b="1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362107" y="4457793"/>
                  <a:ext cx="423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2</a:t>
                  </a:r>
                  <a:endParaRPr lang="en-US" sz="2800" b="1" dirty="0"/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5486119" y="3525334"/>
              <a:ext cx="3036913" cy="903889"/>
              <a:chOff x="1458034" y="3888802"/>
              <a:chExt cx="3036913" cy="903889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458034" y="4084868"/>
                <a:ext cx="58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1946797" y="3888802"/>
                <a:ext cx="2548150" cy="903889"/>
                <a:chOff x="4970955" y="4413725"/>
                <a:chExt cx="2548150" cy="903889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970955" y="4413725"/>
                  <a:ext cx="2548150" cy="903889"/>
                  <a:chOff x="5019533" y="4495334"/>
                  <a:chExt cx="2589094" cy="903889"/>
                </a:xfrm>
              </p:grpSpPr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5019533" y="4666701"/>
                    <a:ext cx="258909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/>
                      <a:t>9</a:t>
                    </a:r>
                    <a:r>
                      <a:rPr lang="en-US" sz="3200" b="1" dirty="0" smtClean="0"/>
                      <a:t>x </a:t>
                    </a:r>
                    <a:r>
                      <a:rPr lang="bn-IN" sz="3200" b="1" dirty="0"/>
                      <a:t> </a:t>
                    </a:r>
                    <a:r>
                      <a:rPr lang="bn-IN" sz="3200" b="1" dirty="0" smtClean="0"/>
                      <a:t>+</a:t>
                    </a:r>
                    <a:r>
                      <a:rPr lang="en-US" sz="3200" b="1" dirty="0" smtClean="0"/>
                      <a:t> –</a:t>
                    </a:r>
                    <a:r>
                      <a:rPr lang="bn-IN" sz="3200" b="1" dirty="0" smtClean="0"/>
                      <a:t>  - </a:t>
                    </a:r>
                    <a:r>
                      <a:rPr lang="en-US" sz="3200" b="1" dirty="0" smtClean="0"/>
                      <a:t>6    </a:t>
                    </a:r>
                    <a:endParaRPr lang="en-US" sz="3200" b="1" dirty="0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5950136" y="4495334"/>
                    <a:ext cx="4230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/>
                      <a:t>1</a:t>
                    </a: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42626" y="4814448"/>
                    <a:ext cx="3999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/>
                      <a:t>x</a:t>
                    </a:r>
                    <a:endParaRPr lang="en-US" sz="3200" b="1" dirty="0"/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6061519" y="4744072"/>
                  <a:ext cx="4230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2</a:t>
                  </a:r>
                  <a:endParaRPr lang="en-US" sz="2400" b="1" dirty="0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362107" y="4457793"/>
                  <a:ext cx="423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2</a:t>
                  </a:r>
                  <a:endParaRPr lang="en-US" sz="2800" b="1" dirty="0"/>
                </a:p>
              </p:txBody>
            </p:sp>
          </p:grpSp>
        </p:grpSp>
      </p:grpSp>
      <p:grpSp>
        <p:nvGrpSpPr>
          <p:cNvPr id="114" name="Group 113"/>
          <p:cNvGrpSpPr/>
          <p:nvPr/>
        </p:nvGrpSpPr>
        <p:grpSpPr>
          <a:xfrm>
            <a:off x="1478710" y="4306175"/>
            <a:ext cx="7044322" cy="966163"/>
            <a:chOff x="1478710" y="4306175"/>
            <a:chExt cx="7044322" cy="966163"/>
          </a:xfrm>
        </p:grpSpPr>
        <p:grpSp>
          <p:nvGrpSpPr>
            <p:cNvPr id="62" name="Group 61"/>
            <p:cNvGrpSpPr/>
            <p:nvPr/>
          </p:nvGrpSpPr>
          <p:grpSpPr>
            <a:xfrm>
              <a:off x="1478710" y="4355212"/>
              <a:ext cx="3036913" cy="917126"/>
              <a:chOff x="1458034" y="3904684"/>
              <a:chExt cx="3036913" cy="917126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458034" y="4084868"/>
                <a:ext cx="58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946797" y="3904684"/>
                <a:ext cx="2548150" cy="917126"/>
                <a:chOff x="4970955" y="4429607"/>
                <a:chExt cx="2548150" cy="917126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4970955" y="4429607"/>
                  <a:ext cx="2548150" cy="917126"/>
                  <a:chOff x="5019533" y="4511216"/>
                  <a:chExt cx="2589094" cy="917126"/>
                </a:xfrm>
              </p:grpSpPr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5019533" y="4666701"/>
                    <a:ext cx="258909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/>
                      <a:t>9</a:t>
                    </a:r>
                    <a:r>
                      <a:rPr lang="en-US" sz="3200" b="1" dirty="0" smtClean="0"/>
                      <a:t>x </a:t>
                    </a:r>
                    <a:r>
                      <a:rPr lang="bn-IN" sz="3200" b="1" dirty="0"/>
                      <a:t> </a:t>
                    </a:r>
                    <a:r>
                      <a:rPr lang="bn-IN" sz="3200" b="1" dirty="0" smtClean="0"/>
                      <a:t>+</a:t>
                    </a:r>
                    <a:r>
                      <a:rPr lang="en-US" sz="3200" b="1" dirty="0" smtClean="0"/>
                      <a:t> –    </a:t>
                    </a:r>
                    <a:endParaRPr lang="en-US" sz="3200" b="1" dirty="0"/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5941667" y="4511216"/>
                    <a:ext cx="4230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/>
                      <a:t>1</a:t>
                    </a: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935309" y="4843567"/>
                    <a:ext cx="3999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/>
                      <a:t>x</a:t>
                    </a:r>
                    <a:endParaRPr lang="en-US" sz="3200" b="1" dirty="0"/>
                  </a:p>
                </p:txBody>
              </p: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6054318" y="4783917"/>
                  <a:ext cx="4230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2</a:t>
                  </a:r>
                  <a:endParaRPr lang="en-US" sz="2400" b="1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362107" y="4457793"/>
                  <a:ext cx="423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2</a:t>
                  </a:r>
                  <a:endParaRPr lang="en-US" sz="2800" b="1" dirty="0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5486119" y="4306175"/>
              <a:ext cx="3036913" cy="903889"/>
              <a:chOff x="1458034" y="3888802"/>
              <a:chExt cx="3036913" cy="90388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458034" y="4084868"/>
                <a:ext cx="58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1946797" y="3888802"/>
                <a:ext cx="2548150" cy="903889"/>
                <a:chOff x="4970955" y="4413725"/>
                <a:chExt cx="2548150" cy="903889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4970955" y="4413725"/>
                  <a:ext cx="2548150" cy="903889"/>
                  <a:chOff x="5019533" y="4495334"/>
                  <a:chExt cx="2589094" cy="903889"/>
                </a:xfrm>
              </p:grpSpPr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5019533" y="4666701"/>
                    <a:ext cx="258909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/>
                      <a:t>3x </a:t>
                    </a:r>
                    <a:r>
                      <a:rPr lang="bn-IN" sz="3200" b="1" dirty="0" smtClean="0"/>
                      <a:t> +</a:t>
                    </a:r>
                    <a:r>
                      <a:rPr lang="en-US" sz="3200" b="1" dirty="0" smtClean="0"/>
                      <a:t> –</a:t>
                    </a:r>
                    <a:r>
                      <a:rPr lang="bn-IN" sz="3200" b="1" dirty="0" smtClean="0"/>
                      <a:t>  + </a:t>
                    </a:r>
                    <a:r>
                      <a:rPr lang="en-US" sz="3200" b="1" dirty="0" smtClean="0"/>
                      <a:t>6    </a:t>
                    </a:r>
                    <a:endParaRPr lang="en-US" sz="3200" b="1" dirty="0"/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5950136" y="4495334"/>
                    <a:ext cx="4230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/>
                      <a:t>1</a:t>
                    </a: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5942626" y="4814448"/>
                    <a:ext cx="3999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/>
                      <a:t>x</a:t>
                    </a:r>
                    <a:endParaRPr lang="en-US" sz="3200" b="1" dirty="0"/>
                  </a:p>
                </p:txBody>
              </p:sp>
            </p:grpSp>
            <p:sp>
              <p:nvSpPr>
                <p:cNvPr id="84" name="TextBox 83"/>
                <p:cNvSpPr txBox="1"/>
                <p:nvPr/>
              </p:nvSpPr>
              <p:spPr>
                <a:xfrm>
                  <a:off x="6061519" y="4744072"/>
                  <a:ext cx="4230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2</a:t>
                  </a:r>
                  <a:endParaRPr lang="en-US" sz="2400" b="1" dirty="0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5362107" y="4457793"/>
                  <a:ext cx="423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2</a:t>
                  </a:r>
                  <a:endParaRPr lang="en-US" sz="2800" b="1" dirty="0"/>
                </a:p>
              </p:txBody>
            </p:sp>
          </p:grpSp>
        </p:grpSp>
      </p:grpSp>
      <p:grpSp>
        <p:nvGrpSpPr>
          <p:cNvPr id="89" name="Group 88"/>
          <p:cNvGrpSpPr/>
          <p:nvPr/>
        </p:nvGrpSpPr>
        <p:grpSpPr>
          <a:xfrm>
            <a:off x="1478710" y="5078691"/>
            <a:ext cx="4370162" cy="608768"/>
            <a:chOff x="1450643" y="3285869"/>
            <a:chExt cx="4370162" cy="608768"/>
          </a:xfrm>
        </p:grpSpPr>
        <p:sp>
          <p:nvSpPr>
            <p:cNvPr id="90" name="TextBox 89"/>
            <p:cNvSpPr txBox="1"/>
            <p:nvPr/>
          </p:nvSpPr>
          <p:spPr>
            <a:xfrm>
              <a:off x="1450643" y="3285869"/>
              <a:ext cx="581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864990" y="3285869"/>
              <a:ext cx="3955815" cy="608768"/>
              <a:chOff x="1969872" y="1247778"/>
              <a:chExt cx="3876582" cy="608768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1969872" y="1247778"/>
                <a:ext cx="7160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 52</a:t>
                </a:r>
                <a:endParaRPr lang="en-US" sz="3200" b="1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625803" y="1271771"/>
                <a:ext cx="32206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বর্গ নিচের কোনটি ?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1445495" y="5510518"/>
            <a:ext cx="7077537" cy="710988"/>
            <a:chOff x="1445495" y="5510518"/>
            <a:chExt cx="7077537" cy="710988"/>
          </a:xfrm>
        </p:grpSpPr>
        <p:grpSp>
          <p:nvGrpSpPr>
            <p:cNvPr id="97" name="Group 96"/>
            <p:cNvGrpSpPr/>
            <p:nvPr/>
          </p:nvGrpSpPr>
          <p:grpSpPr>
            <a:xfrm>
              <a:off x="1445495" y="5592155"/>
              <a:ext cx="1553569" cy="623903"/>
              <a:chOff x="1419368" y="2663659"/>
              <a:chExt cx="1553569" cy="623903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1419368" y="2702787"/>
                <a:ext cx="58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861783" y="2663659"/>
                <a:ext cx="1111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2704</a:t>
                </a:r>
                <a:endParaRPr lang="en-US" sz="3200" b="1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6969463" y="5510518"/>
              <a:ext cx="1553569" cy="623903"/>
              <a:chOff x="1419368" y="2663659"/>
              <a:chExt cx="1553569" cy="623903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419368" y="2702787"/>
                <a:ext cx="58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61783" y="2663659"/>
                <a:ext cx="1111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2284</a:t>
                </a:r>
                <a:endParaRPr lang="en-US" sz="3200" b="1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342120" y="5597603"/>
              <a:ext cx="1553569" cy="623903"/>
              <a:chOff x="1419368" y="2663659"/>
              <a:chExt cx="1553569" cy="623903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419368" y="2702787"/>
                <a:ext cx="58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861783" y="2663659"/>
                <a:ext cx="1111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2504</a:t>
                </a:r>
                <a:endParaRPr lang="en-US" sz="3200" b="1" dirty="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279338" y="5553027"/>
              <a:ext cx="1553569" cy="623903"/>
              <a:chOff x="1419368" y="2663659"/>
              <a:chExt cx="1553569" cy="623903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1419368" y="2702787"/>
                <a:ext cx="58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861783" y="2663659"/>
                <a:ext cx="1111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2496</a:t>
                </a:r>
                <a:endParaRPr lang="en-US" sz="3200" b="1" dirty="0"/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9713223" y="1096615"/>
            <a:ext cx="1009934" cy="646986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713223" y="2951352"/>
            <a:ext cx="1009934" cy="646986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713223" y="5363966"/>
            <a:ext cx="1009934" cy="646986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Half Frame 117"/>
          <p:cNvSpPr/>
          <p:nvPr/>
        </p:nvSpPr>
        <p:spPr>
          <a:xfrm rot="13841653">
            <a:off x="5635075" y="1943901"/>
            <a:ext cx="492366" cy="862978"/>
          </a:xfrm>
          <a:prstGeom prst="halfFrame">
            <a:avLst>
              <a:gd name="adj1" fmla="val 20155"/>
              <a:gd name="adj2" fmla="val 217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Half Frame 118"/>
          <p:cNvSpPr/>
          <p:nvPr/>
        </p:nvSpPr>
        <p:spPr>
          <a:xfrm rot="13959221">
            <a:off x="1644301" y="5194420"/>
            <a:ext cx="492366" cy="862978"/>
          </a:xfrm>
          <a:prstGeom prst="halfFrame">
            <a:avLst>
              <a:gd name="adj1" fmla="val 20155"/>
              <a:gd name="adj2" fmla="val 217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Half Frame 119"/>
          <p:cNvSpPr/>
          <p:nvPr/>
        </p:nvSpPr>
        <p:spPr>
          <a:xfrm rot="13959221">
            <a:off x="5637622" y="3274244"/>
            <a:ext cx="492366" cy="862978"/>
          </a:xfrm>
          <a:prstGeom prst="halfFrame">
            <a:avLst>
              <a:gd name="adj1" fmla="val 20155"/>
              <a:gd name="adj2" fmla="val 217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3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0" y="129007"/>
            <a:ext cx="11942018" cy="65931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4591" y="363425"/>
            <a:ext cx="4051111" cy="844808"/>
          </a:xfrm>
          <a:prstGeom prst="ribbon">
            <a:avLst/>
          </a:prstGeom>
          <a:solidFill>
            <a:srgbClr val="FFFFCC"/>
          </a:solidFill>
          <a:ln w="38100"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5" y="1136041"/>
            <a:ext cx="3760903" cy="360942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64591" y="1413624"/>
            <a:ext cx="6812407" cy="1754327"/>
            <a:chOff x="3041348" y="793322"/>
            <a:chExt cx="4951829" cy="1512145"/>
          </a:xfrm>
        </p:grpSpPr>
        <p:sp>
          <p:nvSpPr>
            <p:cNvPr id="6" name="TextBox 5"/>
            <p:cNvSpPr txBox="1"/>
            <p:nvPr/>
          </p:nvSpPr>
          <p:spPr>
            <a:xfrm>
              <a:off x="3041348" y="793322"/>
              <a:ext cx="4951829" cy="1512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B050"/>
                  </a:solidFill>
                </a:rPr>
                <a:t>(</a:t>
              </a:r>
              <a:r>
                <a:rPr lang="en-US" sz="5400" b="1" dirty="0" err="1" smtClean="0">
                  <a:solidFill>
                    <a:srgbClr val="CC00CC"/>
                  </a:solidFill>
                </a:rPr>
                <a:t>a</a:t>
              </a:r>
              <a:r>
                <a:rPr lang="en-US" sz="5400" b="1" dirty="0" err="1" smtClean="0">
                  <a:solidFill>
                    <a:srgbClr val="00B0F0"/>
                  </a:solidFill>
                </a:rPr>
                <a:t>+</a:t>
              </a:r>
              <a:r>
                <a:rPr lang="en-US" sz="5400" b="1" dirty="0" err="1" smtClean="0">
                  <a:solidFill>
                    <a:srgbClr val="00B050"/>
                  </a:solidFill>
                </a:rPr>
                <a:t>b</a:t>
              </a:r>
              <a:r>
                <a:rPr lang="en-US" sz="5400" b="1" dirty="0" smtClean="0">
                  <a:solidFill>
                    <a:srgbClr val="00B050"/>
                  </a:solidFill>
                </a:rPr>
                <a:t>)  </a:t>
              </a:r>
              <a:r>
                <a:rPr lang="en-US" sz="5400" b="1" dirty="0" smtClean="0">
                  <a:solidFill>
                    <a:srgbClr val="CC00CC"/>
                  </a:solidFill>
                </a:rPr>
                <a:t>=  a  </a:t>
              </a:r>
              <a:r>
                <a:rPr lang="en-US" sz="5400" b="1" dirty="0" smtClean="0">
                  <a:solidFill>
                    <a:srgbClr val="00B0F0"/>
                  </a:solidFill>
                </a:rPr>
                <a:t>+</a:t>
              </a:r>
              <a:r>
                <a:rPr lang="en-US" sz="5400" b="1" dirty="0" smtClean="0">
                  <a:solidFill>
                    <a:srgbClr val="9933FF"/>
                  </a:solidFill>
                </a:rPr>
                <a:t> 2</a:t>
              </a:r>
              <a:r>
                <a:rPr lang="en-US" sz="5400" b="1" dirty="0" smtClean="0">
                  <a:solidFill>
                    <a:srgbClr val="CC00CC"/>
                  </a:solidFill>
                </a:rPr>
                <a:t>a</a:t>
              </a:r>
              <a:r>
                <a:rPr lang="en-US" sz="5400" b="1" dirty="0" smtClean="0">
                  <a:solidFill>
                    <a:srgbClr val="00B050"/>
                  </a:solidFill>
                </a:rPr>
                <a:t>b</a:t>
              </a:r>
              <a:r>
                <a:rPr lang="en-US" sz="5400" b="1" dirty="0" smtClean="0">
                  <a:solidFill>
                    <a:srgbClr val="9933FF"/>
                  </a:solidFill>
                </a:rPr>
                <a:t> </a:t>
              </a:r>
              <a:r>
                <a:rPr lang="en-US" sz="5400" b="1" dirty="0" smtClean="0">
                  <a:solidFill>
                    <a:srgbClr val="00B0F0"/>
                  </a:solidFill>
                </a:rPr>
                <a:t>+</a:t>
              </a:r>
              <a:r>
                <a:rPr lang="en-US" sz="5400" b="1" dirty="0" smtClean="0"/>
                <a:t> </a:t>
              </a:r>
              <a:r>
                <a:rPr lang="en-US" sz="5400" b="1" dirty="0" smtClean="0">
                  <a:solidFill>
                    <a:srgbClr val="00B050"/>
                  </a:solidFill>
                </a:rPr>
                <a:t>b</a:t>
              </a:r>
              <a:r>
                <a:rPr lang="en-US" sz="5400" b="1" dirty="0" smtClean="0"/>
                <a:t> </a:t>
              </a:r>
              <a:endParaRPr lang="en-US" sz="5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08403" y="795670"/>
              <a:ext cx="464711" cy="610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50"/>
                  </a:solidFill>
                </a:rPr>
                <a:t>2</a:t>
              </a:r>
              <a:endParaRPr lang="en-US" sz="4000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8962" y="796161"/>
              <a:ext cx="478301" cy="61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CC00CC"/>
                  </a:solidFill>
                </a:rPr>
                <a:t>2 </a:t>
              </a:r>
              <a:endParaRPr lang="en-US" sz="4000" b="1" dirty="0">
                <a:solidFill>
                  <a:srgbClr val="CC00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51846" y="796161"/>
              <a:ext cx="478301" cy="61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50"/>
                  </a:solidFill>
                </a:rPr>
                <a:t>2</a:t>
              </a:r>
              <a:endParaRPr lang="en-US" sz="4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4938" y="2290788"/>
            <a:ext cx="6682754" cy="3067348"/>
          </a:xfrm>
          <a:prstGeom prst="horizontalScroll">
            <a:avLst/>
          </a:prstGeom>
          <a:solidFill>
            <a:srgbClr val="FFFFCC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 সাহায্যে ৩টি বর্গ নির্ণয় এর সমস্যা তৈরি করে আনবে এবং পাঠ্যবই এর ৫৪ পৃষ্ঠার ২ নং সরলগুলো সমাধান করে আনবে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0180" y="1290347"/>
            <a:ext cx="586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9518" y="1290346"/>
            <a:ext cx="695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থেকো ,ধন্যবাদ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86" y="1290345"/>
            <a:ext cx="2932942" cy="2932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85" y="3776265"/>
            <a:ext cx="2519112" cy="21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8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3359 0.09908 L 0.0651 -1.85185E-6 L 0.09896 0.09908 L 0.13268 -1.85185E-6 L 0.16419 0.09908 L 0.19792 -1.85185E-6 L 0.22956 0.09908 L 0.26328 -1.85185E-6 L 0.29688 0.09908 L 0.32852 -1.85185E-6 L 0.36224 0.09908 L 0.39375 -1.85185E-6 L 0.42747 0.09908 L 0.4612 -1.85185E-6 L 0.49284 0.09908 L 0.52669 -1.85185E-6 " pathEditMode="relative" rAng="0" ptsTypes="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49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194" y="2492886"/>
            <a:ext cx="5806195" cy="3803511"/>
          </a:xfrm>
          <a:prstGeom prst="horizontalScroll">
            <a:avLst/>
          </a:prstGeom>
          <a:solidFill>
            <a:srgbClr val="FFFFCC"/>
          </a:solidFill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কুদ্দুস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গোহাইল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শালিখা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গোহাইল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শাজাহানপুর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8503" y="2409463"/>
            <a:ext cx="4340072" cy="3067348"/>
          </a:xfrm>
          <a:prstGeom prst="horizontalScroll">
            <a:avLst/>
          </a:prstGeom>
          <a:solidFill>
            <a:srgbClr val="FFFFCC"/>
          </a:solidFill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গণিত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–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33065" y="607557"/>
            <a:ext cx="5042648" cy="18019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971" y="1103217"/>
            <a:ext cx="37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শিক্ষক পরিচিতি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" y="224315"/>
            <a:ext cx="2420046" cy="2568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84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917" y="2770094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মোঃ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আহসান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হাবিব</a:t>
            </a:r>
            <a:r>
              <a:rPr lang="en-US" sz="3200" dirty="0" smtClean="0">
                <a:solidFill>
                  <a:srgbClr val="FF0000"/>
                </a:solidFill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</a:rPr>
              <a:t>প্রভাষক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200" dirty="0" err="1" smtClean="0"/>
              <a:t>মোঃ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নাজমুল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হক</a:t>
            </a:r>
            <a:r>
              <a:rPr lang="en-US" sz="3200" dirty="0" smtClean="0"/>
              <a:t> ( </a:t>
            </a:r>
            <a:r>
              <a:rPr lang="en-US" sz="3200" dirty="0" err="1" smtClean="0"/>
              <a:t>প্রভাষক</a:t>
            </a:r>
            <a:r>
              <a:rPr lang="en-US" sz="3200" dirty="0" smtClean="0"/>
              <a:t>) 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মোঃ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আবু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সেলিম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শাহ</a:t>
            </a:r>
            <a:r>
              <a:rPr lang="en-US" sz="3200" dirty="0" smtClean="0">
                <a:solidFill>
                  <a:srgbClr val="00B050"/>
                </a:solidFill>
              </a:rPr>
              <a:t> , </a:t>
            </a:r>
            <a:r>
              <a:rPr lang="en-US" sz="3200" dirty="0" err="1" smtClean="0">
                <a:solidFill>
                  <a:srgbClr val="00B050"/>
                </a:solidFill>
              </a:rPr>
              <a:t>সহকারি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3200" dirty="0" err="1" smtClean="0"/>
              <a:t>মোঃ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তারেক</a:t>
            </a:r>
            <a:r>
              <a:rPr lang="en-US" sz="3200" dirty="0" smtClean="0"/>
              <a:t> </a:t>
            </a:r>
            <a:r>
              <a:rPr lang="en-US" sz="3200" dirty="0" err="1" smtClean="0"/>
              <a:t>রহমান</a:t>
            </a:r>
            <a:r>
              <a:rPr lang="en-US" sz="3200" dirty="0" smtClean="0"/>
              <a:t> , </a:t>
            </a:r>
            <a:r>
              <a:rPr lang="en-US" sz="3200" dirty="0" err="1" smtClean="0"/>
              <a:t>প্রভাষক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মোঃ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আব্দুল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কুদ্দুস</a:t>
            </a:r>
            <a:r>
              <a:rPr lang="en-US" sz="3200" dirty="0" smtClean="0">
                <a:solidFill>
                  <a:srgbClr val="002060"/>
                </a:solidFill>
              </a:rPr>
              <a:t>,  </a:t>
            </a:r>
            <a:r>
              <a:rPr lang="en-US" sz="3200" dirty="0" err="1" smtClean="0">
                <a:solidFill>
                  <a:srgbClr val="002060"/>
                </a:solidFill>
              </a:rPr>
              <a:t>সহকারি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6306" y="1048871"/>
            <a:ext cx="5957047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4"/>
                </a:solidFill>
              </a:rPr>
              <a:t>শিক্ষক পরিচিতি </a:t>
            </a:r>
            <a:endParaRPr lang="en-US" sz="6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9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04587" y="1134563"/>
            <a:ext cx="254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কি বুঝ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6818" y="1865484"/>
            <a:ext cx="404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 দুইটি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গুনফল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84800" y="1787752"/>
            <a:ext cx="668739" cy="793846"/>
            <a:chOff x="720866" y="1562525"/>
            <a:chExt cx="668739" cy="793846"/>
          </a:xfrm>
        </p:grpSpPr>
        <p:sp>
          <p:nvSpPr>
            <p:cNvPr id="11" name="TextBox 10"/>
            <p:cNvSpPr txBox="1"/>
            <p:nvPr/>
          </p:nvSpPr>
          <p:spPr>
            <a:xfrm>
              <a:off x="720866" y="1586930"/>
              <a:ext cx="5732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7469" y="1562525"/>
              <a:ext cx="382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88079" y="1055461"/>
            <a:ext cx="668739" cy="793846"/>
            <a:chOff x="720866" y="1562525"/>
            <a:chExt cx="668739" cy="793846"/>
          </a:xfrm>
        </p:grpSpPr>
        <p:sp>
          <p:nvSpPr>
            <p:cNvPr id="22" name="TextBox 21"/>
            <p:cNvSpPr txBox="1"/>
            <p:nvPr/>
          </p:nvSpPr>
          <p:spPr>
            <a:xfrm>
              <a:off x="720866" y="1586930"/>
              <a:ext cx="5732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7469" y="1562525"/>
              <a:ext cx="382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84799" y="2666501"/>
            <a:ext cx="350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en-US" sz="3600" b="1" dirty="0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2149" y="2666501"/>
            <a:ext cx="40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933FF"/>
                </a:solidFill>
              </a:rPr>
              <a:t>2</a:t>
            </a:r>
            <a:endParaRPr lang="en-US" sz="3600" b="1" dirty="0">
              <a:solidFill>
                <a:srgbClr val="9933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03032" y="3467518"/>
            <a:ext cx="668739" cy="793846"/>
            <a:chOff x="720866" y="1562525"/>
            <a:chExt cx="668739" cy="793846"/>
          </a:xfrm>
        </p:grpSpPr>
        <p:sp>
          <p:nvSpPr>
            <p:cNvPr id="29" name="TextBox 28"/>
            <p:cNvSpPr txBox="1"/>
            <p:nvPr/>
          </p:nvSpPr>
          <p:spPr>
            <a:xfrm>
              <a:off x="720866" y="1586930"/>
              <a:ext cx="5732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9933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7469" y="1562525"/>
              <a:ext cx="382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933FF"/>
                  </a:solidFill>
                </a:rPr>
                <a:t>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97585" y="3500304"/>
            <a:ext cx="2715904" cy="707886"/>
            <a:chOff x="2327798" y="3472285"/>
            <a:chExt cx="2715904" cy="707886"/>
          </a:xfrm>
        </p:grpSpPr>
        <p:sp>
          <p:nvSpPr>
            <p:cNvPr id="31" name="TextBox 30"/>
            <p:cNvSpPr txBox="1"/>
            <p:nvPr/>
          </p:nvSpPr>
          <p:spPr>
            <a:xfrm>
              <a:off x="2327798" y="3472285"/>
              <a:ext cx="27159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9933FF"/>
                  </a:solidFill>
                </a:rPr>
                <a:t>=  2     2  = 4  </a:t>
              </a:r>
              <a:endParaRPr lang="en-US" sz="4000" b="1" dirty="0">
                <a:solidFill>
                  <a:srgbClr val="9933FF"/>
                </a:solidFill>
              </a:endParaRPr>
            </a:p>
          </p:txBody>
        </p:sp>
        <p:sp>
          <p:nvSpPr>
            <p:cNvPr id="32" name="Multiply 31"/>
            <p:cNvSpPr/>
            <p:nvPr/>
          </p:nvSpPr>
          <p:spPr>
            <a:xfrm>
              <a:off x="3262670" y="3613930"/>
              <a:ext cx="423080" cy="422878"/>
            </a:xfrm>
            <a:prstGeom prst="mathMultiply">
              <a:avLst>
                <a:gd name="adj1" fmla="val 7895"/>
              </a:avLst>
            </a:prstGeom>
            <a:solidFill>
              <a:srgbClr val="99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33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62471" y="3509479"/>
            <a:ext cx="3023169" cy="707886"/>
            <a:chOff x="2327798" y="3472285"/>
            <a:chExt cx="2715904" cy="723952"/>
          </a:xfrm>
        </p:grpSpPr>
        <p:sp>
          <p:nvSpPr>
            <p:cNvPr id="35" name="TextBox 34"/>
            <p:cNvSpPr txBox="1"/>
            <p:nvPr/>
          </p:nvSpPr>
          <p:spPr>
            <a:xfrm>
              <a:off x="2327798" y="3472285"/>
              <a:ext cx="2715904" cy="723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CC00CC"/>
                  </a:solidFill>
                </a:rPr>
                <a:t>=  5     </a:t>
              </a:r>
              <a:r>
                <a:rPr lang="en-US" sz="4000" b="1" dirty="0">
                  <a:solidFill>
                    <a:srgbClr val="CC00CC"/>
                  </a:solidFill>
                </a:rPr>
                <a:t>5</a:t>
              </a:r>
              <a:r>
                <a:rPr lang="en-US" sz="4000" b="1" dirty="0" smtClean="0">
                  <a:solidFill>
                    <a:srgbClr val="CC00CC"/>
                  </a:solidFill>
                </a:rPr>
                <a:t>  = 25  </a:t>
              </a:r>
              <a:endParaRPr lang="en-US" sz="4000" b="1" dirty="0">
                <a:solidFill>
                  <a:srgbClr val="CC00CC"/>
                </a:solidFill>
              </a:endParaRPr>
            </a:p>
          </p:txBody>
        </p:sp>
        <p:sp>
          <p:nvSpPr>
            <p:cNvPr id="36" name="Multiply 35"/>
            <p:cNvSpPr/>
            <p:nvPr/>
          </p:nvSpPr>
          <p:spPr>
            <a:xfrm>
              <a:off x="3142137" y="3663636"/>
              <a:ext cx="423080" cy="422878"/>
            </a:xfrm>
            <a:prstGeom prst="mathMultiply">
              <a:avLst>
                <a:gd name="adj1" fmla="val 7895"/>
              </a:avLst>
            </a:prstGeom>
            <a:solidFill>
              <a:srgbClr val="CC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CC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142148" y="2678816"/>
            <a:ext cx="40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11777" y="2658682"/>
            <a:ext cx="40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9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462470" y="3518654"/>
            <a:ext cx="3023169" cy="707886"/>
            <a:chOff x="2327798" y="3472285"/>
            <a:chExt cx="2715904" cy="723952"/>
          </a:xfrm>
        </p:grpSpPr>
        <p:sp>
          <p:nvSpPr>
            <p:cNvPr id="41" name="TextBox 40"/>
            <p:cNvSpPr txBox="1"/>
            <p:nvPr/>
          </p:nvSpPr>
          <p:spPr>
            <a:xfrm>
              <a:off x="2327798" y="3472285"/>
              <a:ext cx="2715904" cy="723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50"/>
                  </a:solidFill>
                </a:rPr>
                <a:t>=  9     9  = 81  </a:t>
              </a:r>
              <a:endParaRPr lang="en-US" sz="4000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Multiply 41"/>
            <p:cNvSpPr/>
            <p:nvPr/>
          </p:nvSpPr>
          <p:spPr>
            <a:xfrm>
              <a:off x="3142137" y="3663636"/>
              <a:ext cx="423080" cy="422878"/>
            </a:xfrm>
            <a:prstGeom prst="mathMultiply">
              <a:avLst>
                <a:gd name="adj1" fmla="val 7895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9381" y="298266"/>
            <a:ext cx="3725419" cy="584775"/>
          </a:xfrm>
          <a:prstGeom prst="rect">
            <a:avLst/>
          </a:prstGeom>
          <a:solidFill>
            <a:srgbClr val="FFFFCC"/>
          </a:solidFill>
          <a:ln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প্রশ্নগুলোর উত্তর দাও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4" grpId="1"/>
      <p:bldP spid="38" grpId="0"/>
      <p:bldP spid="38" grpId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8065" y="2349030"/>
            <a:ext cx="9414529" cy="2314039"/>
          </a:xfrm>
          <a:prstGeom prst="ribbon2">
            <a:avLst/>
          </a:prstGeom>
          <a:solidFill>
            <a:srgbClr val="FFFFCC"/>
          </a:solidFill>
          <a:ln w="38100"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ও প্রয়োগ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অধ্যায় – 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5944" y="893705"/>
            <a:ext cx="2322394" cy="707886"/>
          </a:xfrm>
          <a:prstGeom prst="rect">
            <a:avLst/>
          </a:prstGeom>
          <a:solidFill>
            <a:srgbClr val="FFFFCC"/>
          </a:solidFill>
          <a:ln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07141" y="4822345"/>
            <a:ext cx="6812407" cy="1754326"/>
            <a:chOff x="3041348" y="793322"/>
            <a:chExt cx="4951829" cy="1512144"/>
          </a:xfrm>
        </p:grpSpPr>
        <p:sp>
          <p:nvSpPr>
            <p:cNvPr id="16" name="TextBox 15"/>
            <p:cNvSpPr txBox="1"/>
            <p:nvPr/>
          </p:nvSpPr>
          <p:spPr>
            <a:xfrm>
              <a:off x="3041348" y="793322"/>
              <a:ext cx="4951829" cy="151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B050"/>
                  </a:solidFill>
                </a:rPr>
                <a:t>(</a:t>
              </a:r>
              <a:r>
                <a:rPr lang="en-US" sz="5400" b="1" dirty="0" err="1" smtClean="0">
                  <a:solidFill>
                    <a:srgbClr val="CC00CC"/>
                  </a:solidFill>
                </a:rPr>
                <a:t>a</a:t>
              </a:r>
              <a:r>
                <a:rPr lang="en-US" sz="5400" b="1" dirty="0" err="1" smtClean="0">
                  <a:solidFill>
                    <a:srgbClr val="00B0F0"/>
                  </a:solidFill>
                </a:rPr>
                <a:t>+</a:t>
              </a:r>
              <a:r>
                <a:rPr lang="en-US" sz="5400" b="1" dirty="0" err="1" smtClean="0">
                  <a:solidFill>
                    <a:srgbClr val="00B050"/>
                  </a:solidFill>
                </a:rPr>
                <a:t>b</a:t>
              </a:r>
              <a:r>
                <a:rPr lang="en-US" sz="5400" b="1" dirty="0" smtClean="0">
                  <a:solidFill>
                    <a:srgbClr val="00B050"/>
                  </a:solidFill>
                </a:rPr>
                <a:t>)  </a:t>
              </a:r>
              <a:r>
                <a:rPr lang="en-US" sz="5400" b="1" dirty="0" smtClean="0">
                  <a:solidFill>
                    <a:srgbClr val="CC00CC"/>
                  </a:solidFill>
                </a:rPr>
                <a:t>=  a  </a:t>
              </a:r>
              <a:r>
                <a:rPr lang="en-US" sz="5400" b="1" dirty="0" smtClean="0">
                  <a:solidFill>
                    <a:srgbClr val="00B0F0"/>
                  </a:solidFill>
                </a:rPr>
                <a:t>+</a:t>
              </a:r>
              <a:r>
                <a:rPr lang="en-US" sz="5400" b="1" dirty="0" smtClean="0">
                  <a:solidFill>
                    <a:srgbClr val="9933FF"/>
                  </a:solidFill>
                </a:rPr>
                <a:t> 2</a:t>
              </a:r>
              <a:r>
                <a:rPr lang="en-US" sz="5400" b="1" dirty="0" smtClean="0">
                  <a:solidFill>
                    <a:srgbClr val="CC00CC"/>
                  </a:solidFill>
                </a:rPr>
                <a:t>a</a:t>
              </a:r>
              <a:r>
                <a:rPr lang="en-US" sz="5400" b="1" dirty="0" smtClean="0">
                  <a:solidFill>
                    <a:srgbClr val="00B050"/>
                  </a:solidFill>
                </a:rPr>
                <a:t>b</a:t>
              </a:r>
              <a:r>
                <a:rPr lang="en-US" sz="5400" b="1" dirty="0" smtClean="0">
                  <a:solidFill>
                    <a:srgbClr val="9933FF"/>
                  </a:solidFill>
                </a:rPr>
                <a:t> </a:t>
              </a:r>
              <a:r>
                <a:rPr lang="en-US" sz="5400" b="1" dirty="0" smtClean="0">
                  <a:solidFill>
                    <a:srgbClr val="00B0F0"/>
                  </a:solidFill>
                </a:rPr>
                <a:t>+</a:t>
              </a:r>
              <a:r>
                <a:rPr lang="en-US" sz="5400" b="1" dirty="0" smtClean="0"/>
                <a:t> </a:t>
              </a:r>
              <a:r>
                <a:rPr lang="en-US" sz="5400" b="1" dirty="0" smtClean="0">
                  <a:solidFill>
                    <a:srgbClr val="00B050"/>
                  </a:solidFill>
                </a:rPr>
                <a:t>b</a:t>
              </a:r>
              <a:r>
                <a:rPr lang="en-US" sz="5400" b="1" dirty="0" smtClean="0"/>
                <a:t> </a:t>
              </a:r>
              <a:endParaRPr lang="en-US" sz="5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08403" y="795670"/>
              <a:ext cx="464711" cy="610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50"/>
                  </a:solidFill>
                </a:rPr>
                <a:t>2</a:t>
              </a:r>
              <a:endParaRPr lang="en-US" sz="40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8962" y="796161"/>
              <a:ext cx="478301" cy="61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CC00CC"/>
                  </a:solidFill>
                </a:rPr>
                <a:t>2 </a:t>
              </a:r>
              <a:endParaRPr lang="en-US" sz="4000" b="1" dirty="0">
                <a:solidFill>
                  <a:srgbClr val="CC00CC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51846" y="796161"/>
              <a:ext cx="478301" cy="61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50"/>
                  </a:solidFill>
                </a:rPr>
                <a:t>2</a:t>
              </a:r>
              <a:endParaRPr lang="en-US" sz="4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93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875" y="505957"/>
            <a:ext cx="3439236" cy="844808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6760" y="2333764"/>
            <a:ext cx="93225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সূত্র ১ বলতে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760" y="3316763"/>
            <a:ext cx="93225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সূত্র ১ এর জ্যামিতিক ব্যাখ্যা প্রদান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759" y="4170974"/>
            <a:ext cx="932253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সূত্র ১ ব্যবহার করে দ্বিপদী রাশির বর্গ নির্ণয় ও সরলীকরণ  করতে পারবে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8836" y="1596980"/>
            <a:ext cx="6188032" cy="584775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737" y="992859"/>
            <a:ext cx="4112525" cy="844808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7760" y="2741976"/>
            <a:ext cx="55364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সূত্র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লিখ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02772" y="4138138"/>
            <a:ext cx="6810486" cy="923330"/>
            <a:chOff x="3041348" y="793322"/>
            <a:chExt cx="4951829" cy="795866"/>
          </a:xfrm>
        </p:grpSpPr>
        <p:sp>
          <p:nvSpPr>
            <p:cNvPr id="6" name="TextBox 5"/>
            <p:cNvSpPr txBox="1"/>
            <p:nvPr/>
          </p:nvSpPr>
          <p:spPr>
            <a:xfrm>
              <a:off x="3041348" y="793322"/>
              <a:ext cx="4951829" cy="795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(</a:t>
              </a:r>
              <a:r>
                <a:rPr lang="en-US" sz="5400" b="1" dirty="0" err="1" smtClean="0"/>
                <a:t>a</a:t>
              </a:r>
              <a:r>
                <a:rPr lang="en-US" sz="5400" b="1" dirty="0" err="1"/>
                <a:t>+</a:t>
              </a:r>
              <a:r>
                <a:rPr lang="en-US" sz="5400" b="1" dirty="0" err="1" smtClean="0"/>
                <a:t>b</a:t>
              </a:r>
              <a:r>
                <a:rPr lang="en-US" sz="5400" b="1" dirty="0" smtClean="0"/>
                <a:t>)  =   a  + 2ab + b </a:t>
              </a:r>
              <a:endParaRPr lang="en-US" sz="5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08403" y="795670"/>
              <a:ext cx="464711" cy="610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8962" y="796161"/>
              <a:ext cx="478301" cy="61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2  </a:t>
              </a:r>
              <a:endParaRPr lang="en-US" sz="4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51846" y="796161"/>
              <a:ext cx="478301" cy="61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2452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" y="409433"/>
            <a:ext cx="1992573" cy="5232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54546" y="526624"/>
            <a:ext cx="4998763" cy="750502"/>
            <a:chOff x="3362178" y="834179"/>
            <a:chExt cx="1420837" cy="750502"/>
          </a:xfrm>
        </p:grpSpPr>
        <p:sp>
          <p:nvSpPr>
            <p:cNvPr id="5" name="TextBox 4"/>
            <p:cNvSpPr txBox="1"/>
            <p:nvPr/>
          </p:nvSpPr>
          <p:spPr>
            <a:xfrm>
              <a:off x="3362178" y="938350"/>
              <a:ext cx="14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(</a:t>
              </a:r>
              <a:r>
                <a:rPr lang="en-US" sz="3600" dirty="0" err="1" smtClean="0"/>
                <a:t>a+b</a:t>
              </a:r>
              <a:r>
                <a:rPr lang="en-US" sz="3600" dirty="0" smtClean="0"/>
                <a:t>)  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 কি বুঝ ?</a:t>
              </a:r>
              <a:r>
                <a:rPr lang="bn-IN" sz="3600" dirty="0" smtClean="0"/>
                <a:t> </a:t>
              </a:r>
              <a:r>
                <a:rPr lang="en-US" sz="3600" dirty="0" smtClean="0"/>
                <a:t>   </a:t>
              </a:r>
              <a:endParaRPr lang="en-US" sz="3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3423" y="834179"/>
              <a:ext cx="138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71335" y="1381297"/>
            <a:ext cx="6738425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a+b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বাহুবিশিষ্ট একটি বর্গক্ষেত্রের ক্ষেত্রফল 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74123" y="2348881"/>
            <a:ext cx="4332848" cy="3545059"/>
          </a:xfrm>
          <a:prstGeom prst="rect">
            <a:avLst/>
          </a:prstGeom>
          <a:solidFill>
            <a:srgbClr val="FF99FF"/>
          </a:solidFill>
          <a:ln w="28575">
            <a:solidFill>
              <a:srgbClr val="66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544310" y="3471159"/>
            <a:ext cx="1506690" cy="835383"/>
            <a:chOff x="3362178" y="842108"/>
            <a:chExt cx="1521757" cy="630595"/>
          </a:xfrm>
        </p:grpSpPr>
        <p:sp>
          <p:nvSpPr>
            <p:cNvPr id="14" name="TextBox 13"/>
            <p:cNvSpPr txBox="1"/>
            <p:nvPr/>
          </p:nvSpPr>
          <p:spPr>
            <a:xfrm>
              <a:off x="3362178" y="938350"/>
              <a:ext cx="1420837" cy="534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(</a:t>
              </a:r>
              <a:r>
                <a:rPr lang="en-US" sz="4000" dirty="0" err="1" smtClean="0"/>
                <a:t>a+b</a:t>
              </a:r>
              <a:r>
                <a:rPr lang="en-US" sz="4000" dirty="0" smtClean="0"/>
                <a:t>)   </a:t>
              </a:r>
              <a:r>
                <a:rPr lang="bn-IN" sz="4000" dirty="0" smtClean="0"/>
                <a:t> </a:t>
              </a:r>
              <a:r>
                <a:rPr lang="en-US" sz="4000" dirty="0" smtClean="0"/>
                <a:t>   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6345" y="842108"/>
              <a:ext cx="457590" cy="394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80734" y="3640435"/>
            <a:ext cx="101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a+b</a:t>
            </a:r>
            <a:r>
              <a:rPr lang="en-US" sz="4000" dirty="0" smtClean="0"/>
              <a:t>   </a:t>
            </a:r>
            <a:r>
              <a:rPr lang="bn-IN" sz="4000" dirty="0" smtClean="0"/>
              <a:t> </a:t>
            </a:r>
            <a:r>
              <a:rPr lang="en-US" sz="4000" dirty="0" smtClean="0"/>
              <a:t>   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742276" y="5861250"/>
            <a:ext cx="101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a+b</a:t>
            </a:r>
            <a:r>
              <a:rPr lang="en-US" sz="4000" dirty="0" smtClean="0"/>
              <a:t>   </a:t>
            </a:r>
            <a:r>
              <a:rPr lang="bn-IN" sz="4000" dirty="0" smtClean="0"/>
              <a:t> </a:t>
            </a:r>
            <a:r>
              <a:rPr lang="en-US" sz="4000" dirty="0" smtClean="0"/>
              <a:t>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6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856">
            <a:off x="1024542" y="1555733"/>
            <a:ext cx="4385480" cy="2197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5459">
            <a:off x="1068807" y="568164"/>
            <a:ext cx="4436727" cy="222298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184598" y="1228297"/>
            <a:ext cx="1855078" cy="27298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978">
            <a:off x="1232409" y="224471"/>
            <a:ext cx="1093280" cy="10920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184598" y="2157013"/>
            <a:ext cx="2691366" cy="36627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97" y="978930"/>
            <a:ext cx="1179393" cy="117808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184598" y="1191670"/>
            <a:ext cx="1855078" cy="27298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15125" y="2144029"/>
            <a:ext cx="2691366" cy="36627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5861352" y="5634466"/>
            <a:ext cx="4538242" cy="27298"/>
            <a:chOff x="675202" y="5181185"/>
            <a:chExt cx="4538242" cy="27298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675202" y="5181185"/>
              <a:ext cx="1855078" cy="27298"/>
            </a:xfrm>
            <a:prstGeom prst="line">
              <a:avLst/>
            </a:prstGeom>
            <a:ln w="57150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530280" y="5183244"/>
              <a:ext cx="2683164" cy="3271"/>
            </a:xfrm>
            <a:prstGeom prst="line">
              <a:avLst/>
            </a:prstGeom>
            <a:ln w="57150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6200000">
            <a:off x="3847373" y="3660605"/>
            <a:ext cx="4008851" cy="7714"/>
            <a:chOff x="706016" y="5163572"/>
            <a:chExt cx="4042376" cy="585"/>
          </a:xfrm>
        </p:grpSpPr>
        <p:cxnSp>
          <p:nvCxnSpPr>
            <p:cNvPr id="63" name="Straight Connector 62"/>
            <p:cNvCxnSpPr/>
            <p:nvPr/>
          </p:nvCxnSpPr>
          <p:spPr>
            <a:xfrm rot="5400000" flipV="1">
              <a:off x="1598445" y="4271422"/>
              <a:ext cx="10" cy="1784868"/>
            </a:xfrm>
            <a:prstGeom prst="line">
              <a:avLst/>
            </a:prstGeom>
            <a:ln w="57150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V="1">
              <a:off x="3608212" y="4023977"/>
              <a:ext cx="585" cy="2279775"/>
            </a:xfrm>
            <a:prstGeom prst="line">
              <a:avLst/>
            </a:prstGeom>
            <a:ln w="57150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flipV="1">
            <a:off x="1187541" y="1196334"/>
            <a:ext cx="1855078" cy="27298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165735" y="2150521"/>
            <a:ext cx="2691366" cy="36627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 rot="16200000">
            <a:off x="8434924" y="3635762"/>
            <a:ext cx="3934024" cy="26433"/>
            <a:chOff x="675200" y="5206809"/>
            <a:chExt cx="3966021" cy="2923"/>
          </a:xfrm>
        </p:grpSpPr>
        <p:cxnSp>
          <p:nvCxnSpPr>
            <p:cNvPr id="72" name="Straight Connector 71"/>
            <p:cNvCxnSpPr/>
            <p:nvPr/>
          </p:nvCxnSpPr>
          <p:spPr>
            <a:xfrm rot="5400000" flipV="1">
              <a:off x="1558545" y="4325139"/>
              <a:ext cx="1248" cy="1767937"/>
            </a:xfrm>
            <a:prstGeom prst="line">
              <a:avLst/>
            </a:prstGeom>
            <a:ln w="57150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3532692" y="4099528"/>
              <a:ext cx="1247" cy="2215810"/>
            </a:xfrm>
            <a:prstGeom prst="line">
              <a:avLst/>
            </a:prstGeom>
            <a:ln w="57150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flipH="1" flipV="1">
            <a:off x="450376" y="2893325"/>
            <a:ext cx="6527" cy="1730150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51417" y="4585648"/>
            <a:ext cx="1868702" cy="37827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1323049" y="4855864"/>
            <a:ext cx="18862" cy="1689179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653821" y="4685043"/>
            <a:ext cx="2691366" cy="36627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68790" y="2403123"/>
            <a:ext cx="0" cy="2318547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342363" y="6496422"/>
            <a:ext cx="2657141" cy="18652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2267411" y="2859825"/>
            <a:ext cx="39084" cy="1719411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444748" y="2893325"/>
            <a:ext cx="1875371" cy="1748462"/>
          </a:xfrm>
          <a:prstGeom prst="rect">
            <a:avLst/>
          </a:prstGeom>
          <a:solidFill>
            <a:srgbClr val="9933FF"/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flipH="1" flipV="1">
            <a:off x="5336275" y="2402006"/>
            <a:ext cx="8912" cy="2301352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2639533" y="2412835"/>
            <a:ext cx="2726147" cy="2308835"/>
          </a:xfrm>
          <a:prstGeom prst="rect">
            <a:avLst/>
          </a:prstGeom>
          <a:solidFill>
            <a:srgbClr val="FF99FF"/>
          </a:solidFill>
          <a:ln w="381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 flipH="1" flipV="1">
            <a:off x="3957543" y="4817174"/>
            <a:ext cx="18862" cy="1689179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1285039" y="4851616"/>
            <a:ext cx="2691366" cy="36627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1285177" y="4843958"/>
            <a:ext cx="2691228" cy="1663458"/>
          </a:xfrm>
          <a:prstGeom prst="rect">
            <a:avLst/>
          </a:prstGeom>
          <a:solidFill>
            <a:srgbClr val="FFFFCC"/>
          </a:solidFill>
          <a:ln w="381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/>
          <p:cNvGrpSpPr/>
          <p:nvPr/>
        </p:nvGrpSpPr>
        <p:grpSpPr>
          <a:xfrm>
            <a:off x="1091706" y="3309147"/>
            <a:ext cx="668739" cy="732291"/>
            <a:chOff x="720866" y="1562525"/>
            <a:chExt cx="668739" cy="732291"/>
          </a:xfrm>
        </p:grpSpPr>
        <p:sp>
          <p:nvSpPr>
            <p:cNvPr id="154" name="TextBox 153"/>
            <p:cNvSpPr txBox="1"/>
            <p:nvPr/>
          </p:nvSpPr>
          <p:spPr>
            <a:xfrm>
              <a:off x="720866" y="1586930"/>
              <a:ext cx="57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007469" y="1562525"/>
              <a:ext cx="382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718781" y="2991223"/>
            <a:ext cx="654421" cy="816162"/>
            <a:chOff x="720866" y="1478654"/>
            <a:chExt cx="654421" cy="816162"/>
          </a:xfrm>
        </p:grpSpPr>
        <p:sp>
          <p:nvSpPr>
            <p:cNvPr id="157" name="TextBox 156"/>
            <p:cNvSpPr txBox="1"/>
            <p:nvPr/>
          </p:nvSpPr>
          <p:spPr>
            <a:xfrm>
              <a:off x="720866" y="1586930"/>
              <a:ext cx="57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993151" y="1478654"/>
              <a:ext cx="382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689526" y="869689"/>
            <a:ext cx="57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84370" y="1832351"/>
            <a:ext cx="57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204032" y="5245421"/>
            <a:ext cx="807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855430" y="1660037"/>
            <a:ext cx="1849779" cy="2292165"/>
          </a:xfrm>
          <a:prstGeom prst="rect">
            <a:avLst/>
          </a:prstGeom>
          <a:solidFill>
            <a:srgbClr val="FFFFCC"/>
          </a:solidFill>
          <a:ln w="381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6329151" y="2412835"/>
            <a:ext cx="106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ab</a:t>
            </a:r>
            <a:endParaRPr lang="en-US" sz="4800" dirty="0"/>
          </a:p>
        </p:txBody>
      </p:sp>
      <p:grpSp>
        <p:nvGrpSpPr>
          <p:cNvPr id="168" name="Group 167"/>
          <p:cNvGrpSpPr/>
          <p:nvPr/>
        </p:nvGrpSpPr>
        <p:grpSpPr>
          <a:xfrm>
            <a:off x="10387953" y="2893326"/>
            <a:ext cx="1485179" cy="876224"/>
            <a:chOff x="3362178" y="842108"/>
            <a:chExt cx="1521757" cy="630595"/>
          </a:xfrm>
        </p:grpSpPr>
        <p:sp>
          <p:nvSpPr>
            <p:cNvPr id="169" name="TextBox 168"/>
            <p:cNvSpPr txBox="1"/>
            <p:nvPr/>
          </p:nvSpPr>
          <p:spPr>
            <a:xfrm>
              <a:off x="3362178" y="938350"/>
              <a:ext cx="1420837" cy="534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(</a:t>
              </a:r>
              <a:r>
                <a:rPr lang="en-US" sz="4000" dirty="0" err="1" smtClean="0"/>
                <a:t>a+b</a:t>
              </a:r>
              <a:r>
                <a:rPr lang="en-US" sz="4000" dirty="0" smtClean="0"/>
                <a:t>)   </a:t>
              </a:r>
              <a:r>
                <a:rPr lang="bn-IN" sz="4000" dirty="0" smtClean="0"/>
                <a:t> </a:t>
              </a:r>
              <a:r>
                <a:rPr lang="en-US" sz="4000" dirty="0" smtClean="0"/>
                <a:t>   </a:t>
              </a:r>
              <a:endParaRPr lang="en-US" sz="40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426345" y="842108"/>
              <a:ext cx="457590" cy="394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967872" y="5562307"/>
            <a:ext cx="4899101" cy="781999"/>
            <a:chOff x="3024553" y="727745"/>
            <a:chExt cx="4951829" cy="781999"/>
          </a:xfrm>
        </p:grpSpPr>
        <p:sp>
          <p:nvSpPr>
            <p:cNvPr id="172" name="TextBox 171"/>
            <p:cNvSpPr txBox="1"/>
            <p:nvPr/>
          </p:nvSpPr>
          <p:spPr>
            <a:xfrm>
              <a:off x="3024553" y="801858"/>
              <a:ext cx="4951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(</a:t>
              </a:r>
              <a:r>
                <a:rPr lang="en-US" sz="4000" dirty="0" err="1" smtClean="0"/>
                <a:t>a+b</a:t>
              </a:r>
              <a:r>
                <a:rPr lang="en-US" sz="4000" dirty="0" smtClean="0"/>
                <a:t>)  =  a  + 2ab + b </a:t>
              </a:r>
              <a:endParaRPr lang="en-US" sz="40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093698" y="796161"/>
              <a:ext cx="478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038962" y="796161"/>
              <a:ext cx="478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 </a:t>
              </a:r>
              <a:endParaRPr lang="en-US" sz="28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132962" y="727745"/>
              <a:ext cx="478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9432173" y="6176172"/>
            <a:ext cx="1673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2728795" y="201010"/>
            <a:ext cx="4947314" cy="713583"/>
            <a:chOff x="3024553" y="796161"/>
            <a:chExt cx="4951829" cy="713583"/>
          </a:xfrm>
        </p:grpSpPr>
        <p:sp>
          <p:nvSpPr>
            <p:cNvPr id="183" name="TextBox 182"/>
            <p:cNvSpPr txBox="1"/>
            <p:nvPr/>
          </p:nvSpPr>
          <p:spPr>
            <a:xfrm>
              <a:off x="3024553" y="801858"/>
              <a:ext cx="4951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(</a:t>
              </a:r>
              <a:r>
                <a:rPr lang="en-US" sz="4000" dirty="0" err="1" smtClean="0"/>
                <a:t>a+b</a:t>
              </a:r>
              <a:r>
                <a:rPr lang="en-US" sz="4000" dirty="0" smtClean="0"/>
                <a:t>)  =  a  + 2ab + b </a:t>
              </a:r>
              <a:endParaRPr lang="en-US" sz="40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093698" y="796161"/>
              <a:ext cx="478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038962" y="796161"/>
              <a:ext cx="478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 </a:t>
              </a:r>
              <a:endParaRPr lang="en-US" sz="2800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151846" y="796161"/>
              <a:ext cx="478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7168503" y="274735"/>
            <a:ext cx="346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জ্যামিতিক প্রমান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737" y="778157"/>
            <a:ext cx="44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70" name="TextBox 69"/>
          <p:cNvSpPr txBox="1"/>
          <p:nvPr/>
        </p:nvSpPr>
        <p:spPr>
          <a:xfrm>
            <a:off x="696964" y="1681968"/>
            <a:ext cx="44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497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5196 -0.0027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-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decel="3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169 L 0.21979 0.0078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-4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38541 0.648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3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53554 0.50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00104 -0.5791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6081 0.4969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00117 -0.2458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092 L 0.122 0.3694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131 -0.3354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4414 0.146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41367 0.13009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52669 -0.4594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45807 0.1393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3307 0.145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54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54219 -0.42107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1" grpId="1" animBg="1"/>
      <p:bldP spid="143" grpId="0" animBg="1"/>
      <p:bldP spid="143" grpId="1" animBg="1"/>
      <p:bldP spid="151" grpId="0" animBg="1"/>
      <p:bldP spid="151" grpId="1" animBg="1"/>
      <p:bldP spid="160" grpId="0"/>
      <p:bldP spid="163" grpId="0"/>
      <p:bldP spid="165" grpId="0"/>
      <p:bldP spid="165" grpId="1"/>
      <p:bldP spid="166" grpId="0" animBg="1"/>
      <p:bldP spid="167" grpId="0"/>
      <p:bldP spid="1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489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Millennium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Sazidur Rahman</dc:creator>
  <cp:lastModifiedBy>sojib bos</cp:lastModifiedBy>
  <cp:revision>93</cp:revision>
  <dcterms:created xsi:type="dcterms:W3CDTF">2018-04-16T13:48:41Z</dcterms:created>
  <dcterms:modified xsi:type="dcterms:W3CDTF">2019-10-09T08:28:20Z</dcterms:modified>
</cp:coreProperties>
</file>