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1" r:id="rId2"/>
    <p:sldId id="293" r:id="rId3"/>
    <p:sldId id="294" r:id="rId4"/>
    <p:sldId id="292" r:id="rId5"/>
    <p:sldId id="257" r:id="rId6"/>
    <p:sldId id="258" r:id="rId7"/>
    <p:sldId id="259" r:id="rId8"/>
    <p:sldId id="260" r:id="rId9"/>
    <p:sldId id="261" r:id="rId10"/>
    <p:sldId id="287" r:id="rId11"/>
    <p:sldId id="262" r:id="rId12"/>
    <p:sldId id="268" r:id="rId13"/>
    <p:sldId id="275" r:id="rId14"/>
    <p:sldId id="277" r:id="rId15"/>
    <p:sldId id="278" r:id="rId16"/>
    <p:sldId id="279" r:id="rId17"/>
    <p:sldId id="280" r:id="rId18"/>
    <p:sldId id="281" r:id="rId19"/>
    <p:sldId id="289" r:id="rId20"/>
    <p:sldId id="286" r:id="rId21"/>
    <p:sldId id="274" r:id="rId22"/>
    <p:sldId id="271" r:id="rId23"/>
    <p:sldId id="267" r:id="rId24"/>
    <p:sldId id="282" r:id="rId25"/>
    <p:sldId id="285" r:id="rId26"/>
    <p:sldId id="284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B57E8-EDDD-4053-8F7B-2FF4D26078BF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6879-13AE-47A9-B1F6-3996BB261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2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52D88-EC11-4B8E-9376-00BD232E0926}" type="slidenum">
              <a:rPr lang="en-GB"/>
              <a:pPr/>
              <a:t>12</a:t>
            </a:fld>
            <a:endParaRPr lang="en-GB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96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66B1-0B2B-4A70-8764-C3EA0DC0BC0D}" type="datetimeFigureOut">
              <a:rPr lang="en-US" smtClean="0"/>
              <a:pPr/>
              <a:t>09/12/2019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0.xml"/><Relationship Id="rId3" Type="http://schemas.openxmlformats.org/officeDocument/2006/relationships/image" Target="../media/image16.png"/><Relationship Id="rId7" Type="http://schemas.openxmlformats.org/officeDocument/2006/relationships/slide" Target="slide17.xml"/><Relationship Id="rId12" Type="http://schemas.openxmlformats.org/officeDocument/2006/relationships/slide" Target="slide2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26.xml"/><Relationship Id="rId5" Type="http://schemas.openxmlformats.org/officeDocument/2006/relationships/slide" Target="slide15.xml"/><Relationship Id="rId10" Type="http://schemas.openxmlformats.org/officeDocument/2006/relationships/slide" Target="slide19.xml"/><Relationship Id="rId4" Type="http://schemas.openxmlformats.org/officeDocument/2006/relationships/slide" Target="slide14.xml"/><Relationship Id="rId9" Type="http://schemas.openxmlformats.org/officeDocument/2006/relationships/slide" Target="slide24.xml"/><Relationship Id="rId1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57200"/>
            <a:ext cx="5114987" cy="3072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667000"/>
            <a:ext cx="30480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81000"/>
            <a:ext cx="2667000" cy="868362"/>
          </a:xfrm>
        </p:spPr>
        <p:txBody>
          <a:bodyPr>
            <a:prstTxWarp prst="textDeflateBottom">
              <a:avLst/>
            </a:prstTxWarp>
          </a:bodyPr>
          <a:lstStyle/>
          <a:p>
            <a:r>
              <a:rPr lang="bn-BD" dirty="0" smtClean="0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270" y="1828800"/>
            <a:ext cx="801213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পর্যায় সারণি কি তা বলতে পারবে।</a:t>
            </a:r>
          </a:p>
          <a:p>
            <a:endParaRPr lang="bn-BD" sz="2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পর্যায় সারণির বৈশিষ্ট্য উল্লেখ করতে পারবে। </a:t>
            </a:r>
          </a:p>
          <a:p>
            <a:endParaRPr lang="bn-BD" sz="2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সারণিতে যে কোন মৌলের অবস্থান নির্ণয় করতে পারবে।</a:t>
            </a:r>
          </a:p>
          <a:p>
            <a:endParaRPr lang="bn-BD" sz="2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সারণিতে যে কোন মৌলের ভৌত ও রাসায়নিক ধর্ম সনাক্ত করতে পারবে।</a:t>
            </a:r>
            <a:endParaRPr lang="en-US" sz="28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914400"/>
          <a:ext cx="5486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617220"/>
                <a:gridCol w="15773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71600" y="1371600"/>
            <a:ext cx="5486400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71600" y="1447800"/>
            <a:ext cx="5486400" cy="1474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71600" y="1524000"/>
            <a:ext cx="5486400" cy="2949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93574" y="1836174"/>
            <a:ext cx="1844342" cy="7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033686" y="1836174"/>
            <a:ext cx="1844342" cy="7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183626" y="1836174"/>
            <a:ext cx="1844342" cy="7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4200" y="1143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আনুভূমিক সারি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5800" y="3048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খাড়া স্তম্ভ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3600" y="4495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আনুভূমিক সারি= পর্যায়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3600" y="51816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খাড়া স্তম্ভ = গ্রুপ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hem_table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0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787940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787940"/>
            <a:ext cx="381000" cy="58366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700391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787940"/>
            <a:ext cx="3048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700391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700391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700391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787940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utoShape 1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1488332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AutoShape 17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1400783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1400783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9620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1488332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AutoShape 2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2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188723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2188723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188723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724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" y="2889115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2889115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2889115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889115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724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589506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3677055"/>
            <a:ext cx="381000" cy="525294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AutoShape 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3589506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96200" y="3589506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289898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4377447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AutoShape 8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24200" y="4289898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AutoShape 8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289898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" name="Text Box 116"/>
          <p:cNvSpPr txBox="1">
            <a:spLocks noChangeArrowheads="1"/>
          </p:cNvSpPr>
          <p:nvPr/>
        </p:nvSpPr>
        <p:spPr bwMode="auto">
          <a:xfrm>
            <a:off x="2286000" y="0"/>
            <a:ext cx="3186113" cy="6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FF"/>
                </a:solidFill>
              </a:rPr>
              <a:t>Select an element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4800" y="381000"/>
            <a:ext cx="1600200" cy="17526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en-US" sz="8800" b="1" baseline="-25000" dirty="0" smtClean="0">
                <a:solidFill>
                  <a:schemeClr val="tx1"/>
                </a:solidFill>
              </a:rPr>
              <a:t>Al</a:t>
            </a:r>
          </a:p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Aluminium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Name: Aluminium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Symbol: Al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Mass: 26.98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Num:13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Melting Point: 933.47 K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Boiling Point: 2792 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7423356" y="5624052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162800" y="5257800"/>
            <a:ext cx="838200" cy="990600"/>
            <a:chOff x="7162800" y="5257800"/>
            <a:chExt cx="838200" cy="990600"/>
          </a:xfrm>
        </p:grpSpPr>
        <p:sp>
          <p:nvSpPr>
            <p:cNvPr id="3" name="Isosceles Triangle 2"/>
            <p:cNvSpPr/>
            <p:nvPr/>
          </p:nvSpPr>
          <p:spPr>
            <a:xfrm>
              <a:off x="7162800" y="5257800"/>
              <a:ext cx="838200" cy="38100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hlinkClick r:id="rId2" action="ppaction://hlinksldjump"/>
            </p:cNvPr>
            <p:cNvSpPr/>
            <p:nvPr/>
          </p:nvSpPr>
          <p:spPr>
            <a:xfrm>
              <a:off x="7239000" y="5638800"/>
              <a:ext cx="685800" cy="609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Minus 4"/>
          <p:cNvSpPr/>
          <p:nvPr/>
        </p:nvSpPr>
        <p:spPr>
          <a:xfrm>
            <a:off x="7423356" y="5624052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696" y="135192"/>
            <a:ext cx="15240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H</a:t>
            </a:r>
            <a:endParaRPr lang="en-US" sz="8800" b="1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Hydrogen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Name: Hydrogen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Symbol: H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Mass: 1.007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Num:1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Melting Point:-259.14 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Boiling Point:-252.87 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3356" y="5609304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1371600" cy="1905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  <a:endParaRPr lang="en-US" sz="3600" b="1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8800" b="1" baseline="-25000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Helium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Name: Helium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Symbol: He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Mass: 4.003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Num: 2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Melting Point: 0.95 K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Boiling Point: 4.22 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3356" y="5621592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28600"/>
            <a:ext cx="13716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sz="8800" b="1" baseline="-25000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Lithium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Name: Lithium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Symbol: Li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Mass: 6.9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Num:3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Melting Point: 180.54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Boiling Point: 1342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3356" y="5609304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04800"/>
            <a:ext cx="13716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en-US" sz="8800" b="1" baseline="-25000" dirty="0" smtClean="0">
                <a:solidFill>
                  <a:schemeClr val="tx1"/>
                </a:solidFill>
              </a:rPr>
              <a:t>Na</a:t>
            </a:r>
            <a:endParaRPr lang="en-US" sz="3600" b="1" baseline="-25000" dirty="0">
              <a:solidFill>
                <a:schemeClr val="tx1"/>
              </a:solidFill>
            </a:endParaRPr>
          </a:p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Sodium</a:t>
            </a:r>
            <a:endParaRPr lang="en-US" sz="8800" b="1" baseline="-250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Name: Sodium	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Symbol: Na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Mass: 23.0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Num: 11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Melting Point: 97.72 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Boiling Point: 883 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3356" y="5609304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16002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19</a:t>
            </a:r>
          </a:p>
          <a:p>
            <a:pPr algn="ctr"/>
            <a:r>
              <a:rPr lang="en-US" sz="8800" b="1" baseline="-25000" dirty="0" smtClean="0">
                <a:solidFill>
                  <a:schemeClr val="tx1"/>
                </a:solidFill>
              </a:rPr>
              <a:t>K</a:t>
            </a:r>
          </a:p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Potassium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Name: Potassium	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Symbol: K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Mass: 39.1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Num: 19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Melting Point: 336.53 K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Boiling Point: 1032 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3356" y="5609304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304800"/>
            <a:ext cx="16002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18</a:t>
            </a:r>
          </a:p>
          <a:p>
            <a:pPr algn="ctr"/>
            <a:r>
              <a:rPr lang="en-US" sz="8800" b="1" baseline="-25000" dirty="0" smtClean="0">
                <a:solidFill>
                  <a:schemeClr val="tx1"/>
                </a:solidFill>
              </a:rPr>
              <a:t>Ar</a:t>
            </a:r>
          </a:p>
          <a:p>
            <a:pPr algn="ctr"/>
            <a:r>
              <a:rPr lang="en-US" sz="3600" b="1" baseline="-25000" dirty="0" smtClean="0">
                <a:solidFill>
                  <a:schemeClr val="tx1"/>
                </a:solidFill>
              </a:rPr>
              <a:t>Argon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Name: Argon	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Symbol: Ar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Mass: 39.9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Atomic Num: 18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Melting Point: 83.80 K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Boiling Point: 87.30K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141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dirty="0"/>
              <a:t>আ,ন,ম,আক্রামুজ্জামান</a:t>
            </a:r>
          </a:p>
          <a:p>
            <a:pPr algn="ctr"/>
            <a:r>
              <a:rPr lang="as-IN" sz="4400" dirty="0"/>
              <a:t>সিনিয়র শিক্ষক,</a:t>
            </a:r>
          </a:p>
          <a:p>
            <a:pPr algn="ctr"/>
            <a:r>
              <a:rPr lang="as-IN" sz="4400" dirty="0"/>
              <a:t>বাগের হাট উচ্চ বিদ্যালয়,</a:t>
            </a:r>
          </a:p>
          <a:p>
            <a:pPr algn="ctr"/>
            <a:r>
              <a:rPr lang="as-IN" sz="4400" dirty="0"/>
              <a:t>ফেনি সদর, ফেনি।</a:t>
            </a:r>
          </a:p>
        </p:txBody>
      </p:sp>
    </p:spTree>
    <p:extLst>
      <p:ext uri="{BB962C8B-B14F-4D97-AF65-F5344CB8AC3E}">
        <p14:creationId xmlns:p14="http://schemas.microsoft.com/office/powerpoint/2010/main" val="221710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1800" y="1752600"/>
            <a:ext cx="3158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পারমাণবিক ভর</a:t>
            </a:r>
            <a:endParaRPr lang="en-US" sz="2800" dirty="0">
              <a:solidFill>
                <a:schemeClr val="tx2">
                  <a:lumMod val="5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146" y="3124200"/>
            <a:ext cx="3701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পারমাণবিক সংখ্যা</a:t>
            </a:r>
            <a:endParaRPr lang="en-US" sz="28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543560"/>
          <a:ext cx="838200" cy="2961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38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প্রতিক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Rb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543560"/>
          <a:ext cx="1981200" cy="2961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1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  <a:latin typeface="NikoshBAN"/>
                        </a:rPr>
                        <a:t>পারমাণবিক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  <a:latin typeface="NikoshBAN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ysClr val="windowText" lastClr="000000"/>
                          </a:solidFill>
                          <a:latin typeface="NikoshBAN"/>
                        </a:rPr>
                        <a:t>সংখ্যা</a:t>
                      </a:r>
                      <a:endParaRPr lang="en-US" b="1" dirty="0">
                        <a:solidFill>
                          <a:sysClr val="windowText" lastClr="000000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19600" y="543560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911497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077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1279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19600" y="1660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19600" y="2030549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19600" y="2398486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419600" y="2766423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19600" y="3134360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22"/>
          <p:cNvGrpSpPr/>
          <p:nvPr/>
        </p:nvGrpSpPr>
        <p:grpSpPr>
          <a:xfrm>
            <a:off x="2246811" y="4458789"/>
            <a:ext cx="453970" cy="381000"/>
            <a:chOff x="2246811" y="1066800"/>
            <a:chExt cx="453970" cy="381000"/>
          </a:xfrm>
        </p:grpSpPr>
        <p:sp>
          <p:nvSpPr>
            <p:cNvPr id="24" name="Flowchart: Connector 23"/>
            <p:cNvSpPr/>
            <p:nvPr/>
          </p:nvSpPr>
          <p:spPr>
            <a:xfrm>
              <a:off x="2286000" y="1066800"/>
              <a:ext cx="381000" cy="381000"/>
            </a:xfrm>
            <a:prstGeom prst="flowChartConnector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46811" y="10668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Flowchart: Connector 25"/>
          <p:cNvSpPr/>
          <p:nvPr/>
        </p:nvSpPr>
        <p:spPr>
          <a:xfrm>
            <a:off x="2061756" y="4269379"/>
            <a:ext cx="833844" cy="748936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6"/>
          <p:cNvGrpSpPr/>
          <p:nvPr/>
        </p:nvGrpSpPr>
        <p:grpSpPr>
          <a:xfrm>
            <a:off x="2286000" y="4014652"/>
            <a:ext cx="387992" cy="1129937"/>
            <a:chOff x="2286000" y="622663"/>
            <a:chExt cx="387992" cy="1129937"/>
          </a:xfrm>
        </p:grpSpPr>
        <p:pic>
          <p:nvPicPr>
            <p:cNvPr id="28" name="Picture 27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622663"/>
              <a:ext cx="387992" cy="381001"/>
            </a:xfrm>
            <a:prstGeom prst="rect">
              <a:avLst/>
            </a:prstGeom>
          </p:spPr>
        </p:pic>
        <p:pic>
          <p:nvPicPr>
            <p:cNvPr id="29" name="Picture 28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1371600"/>
              <a:ext cx="387991" cy="381000"/>
            </a:xfrm>
            <a:prstGeom prst="rect">
              <a:avLst/>
            </a:prstGeom>
          </p:spPr>
        </p:pic>
      </p:grpSp>
      <p:sp>
        <p:nvSpPr>
          <p:cNvPr id="30" name="Flowchart: Connector 29"/>
          <p:cNvSpPr/>
          <p:nvPr/>
        </p:nvSpPr>
        <p:spPr>
          <a:xfrm>
            <a:off x="1854926" y="4077789"/>
            <a:ext cx="1295400" cy="1143000"/>
          </a:xfrm>
          <a:prstGeom prst="flowChartConnector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30"/>
          <p:cNvGrpSpPr/>
          <p:nvPr/>
        </p:nvGrpSpPr>
        <p:grpSpPr>
          <a:xfrm>
            <a:off x="1676400" y="3786052"/>
            <a:ext cx="1676400" cy="1597691"/>
            <a:chOff x="1676400" y="394063"/>
            <a:chExt cx="1676400" cy="1597691"/>
          </a:xfrm>
        </p:grpSpPr>
        <p:pic>
          <p:nvPicPr>
            <p:cNvPr id="32" name="Picture 31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394063"/>
              <a:ext cx="381000" cy="374135"/>
            </a:xfrm>
            <a:prstGeom prst="rect">
              <a:avLst/>
            </a:prstGeom>
          </p:spPr>
        </p:pic>
        <p:pic>
          <p:nvPicPr>
            <p:cNvPr id="33" name="Picture 32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5189" y="1617619"/>
              <a:ext cx="381000" cy="374135"/>
            </a:xfrm>
            <a:prstGeom prst="rect">
              <a:avLst/>
            </a:prstGeom>
          </p:spPr>
        </p:pic>
        <p:pic>
          <p:nvPicPr>
            <p:cNvPr id="34" name="Picture 33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800" y="1066800"/>
              <a:ext cx="381000" cy="374135"/>
            </a:xfrm>
            <a:prstGeom prst="rect">
              <a:avLst/>
            </a:prstGeom>
          </p:spPr>
        </p:pic>
        <p:pic>
          <p:nvPicPr>
            <p:cNvPr id="35" name="Picture 34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76400" y="1066800"/>
              <a:ext cx="381000" cy="374135"/>
            </a:xfrm>
            <a:prstGeom prst="rect">
              <a:avLst/>
            </a:prstGeom>
          </p:spPr>
        </p:pic>
        <p:pic>
          <p:nvPicPr>
            <p:cNvPr id="36" name="Picture 35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609600"/>
              <a:ext cx="381000" cy="374135"/>
            </a:xfrm>
            <a:prstGeom prst="rect">
              <a:avLst/>
            </a:prstGeom>
          </p:spPr>
        </p:pic>
        <p:pic>
          <p:nvPicPr>
            <p:cNvPr id="37" name="Picture 36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3200" y="609600"/>
              <a:ext cx="381000" cy="374135"/>
            </a:xfrm>
            <a:prstGeom prst="rect">
              <a:avLst/>
            </a:prstGeom>
          </p:spPr>
        </p:pic>
        <p:pic>
          <p:nvPicPr>
            <p:cNvPr id="38" name="Picture 37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3200" y="1447800"/>
              <a:ext cx="381000" cy="374135"/>
            </a:xfrm>
            <a:prstGeom prst="rect">
              <a:avLst/>
            </a:prstGeom>
          </p:spPr>
        </p:pic>
        <p:pic>
          <p:nvPicPr>
            <p:cNvPr id="39" name="Picture 38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0" y="1447800"/>
              <a:ext cx="381000" cy="374135"/>
            </a:xfrm>
            <a:prstGeom prst="rect">
              <a:avLst/>
            </a:prstGeom>
          </p:spPr>
        </p:pic>
      </p:grpSp>
      <p:sp>
        <p:nvSpPr>
          <p:cNvPr id="40" name="Flowchart: Connector 39"/>
          <p:cNvSpPr/>
          <p:nvPr/>
        </p:nvSpPr>
        <p:spPr>
          <a:xfrm>
            <a:off x="1674222" y="3886200"/>
            <a:ext cx="1676400" cy="1524000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001589"/>
            <a:ext cx="381000" cy="374135"/>
          </a:xfrm>
          <a:prstGeom prst="rect">
            <a:avLst/>
          </a:prstGeom>
        </p:spPr>
      </p:pic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28600" y="5943600"/>
          <a:ext cx="3810000" cy="741680"/>
        </p:xfrm>
        <a:graphic>
          <a:graphicData uri="http://schemas.openxmlformats.org/drawingml/2006/table">
            <a:tbl>
              <a:tblPr firstRow="1" bandRow="1">
                <a:effectLst/>
                <a:tableStyleId>{93296810-A885-4BE3-A3E7-6D5BEEA58F35}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১ম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২য়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৩য়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" name="Group 42"/>
          <p:cNvGrpSpPr/>
          <p:nvPr/>
        </p:nvGrpSpPr>
        <p:grpSpPr>
          <a:xfrm>
            <a:off x="5638800" y="3733800"/>
            <a:ext cx="2133600" cy="2057400"/>
            <a:chOff x="1371600" y="3505200"/>
            <a:chExt cx="2133600" cy="2057400"/>
          </a:xfrm>
        </p:grpSpPr>
        <p:grpSp>
          <p:nvGrpSpPr>
            <p:cNvPr id="16" name="Group 178"/>
            <p:cNvGrpSpPr/>
            <p:nvPr/>
          </p:nvGrpSpPr>
          <p:grpSpPr>
            <a:xfrm>
              <a:off x="1680408" y="3745832"/>
              <a:ext cx="1476337" cy="1575793"/>
              <a:chOff x="5257800" y="2362200"/>
              <a:chExt cx="1476337" cy="1575793"/>
            </a:xfrm>
          </p:grpSpPr>
          <p:sp>
            <p:nvSpPr>
              <p:cNvPr id="61" name="Flowchart: Connector 60"/>
              <p:cNvSpPr/>
              <p:nvPr/>
            </p:nvSpPr>
            <p:spPr>
              <a:xfrm>
                <a:off x="5410200" y="2590800"/>
                <a:ext cx="1195136" cy="1143000"/>
              </a:xfrm>
              <a:prstGeom prst="flowChartConnector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76"/>
              <p:cNvGrpSpPr/>
              <p:nvPr/>
            </p:nvGrpSpPr>
            <p:grpSpPr>
              <a:xfrm>
                <a:off x="5257800" y="2362200"/>
                <a:ext cx="1476337" cy="1575793"/>
                <a:chOff x="1676400" y="3733800"/>
                <a:chExt cx="1476337" cy="1575793"/>
              </a:xfrm>
            </p:grpSpPr>
            <p:pic>
              <p:nvPicPr>
                <p:cNvPr id="63" name="Picture 62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19400" y="44196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4" name="Picture 63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676400" y="43434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5" name="Picture 64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09800" y="37338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6" name="Picture 65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86000" y="49530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7" name="Picture 66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7000" y="39624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8" name="Picture 67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828800" y="39624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9" name="Picture 68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7000" y="48006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70" name="Picture 69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828800" y="4724400"/>
                  <a:ext cx="333337" cy="35659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8" name="Group 105"/>
            <p:cNvGrpSpPr/>
            <p:nvPr/>
          </p:nvGrpSpPr>
          <p:grpSpPr>
            <a:xfrm>
              <a:off x="2057400" y="3962400"/>
              <a:ext cx="762000" cy="1118593"/>
              <a:chOff x="2514600" y="2514600"/>
              <a:chExt cx="762000" cy="1118593"/>
            </a:xfrm>
          </p:grpSpPr>
          <p:sp>
            <p:nvSpPr>
              <p:cNvPr id="57" name="Flowchart: Connector 56"/>
              <p:cNvSpPr/>
              <p:nvPr/>
            </p:nvSpPr>
            <p:spPr>
              <a:xfrm>
                <a:off x="2514600" y="2731168"/>
                <a:ext cx="762000" cy="762000"/>
              </a:xfrm>
              <a:prstGeom prst="flowChartConnector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Picture 57" descr="Pire1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2992" y="2883568"/>
                <a:ext cx="469366" cy="469366"/>
              </a:xfrm>
              <a:prstGeom prst="rect">
                <a:avLst/>
              </a:prstGeom>
            </p:spPr>
          </p:pic>
          <p:pic>
            <p:nvPicPr>
              <p:cNvPr id="59" name="Picture 58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9032" y="25146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60" name="Picture 59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5232" y="3276600"/>
                <a:ext cx="333337" cy="356593"/>
              </a:xfrm>
              <a:prstGeom prst="rect">
                <a:avLst/>
              </a:prstGeom>
            </p:spPr>
          </p:pic>
        </p:grpSp>
        <p:grpSp>
          <p:nvGrpSpPr>
            <p:cNvPr id="19" name="Group 179"/>
            <p:cNvGrpSpPr/>
            <p:nvPr/>
          </p:nvGrpSpPr>
          <p:grpSpPr>
            <a:xfrm>
              <a:off x="1447800" y="3581400"/>
              <a:ext cx="1933537" cy="1880593"/>
              <a:chOff x="1447800" y="3581400"/>
              <a:chExt cx="1933537" cy="1880593"/>
            </a:xfrm>
          </p:grpSpPr>
          <p:sp>
            <p:nvSpPr>
              <p:cNvPr id="48" name="Flowchart: Connector 47"/>
              <p:cNvSpPr/>
              <p:nvPr/>
            </p:nvSpPr>
            <p:spPr>
              <a:xfrm>
                <a:off x="1600200" y="3757864"/>
                <a:ext cx="1676400" cy="1576136"/>
              </a:xfrm>
              <a:prstGeom prst="flowChartConnector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5000" y="35814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0" name="Picture 49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1800" y="3886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1" name="Picture 50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0800" y="51054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2" name="Picture 51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4000" y="4648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3" name="Picture 52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4600" y="35814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4" name="Picture 53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8000" y="4648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5" name="Picture 54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5000" y="5029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6" name="Picture 55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7800" y="4038600"/>
                <a:ext cx="333337" cy="356593"/>
              </a:xfrm>
              <a:prstGeom prst="rect">
                <a:avLst/>
              </a:prstGeom>
            </p:spPr>
          </p:pic>
        </p:grpSp>
        <p:sp>
          <p:nvSpPr>
            <p:cNvPr id="47" name="Flowchart: Connector 46"/>
            <p:cNvSpPr/>
            <p:nvPr/>
          </p:nvSpPr>
          <p:spPr>
            <a:xfrm>
              <a:off x="1371600" y="3505200"/>
              <a:ext cx="2133600" cy="2057400"/>
            </a:xfrm>
            <a:prstGeom prst="flowChartConnector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" name="Picture 70" descr="Pictu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657600"/>
            <a:ext cx="333337" cy="356593"/>
          </a:xfrm>
          <a:prstGeom prst="rect">
            <a:avLst/>
          </a:prstGeom>
        </p:spPr>
      </p:pic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5105400" y="5963920"/>
          <a:ext cx="3810000" cy="1010920"/>
        </p:xfrm>
        <a:graphic>
          <a:graphicData uri="http://schemas.openxmlformats.org/drawingml/2006/table">
            <a:tbl>
              <a:tblPr firstRow="1" bandRow="1">
                <a:effectLst/>
                <a:tableStyleId>{93296810-A885-4BE3-A3E7-6D5BEEA58F35}</a:tableStyleId>
              </a:tblPr>
              <a:tblGrid>
                <a:gridCol w="952500"/>
                <a:gridCol w="9525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১ম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২য়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৩য়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৪র্থ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/>
                        </a:rPr>
                        <a:t>কক্ষপথ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04398 C -0.02048 -0.04398 0.02084 0.00579 0.02084 0.06713 C 0.02084 0.12801 -0.02048 0.17824 -0.07083 0.17824 C -0.12152 0.17824 -0.1625 0.12801 -0.1625 0.06713 C -0.1625 0.00579 -0.12152 -0.04398 -0.07083 -0.04398 Z " pathEditMode="relative" rAng="0" ptsTypes="fffff">
                                      <p:cBhvr>
                                        <p:cTn id="7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23 -0.01343 C -0.00416 -0.01343 0.04844 0.0537 0.04844 0.13657 C 0.04844 0.21921 -0.00416 0.28657 -0.06823 0.28657 C -0.13264 0.28657 -0.18489 0.21921 -0.18489 0.13657 C -0.18489 0.0537 -0.13264 -0.01343 -0.06823 -0.01343 Z " pathEditMode="relative" rAng="0" ptsTypes="fffff">
                                      <p:cBhvr>
                                        <p:cTn id="89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543560"/>
          <a:ext cx="838200" cy="2219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38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প্রতিক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543560"/>
          <a:ext cx="1981200" cy="2219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1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  <a:latin typeface="NikoshBAN"/>
                        </a:rPr>
                        <a:t>পারমাণবিক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  <a:latin typeface="NikoshBAN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ysClr val="windowText" lastClr="000000"/>
                          </a:solidFill>
                          <a:latin typeface="NikoshBAN"/>
                        </a:rPr>
                        <a:t>সংখ্যা</a:t>
                      </a:r>
                      <a:endParaRPr lang="en-US" b="1" dirty="0">
                        <a:solidFill>
                          <a:sysClr val="windowText" lastClr="000000"/>
                        </a:solidFill>
                        <a:latin typeface="NikoshB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19600" y="543560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911497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0770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1279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19600" y="1660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19600" y="2030549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19600" y="2398486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3810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514600" y="4815348"/>
            <a:ext cx="457200" cy="457200"/>
            <a:chOff x="2514600" y="4419600"/>
            <a:chExt cx="457200" cy="457200"/>
          </a:xfrm>
        </p:grpSpPr>
        <p:sp>
          <p:nvSpPr>
            <p:cNvPr id="15" name="Oval 14"/>
            <p:cNvSpPr/>
            <p:nvPr/>
          </p:nvSpPr>
          <p:spPr>
            <a:xfrm>
              <a:off x="2514600" y="4419600"/>
              <a:ext cx="457200" cy="4572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49352" y="4463844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09800" y="4358148"/>
            <a:ext cx="1143000" cy="1447800"/>
            <a:chOff x="2209800" y="3962400"/>
            <a:chExt cx="1143000" cy="1447800"/>
          </a:xfrm>
        </p:grpSpPr>
        <p:sp>
          <p:nvSpPr>
            <p:cNvPr id="18" name="Oval 17"/>
            <p:cNvSpPr/>
            <p:nvPr/>
          </p:nvSpPr>
          <p:spPr>
            <a:xfrm>
              <a:off x="2209800" y="4114800"/>
              <a:ext cx="1143000" cy="11430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0" y="3962400"/>
              <a:ext cx="384664" cy="381000"/>
            </a:xfrm>
            <a:prstGeom prst="rect">
              <a:avLst/>
            </a:prstGeom>
          </p:spPr>
        </p:pic>
        <p:pic>
          <p:nvPicPr>
            <p:cNvPr id="20" name="Picture 19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0" y="5029200"/>
              <a:ext cx="384664" cy="3810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752600" y="4053348"/>
            <a:ext cx="2137263" cy="2133600"/>
            <a:chOff x="3962400" y="3733800"/>
            <a:chExt cx="2137263" cy="2133600"/>
          </a:xfrm>
        </p:grpSpPr>
        <p:sp>
          <p:nvSpPr>
            <p:cNvPr id="22" name="Oval 21"/>
            <p:cNvSpPr/>
            <p:nvPr/>
          </p:nvSpPr>
          <p:spPr>
            <a:xfrm>
              <a:off x="4114800" y="3886200"/>
              <a:ext cx="1828800" cy="18288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486400"/>
              <a:ext cx="384664" cy="381000"/>
            </a:xfrm>
            <a:prstGeom prst="rect">
              <a:avLst/>
            </a:prstGeom>
          </p:spPr>
        </p:pic>
        <p:pic>
          <p:nvPicPr>
            <p:cNvPr id="24" name="Picture 23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3733800"/>
              <a:ext cx="384663" cy="381000"/>
            </a:xfrm>
            <a:prstGeom prst="rect">
              <a:avLst/>
            </a:prstGeom>
          </p:spPr>
        </p:pic>
        <p:pic>
          <p:nvPicPr>
            <p:cNvPr id="25" name="Picture 24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5000" y="4648200"/>
              <a:ext cx="384663" cy="381000"/>
            </a:xfrm>
            <a:prstGeom prst="rect">
              <a:avLst/>
            </a:prstGeom>
          </p:spPr>
        </p:pic>
        <p:pic>
          <p:nvPicPr>
            <p:cNvPr id="26" name="Picture 25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400" y="4572000"/>
              <a:ext cx="384663" cy="381000"/>
            </a:xfrm>
            <a:prstGeom prst="rect">
              <a:avLst/>
            </a:prstGeom>
          </p:spPr>
        </p:pic>
        <p:pic>
          <p:nvPicPr>
            <p:cNvPr id="27" name="Picture 26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200" y="3962400"/>
              <a:ext cx="384663" cy="381000"/>
            </a:xfrm>
            <a:prstGeom prst="rect">
              <a:avLst/>
            </a:prstGeom>
          </p:spPr>
        </p:pic>
        <p:pic>
          <p:nvPicPr>
            <p:cNvPr id="28" name="Picture 27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86400" y="4038600"/>
              <a:ext cx="384663" cy="381000"/>
            </a:xfrm>
            <a:prstGeom prst="rect">
              <a:avLst/>
            </a:prstGeom>
          </p:spPr>
        </p:pic>
        <p:pic>
          <p:nvPicPr>
            <p:cNvPr id="29" name="Picture 28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10200" y="5334000"/>
              <a:ext cx="384663" cy="381000"/>
            </a:xfrm>
            <a:prstGeom prst="rect">
              <a:avLst/>
            </a:prstGeom>
          </p:spPr>
        </p:pic>
        <p:pic>
          <p:nvPicPr>
            <p:cNvPr id="30" name="Picture 29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4800" y="5181600"/>
              <a:ext cx="384663" cy="381000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1462548" y="3733800"/>
            <a:ext cx="2746864" cy="2743200"/>
            <a:chOff x="4953000" y="3810000"/>
            <a:chExt cx="2746864" cy="2743200"/>
          </a:xfrm>
        </p:grpSpPr>
        <p:sp>
          <p:nvSpPr>
            <p:cNvPr id="32" name="Oval 31"/>
            <p:cNvSpPr/>
            <p:nvPr/>
          </p:nvSpPr>
          <p:spPr>
            <a:xfrm>
              <a:off x="5105400" y="3962400"/>
              <a:ext cx="2438400" cy="24384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5029200"/>
              <a:ext cx="384664" cy="381000"/>
            </a:xfrm>
            <a:prstGeom prst="rect">
              <a:avLst/>
            </a:prstGeom>
          </p:spPr>
        </p:pic>
        <p:pic>
          <p:nvPicPr>
            <p:cNvPr id="34" name="Picture 33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200" y="6172200"/>
              <a:ext cx="384663" cy="381000"/>
            </a:xfrm>
            <a:prstGeom prst="rect">
              <a:avLst/>
            </a:prstGeom>
          </p:spPr>
        </p:pic>
        <p:pic>
          <p:nvPicPr>
            <p:cNvPr id="35" name="Picture 34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7800" y="5791200"/>
              <a:ext cx="384663" cy="381000"/>
            </a:xfrm>
            <a:prstGeom prst="rect">
              <a:avLst/>
            </a:prstGeom>
          </p:spPr>
        </p:pic>
        <p:pic>
          <p:nvPicPr>
            <p:cNvPr id="36" name="Picture 35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0" y="3810000"/>
              <a:ext cx="384663" cy="381000"/>
            </a:xfrm>
            <a:prstGeom prst="rect">
              <a:avLst/>
            </a:prstGeom>
          </p:spPr>
        </p:pic>
        <p:pic>
          <p:nvPicPr>
            <p:cNvPr id="37" name="Picture 36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10400" y="4191000"/>
              <a:ext cx="384663" cy="381000"/>
            </a:xfrm>
            <a:prstGeom prst="rect">
              <a:avLst/>
            </a:prstGeom>
          </p:spPr>
        </p:pic>
        <p:pic>
          <p:nvPicPr>
            <p:cNvPr id="38" name="Picture 37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7800" y="4191000"/>
              <a:ext cx="384663" cy="381000"/>
            </a:xfrm>
            <a:prstGeom prst="rect">
              <a:avLst/>
            </a:prstGeom>
          </p:spPr>
        </p:pic>
        <p:pic>
          <p:nvPicPr>
            <p:cNvPr id="39" name="Picture 38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3000" y="5029200"/>
              <a:ext cx="384663" cy="381000"/>
            </a:xfrm>
            <a:prstGeom prst="rect">
              <a:avLst/>
            </a:prstGeom>
          </p:spPr>
        </p:pic>
      </p:grp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419600" y="4495800"/>
          <a:ext cx="441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১ম</a:t>
                      </a:r>
                      <a:r>
                        <a:rPr lang="bn-BD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২য়</a:t>
                      </a:r>
                      <a:r>
                        <a:rPr lang="bn-BD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কক্ষপথ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৩য় কক্ষপথ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b="1" dirty="0" smtClean="0"/>
                        <a:t>২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b="1" dirty="0" smtClean="0"/>
                        <a:t>৮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b="1" dirty="0" smtClean="0"/>
                        <a:t>৭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6200" y="304800"/>
            <a:ext cx="9144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100052" y="1002888"/>
            <a:ext cx="609600" cy="612060"/>
            <a:chOff x="3913236" y="1140540"/>
            <a:chExt cx="609600" cy="612060"/>
          </a:xfrm>
        </p:grpSpPr>
        <p:pic>
          <p:nvPicPr>
            <p:cNvPr id="16" name="Picture 15" descr="Picture6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28806" y="1185606"/>
              <a:ext cx="566994" cy="566994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>
              <a:off x="3913236" y="1140540"/>
              <a:ext cx="609600" cy="6096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51784" y="1779648"/>
            <a:ext cx="1066800" cy="1066800"/>
            <a:chOff x="3748548" y="2104104"/>
            <a:chExt cx="1066800" cy="1066800"/>
          </a:xfrm>
        </p:grpSpPr>
        <p:pic>
          <p:nvPicPr>
            <p:cNvPr id="18" name="Picture 17" descr="Picture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01477" y="2286000"/>
              <a:ext cx="746723" cy="746723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3932904" y="2315496"/>
              <a:ext cx="685800" cy="685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48548" y="2104104"/>
              <a:ext cx="1066800" cy="1066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684636" y="3048000"/>
            <a:ext cx="1447800" cy="1447800"/>
            <a:chOff x="3551904" y="3414252"/>
            <a:chExt cx="1447800" cy="1447800"/>
          </a:xfrm>
        </p:grpSpPr>
        <p:pic>
          <p:nvPicPr>
            <p:cNvPr id="22" name="Picture 21" descr="Picture4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30444" y="3827208"/>
              <a:ext cx="685800" cy="681070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3947652" y="3824748"/>
              <a:ext cx="685800" cy="685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51008" y="3628104"/>
              <a:ext cx="1066800" cy="1066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51904" y="3414252"/>
              <a:ext cx="1447800" cy="1447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431460" y="4638372"/>
            <a:ext cx="1976280" cy="1890252"/>
            <a:chOff x="3328224" y="4785852"/>
            <a:chExt cx="1976280" cy="1890252"/>
          </a:xfrm>
        </p:grpSpPr>
        <p:sp>
          <p:nvSpPr>
            <p:cNvPr id="20" name="Oval 19"/>
            <p:cNvSpPr/>
            <p:nvPr/>
          </p:nvSpPr>
          <p:spPr>
            <a:xfrm>
              <a:off x="3328224" y="4785852"/>
              <a:ext cx="1976280" cy="1890252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Picture5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2400" y="5410200"/>
              <a:ext cx="649151" cy="649151"/>
            </a:xfrm>
            <a:prstGeom prst="rect">
              <a:avLst/>
            </a:prstGeom>
          </p:spPr>
        </p:pic>
        <p:sp>
          <p:nvSpPr>
            <p:cNvPr id="31" name="Oval 30"/>
            <p:cNvSpPr/>
            <p:nvPr/>
          </p:nvSpPr>
          <p:spPr>
            <a:xfrm>
              <a:off x="3962400" y="5410200"/>
              <a:ext cx="685800" cy="685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10000" y="5243052"/>
              <a:ext cx="990600" cy="9906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581400" y="5058696"/>
              <a:ext cx="1447800" cy="13716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14400"/>
            <a:ext cx="5896166" cy="31700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0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মৌলসমূহের কতিপয় পর্যায়বৃত্তিক ধর্ম</a:t>
            </a:r>
          </a:p>
          <a:p>
            <a:endParaRPr lang="bn-BD" sz="4000" b="1" cap="all" dirty="0" smtClean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0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ভৌত ধর্ম</a:t>
            </a:r>
          </a:p>
          <a:p>
            <a:endParaRPr lang="bn-BD" sz="4000" b="1" cap="all" dirty="0" smtClean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0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রাসায়নিক ধর্ম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753612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৩২ পারমানবিক সংখ্যা বিশিষ্ট মৌলটির ইলেক্ট্রন বিন্যাস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দেখিয়ে পর্যায় সারণিতে এর অবস্থান নির্ণয় কর।</a:t>
            </a: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প্রদত্ত মৌলগুলো কোন গ্রুপের অন্তর্ভুক্ত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</a:t>
            </a: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9725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 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Ar (18),  Br (35),  O (8)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57200"/>
            <a:ext cx="3182281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21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436674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“পর্যায় সারণির মূল ভিত্তি হচ্ছে মৌলসমূহের ইলেক্ট্রন বিন্যাস” উক্তিটি মূল্যায়ন কর।</a:t>
            </a:r>
            <a:endParaRPr lang="en-US" sz="36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1905506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6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 সকলকে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6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696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শ্রেণী-৯ম</a:t>
            </a:r>
          </a:p>
          <a:p>
            <a:pPr algn="ctr"/>
            <a:r>
              <a:rPr lang="en-US" sz="4400" dirty="0" err="1" smtClean="0"/>
              <a:t>বিষয়-রসায়ন</a:t>
            </a:r>
            <a:endParaRPr lang="en-US" sz="4400" dirty="0" smtClean="0"/>
          </a:p>
          <a:p>
            <a:pPr algn="ctr"/>
            <a:r>
              <a:rPr lang="en-US" sz="4400" dirty="0" err="1" smtClean="0"/>
              <a:t>অধ্যায়-চতুর্থ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797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TH-OPEDFERTILIZER_489492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3657600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3773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495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KCl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334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K=Potassium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4595870102_da0e75f2f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288" y="464580"/>
            <a:ext cx="4076700" cy="30725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9800" y="3810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লবন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4495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5257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Na=Sodium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30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038600" y="2819400"/>
            <a:ext cx="1447800" cy="762000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কঠিন পদার্থ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>
            <a:stCxn id="5" idx="4"/>
          </p:cNvCxnSpPr>
          <p:nvPr/>
        </p:nvCxnSpPr>
        <p:spPr>
          <a:xfrm rot="16200000" flipH="1">
            <a:off x="4336063" y="2280251"/>
            <a:ext cx="686594" cy="884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2"/>
          </p:cNvCxnSpPr>
          <p:nvPr/>
        </p:nvCxnSpPr>
        <p:spPr>
          <a:xfrm>
            <a:off x="2895600" y="3200400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6"/>
          </p:cNvCxnSpPr>
          <p:nvPr/>
        </p:nvCxnSpPr>
        <p:spPr>
          <a:xfrm rot="10800000">
            <a:off x="5486400" y="3200400"/>
            <a:ext cx="9906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4"/>
          </p:cNvCxnSpPr>
          <p:nvPr/>
        </p:nvCxnSpPr>
        <p:spPr>
          <a:xfrm rot="16200000" flipV="1">
            <a:off x="4400550" y="3943350"/>
            <a:ext cx="7620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975852" y="2438400"/>
            <a:ext cx="1981200" cy="1481438"/>
            <a:chOff x="975852" y="2438400"/>
            <a:chExt cx="1981200" cy="1481438"/>
          </a:xfrm>
        </p:grpSpPr>
        <p:pic>
          <p:nvPicPr>
            <p:cNvPr id="27" name="Picture 26" descr="so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5852" y="2438400"/>
              <a:ext cx="1981200" cy="1481438"/>
            </a:xfrm>
            <a:prstGeom prst="ellipse">
              <a:avLst/>
            </a:prstGeom>
            <a:ln w="952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28" name="TextBox 27"/>
            <p:cNvSpPr txBox="1"/>
            <p:nvPr/>
          </p:nvSpPr>
          <p:spPr>
            <a:xfrm>
              <a:off x="1752600" y="35168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Na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57600" y="381000"/>
            <a:ext cx="1955030" cy="1600200"/>
            <a:chOff x="3657600" y="381000"/>
            <a:chExt cx="1955030" cy="1600200"/>
          </a:xfrm>
        </p:grpSpPr>
        <p:pic>
          <p:nvPicPr>
            <p:cNvPr id="5" name="Picture 4" descr="im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7600" y="381000"/>
              <a:ext cx="1955030" cy="1600200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1" name="TextBox 30"/>
            <p:cNvSpPr txBox="1"/>
            <p:nvPr/>
          </p:nvSpPr>
          <p:spPr>
            <a:xfrm>
              <a:off x="4648200" y="1611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51114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92792" y="4495800"/>
            <a:ext cx="1981200" cy="1981200"/>
            <a:chOff x="3792792" y="4495800"/>
            <a:chExt cx="1981200" cy="1981200"/>
          </a:xfrm>
        </p:grpSpPr>
        <p:pic>
          <p:nvPicPr>
            <p:cNvPr id="7" name="Picture 6" descr="imae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92792" y="4495800"/>
              <a:ext cx="1981200" cy="1981200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4" name="TextBox 33"/>
            <p:cNvSpPr txBox="1"/>
            <p:nvPr/>
          </p:nvSpPr>
          <p:spPr>
            <a:xfrm>
              <a:off x="4572000" y="5943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Cs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29400" y="2743200"/>
            <a:ext cx="2071411" cy="1557338"/>
            <a:chOff x="6629400" y="2743200"/>
            <a:chExt cx="2071411" cy="1557338"/>
          </a:xfrm>
        </p:grpSpPr>
        <p:pic>
          <p:nvPicPr>
            <p:cNvPr id="6" name="Picture 5" descr="ima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29400" y="2743200"/>
              <a:ext cx="2071411" cy="1557338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3" name="TextBox 32"/>
            <p:cNvSpPr txBox="1"/>
            <p:nvPr/>
          </p:nvSpPr>
          <p:spPr>
            <a:xfrm>
              <a:off x="7391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Na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67600" y="3886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151114"/>
                  </a:solidFill>
                  <a:latin typeface="Times New Roman" pitchFamily="18" charset="0"/>
                  <a:cs typeface="Times New Roman" pitchFamily="18" charset="0"/>
                </a:rPr>
                <a:t>Rb</a:t>
              </a:r>
              <a:endParaRPr lang="en-US" dirty="0">
                <a:solidFill>
                  <a:srgbClr val="151114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71620"/>
            <a:ext cx="4038600" cy="3471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2" y="838200"/>
            <a:ext cx="4248150" cy="3428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rg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04800"/>
            <a:ext cx="2021633" cy="1524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1" name="Group 10"/>
          <p:cNvGrpSpPr/>
          <p:nvPr/>
        </p:nvGrpSpPr>
        <p:grpSpPr>
          <a:xfrm>
            <a:off x="685800" y="2362200"/>
            <a:ext cx="2049916" cy="1533525"/>
            <a:chOff x="685800" y="2362200"/>
            <a:chExt cx="2049916" cy="1533525"/>
          </a:xfrm>
        </p:grpSpPr>
        <p:pic>
          <p:nvPicPr>
            <p:cNvPr id="4" name="Picture 3" descr="neon ligh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2362200"/>
              <a:ext cx="2049916" cy="1533525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8" name="TextBox 7"/>
            <p:cNvSpPr txBox="1"/>
            <p:nvPr/>
          </p:nvSpPr>
          <p:spPr>
            <a:xfrm>
              <a:off x="1371600" y="3429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Ne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2514600"/>
            <a:ext cx="2002778" cy="1676400"/>
            <a:chOff x="6705600" y="2514600"/>
            <a:chExt cx="2002778" cy="1676400"/>
          </a:xfrm>
        </p:grpSpPr>
        <p:pic>
          <p:nvPicPr>
            <p:cNvPr id="7" name="Picture 6" descr="xenon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05600" y="2514600"/>
              <a:ext cx="2002778" cy="1676400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9" name="TextBox 8"/>
            <p:cNvSpPr txBox="1"/>
            <p:nvPr/>
          </p:nvSpPr>
          <p:spPr>
            <a:xfrm>
              <a:off x="7526592" y="377804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Kr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10000" y="4572000"/>
            <a:ext cx="1981200" cy="1752600"/>
            <a:chOff x="3810000" y="4572000"/>
            <a:chExt cx="1981200" cy="1752600"/>
          </a:xfrm>
        </p:grpSpPr>
        <p:pic>
          <p:nvPicPr>
            <p:cNvPr id="5" name="Picture 4" descr="krypton 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10000" y="4572000"/>
              <a:ext cx="1981200" cy="17526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0" name="TextBox 9"/>
            <p:cNvSpPr txBox="1"/>
            <p:nvPr/>
          </p:nvSpPr>
          <p:spPr>
            <a:xfrm>
              <a:off x="4520376" y="589689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Xe</a:t>
              </a:r>
              <a:endPara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4038600" y="2895600"/>
            <a:ext cx="1295400" cy="838200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নিস্ক্রিয় মৌল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191000" y="2286000"/>
            <a:ext cx="9144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43200" y="3124200"/>
            <a:ext cx="1219200" cy="7620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562600" y="3259392"/>
            <a:ext cx="1144588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381500" y="4152900"/>
            <a:ext cx="6858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ndele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81000"/>
            <a:ext cx="3048000" cy="41133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022393" y="4953000"/>
            <a:ext cx="5064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Dimitri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Ivanovich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Mendeleev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592050"/>
            <a:ext cx="4413388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পর্যায় সারনি</a:t>
            </a:r>
            <a:endParaRPr lang="en-US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</TotalTime>
  <Words>416</Words>
  <Application>Microsoft Office PowerPoint</Application>
  <PresentationFormat>On-screen Show (4:3)</PresentationFormat>
  <Paragraphs>232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Dhaka-TTC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Lab18</dc:creator>
  <cp:lastModifiedBy>AKRAM</cp:lastModifiedBy>
  <cp:revision>61</cp:revision>
  <dcterms:created xsi:type="dcterms:W3CDTF">2011-11-16T19:23:49Z</dcterms:created>
  <dcterms:modified xsi:type="dcterms:W3CDTF">2019-12-08T19:41:08Z</dcterms:modified>
</cp:coreProperties>
</file>