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82" r:id="rId4"/>
    <p:sldId id="281" r:id="rId5"/>
    <p:sldId id="284" r:id="rId6"/>
    <p:sldId id="283" r:id="rId7"/>
    <p:sldId id="288" r:id="rId8"/>
    <p:sldId id="260" r:id="rId9"/>
    <p:sldId id="279" r:id="rId10"/>
    <p:sldId id="261" r:id="rId11"/>
    <p:sldId id="286" r:id="rId12"/>
    <p:sldId id="287" r:id="rId13"/>
    <p:sldId id="278" r:id="rId14"/>
    <p:sldId id="285" r:id="rId15"/>
    <p:sldId id="262" r:id="rId16"/>
    <p:sldId id="293" r:id="rId17"/>
    <p:sldId id="294" r:id="rId18"/>
    <p:sldId id="289" r:id="rId19"/>
    <p:sldId id="291" r:id="rId20"/>
    <p:sldId id="292" r:id="rId21"/>
    <p:sldId id="263" r:id="rId22"/>
    <p:sldId id="264" r:id="rId23"/>
    <p:sldId id="265" r:id="rId24"/>
    <p:sldId id="290" r:id="rId25"/>
    <p:sldId id="266" r:id="rId26"/>
    <p:sldId id="267" r:id="rId27"/>
    <p:sldId id="268" r:id="rId28"/>
    <p:sldId id="269" r:id="rId29"/>
    <p:sldId id="270" r:id="rId30"/>
    <p:sldId id="272" r:id="rId31"/>
    <p:sldId id="27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0C40-B1FF-489C-A2F1-EECA5D18DE3E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078-E7E1-48F6-AC85-D948D16447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0C40-B1FF-489C-A2F1-EECA5D18DE3E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078-E7E1-48F6-AC85-D948D16447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0C40-B1FF-489C-A2F1-EECA5D18DE3E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078-E7E1-48F6-AC85-D948D16447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0C40-B1FF-489C-A2F1-EECA5D18DE3E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078-E7E1-48F6-AC85-D948D16447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0C40-B1FF-489C-A2F1-EECA5D18DE3E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078-E7E1-48F6-AC85-D948D16447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0C40-B1FF-489C-A2F1-EECA5D18DE3E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078-E7E1-48F6-AC85-D948D16447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ver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0C40-B1FF-489C-A2F1-EECA5D18DE3E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078-E7E1-48F6-AC85-D948D16447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0C40-B1FF-489C-A2F1-EECA5D18DE3E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078-E7E1-48F6-AC85-D948D16447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0C40-B1FF-489C-A2F1-EECA5D18DE3E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078-E7E1-48F6-AC85-D948D16447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228600" y="228600"/>
            <a:ext cx="8686800" cy="6400800"/>
          </a:xfrm>
          <a:prstGeom prst="frame">
            <a:avLst>
              <a:gd name="adj1" fmla="val 297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0C40-B1FF-489C-A2F1-EECA5D18DE3E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648078-E7E1-48F6-AC85-D948D16447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0C40-B1FF-489C-A2F1-EECA5D18DE3E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078-E7E1-48F6-AC85-D948D16447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14E0C40-B1FF-489C-A2F1-EECA5D18DE3E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B648078-E7E1-48F6-AC85-D948D16447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over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jpg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46" b="16141"/>
          <a:stretch/>
        </p:blipFill>
        <p:spPr>
          <a:xfrm>
            <a:off x="1288473" y="609600"/>
            <a:ext cx="6705600" cy="313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317173" y="3124200"/>
            <a:ext cx="4769427" cy="2475683"/>
          </a:xfrm>
          <a:prstGeom prst="rect">
            <a:avLst/>
          </a:prstGeom>
          <a:noFill/>
        </p:spPr>
        <p:txBody>
          <a:bodyPr wrap="none" rtlCol="0">
            <a:prstTxWarp prst="textDeflate">
              <a:avLst>
                <a:gd name="adj" fmla="val 2006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অনেক অনেক শুভেচ্ছা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0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762000"/>
            <a:ext cx="44958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একটি ভিডিও দেখি-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1828800"/>
            <a:ext cx="2143125" cy="2143125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450490"/>
              </p:ext>
            </p:extLst>
          </p:nvPr>
        </p:nvGraphicFramePr>
        <p:xfrm>
          <a:off x="3509961" y="290036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9961" y="290036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177275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507673" y="457200"/>
            <a:ext cx="4267200" cy="1374648"/>
          </a:xfrm>
          <a:prstGeom prst="cloudCallout">
            <a:avLst>
              <a:gd name="adj1" fmla="val -28626"/>
              <a:gd name="adj2" fmla="val 5746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বঙ্গবন্ধুর ৭ মার্চের ভাষণ সম্পর্কে শিক্ষক বলবে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60448"/>
            <a:ext cx="5509146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653127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6782" y="1231106"/>
            <a:ext cx="4572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bn-IN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রেসকোর্স ময়দানে বর্তমানে কি আছে তা শিক্ষক বুঝিয়ে দিবেন </a:t>
            </a:r>
            <a:r>
              <a:rPr lang="bn-I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2200"/>
            <a:ext cx="57912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28752" y="609600"/>
            <a:ext cx="2714205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53127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3194094"/>
            <a:ext cx="3534210" cy="2550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94094"/>
            <a:ext cx="3724275" cy="2632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924480" y="990600"/>
            <a:ext cx="5295039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 অনাগত শিশু ,হে আগামি দিনের কবি,</a:t>
            </a:r>
          </a:p>
          <a:p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পার্কের রঙ্গিন দোলনায় দোল খেতে </a:t>
            </a:r>
          </a:p>
          <a:p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 তুমি একদিন সব জানতে পারবে ; 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9369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438400" y="457200"/>
            <a:ext cx="4267200" cy="1374648"/>
          </a:xfrm>
          <a:prstGeom prst="cloudCallout">
            <a:avLst>
              <a:gd name="adj1" fmla="val -28626"/>
              <a:gd name="adj2" fmla="val 57461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এসো  কবিতাটির     আবৃত্তি  শুনি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378390"/>
              </p:ext>
            </p:extLst>
          </p:nvPr>
        </p:nvGraphicFramePr>
        <p:xfrm>
          <a:off x="2895600" y="3200400"/>
          <a:ext cx="104515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3200400"/>
                        <a:ext cx="1045152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06757"/>
            <a:ext cx="2699904" cy="2699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653127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57" b="11370"/>
          <a:stretch/>
        </p:blipFill>
        <p:spPr>
          <a:xfrm>
            <a:off x="990598" y="3200400"/>
            <a:ext cx="3543301" cy="2504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24100" y="1219200"/>
            <a:ext cx="44958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কপালে </a:t>
            </a:r>
            <a:r>
              <a:rPr lang="en-US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কব্জিতে</a:t>
            </a:r>
            <a:r>
              <a:rPr lang="en-US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লাল </a:t>
            </a:r>
            <a:r>
              <a:rPr lang="en-US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শালু </a:t>
            </a:r>
            <a:r>
              <a:rPr lang="en-US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বেঁধে</a:t>
            </a:r>
          </a:p>
          <a:p>
            <a:r>
              <a:rPr lang="bn-IN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মাঠে ছুটে এসে ছিল কারখানা থেকে </a:t>
            </a:r>
          </a:p>
          <a:p>
            <a:r>
              <a:rPr lang="bn-IN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লোহার শ্রমিক,লাংগল জোয়াল কাঁধে </a:t>
            </a:r>
          </a:p>
          <a:p>
            <a:r>
              <a:rPr lang="bn-IN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এসেছিল ঝাঁক বেঁধে উলঙ্গ কৃষক  ,</a:t>
            </a:r>
            <a:endParaRPr lang="en-US" sz="28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2" y="3200399"/>
            <a:ext cx="3733800" cy="2504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05889" y="489741"/>
            <a:ext cx="325602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বুঝিয়ে দিবেন 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44334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5889" y="685800"/>
            <a:ext cx="325602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বুঝিয়ে দিবেন 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89" y="1981200"/>
            <a:ext cx="2743200" cy="19041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01" y="1981200"/>
            <a:ext cx="2914650" cy="19379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01" y="4191000"/>
            <a:ext cx="2914650" cy="19439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34" y="4191001"/>
            <a:ext cx="2743200" cy="1943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0522047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5889" y="489741"/>
            <a:ext cx="325602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বুঝিয়ে দিবেন 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4448" y="3600449"/>
            <a:ext cx="1981200" cy="31623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9" y="1734848"/>
            <a:ext cx="3162301" cy="19989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91000"/>
            <a:ext cx="3106229" cy="1981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34848"/>
            <a:ext cx="3106230" cy="19989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283595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49782" y="872836"/>
            <a:ext cx="2286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19400"/>
            <a:ext cx="58420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0868" y="1839769"/>
            <a:ext cx="616226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 কবিতাটি পড়ে কঠিন শব্দ বের করবে</a:t>
            </a:r>
            <a:endParaRPr lang="en-US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15093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782" y="2223655"/>
            <a:ext cx="35052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উদ্যান - বাগান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619" y="3581400"/>
            <a:ext cx="3377145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দূর্বাদলে- সবুজ ঘাসে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876800"/>
            <a:ext cx="38862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গন সূর্যের মঞ্চ-জনগনের নেতা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62" y="1417856"/>
            <a:ext cx="2286000" cy="1438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63" y="3048000"/>
            <a:ext cx="2286000" cy="148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07" y="4712418"/>
            <a:ext cx="2286001" cy="1498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loud 2"/>
          <p:cNvSpPr/>
          <p:nvPr/>
        </p:nvSpPr>
        <p:spPr>
          <a:xfrm>
            <a:off x="1233055" y="669705"/>
            <a:ext cx="4576762" cy="88669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 শব্দের অর্থ জেনে নেই</a:t>
            </a:r>
            <a:endParaRPr lang="en-US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2900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438400" y="518500"/>
            <a:ext cx="4267200" cy="1374648"/>
          </a:xfrm>
          <a:prstGeom prst="cloudCallout">
            <a:avLst>
              <a:gd name="adj1" fmla="val -28626"/>
              <a:gd name="adj2" fmla="val 57461"/>
            </a:avLst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43200" y="744159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  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295400" y="2133600"/>
            <a:ext cx="3124200" cy="39624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 শহিদুল ইসলাম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গাড়ীদহ দাখিল মাদ্রাসা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শেরপুর,বগুড়া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4724400" y="2105891"/>
            <a:ext cx="3200400" cy="39624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 ১ম পত্র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১০ম শ্রেনী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কবিতা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স্বাধীনতা, এই শব্দটি কিভাবে আমাদের হলো 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কবি-নির্মলেন্দু গুণ।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3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>
        <p14:honeycomb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878" y="2133600"/>
            <a:ext cx="3873522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রোধে-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বাধা দেয়া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3886000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বর্জ্যকণ্ঠ-প্রচণ্ড শক্তিধর শব্দের বানী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029200"/>
            <a:ext cx="387352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উদ্যত--প্রস্তুত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89" y="1347355"/>
            <a:ext cx="28575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89" y="3209434"/>
            <a:ext cx="2857500" cy="1362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4795182"/>
            <a:ext cx="2887807" cy="1453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loud 2"/>
          <p:cNvSpPr/>
          <p:nvPr/>
        </p:nvSpPr>
        <p:spPr>
          <a:xfrm>
            <a:off x="533401" y="609600"/>
            <a:ext cx="5029200" cy="908052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IN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 শব্দের অর্থ জেনে নেই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04545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58091"/>
            <a:ext cx="49530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 সূর্যের মঞ্চ কাঁপিয়ে কবি শোনালেন</a:t>
            </a:r>
          </a:p>
          <a:p>
            <a:r>
              <a:rPr lang="b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তাঁর অমর কবিতা খানি;</a:t>
            </a:r>
          </a:p>
          <a:p>
            <a:r>
              <a:rPr lang="b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 </a:t>
            </a:r>
            <a:r>
              <a:rPr lang="bn-IN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এবারের সংগ্রাম আমাদের মুক্তির সংগ্রাম।, </a:t>
            </a:r>
          </a:p>
          <a:p>
            <a:r>
              <a:rPr lang="bn-IN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সংগ্রাম।</a:t>
            </a:r>
          </a:p>
          <a:p>
            <a:r>
              <a:rPr lang="b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 থেকে </a:t>
            </a:r>
            <a:r>
              <a:rPr lang="bn-IN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 শব্দটি </a:t>
            </a:r>
            <a:r>
              <a:rPr lang="b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00400"/>
            <a:ext cx="36576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00400"/>
            <a:ext cx="35433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4764656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525297"/>
            <a:ext cx="3588479" cy="2326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038600"/>
            <a:ext cx="3588478" cy="2202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59934"/>
            <a:ext cx="3733800" cy="2291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38600"/>
            <a:ext cx="3733800" cy="2202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00422" y="762000"/>
            <a:ext cx="6638356" cy="46166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এই যুদ্ধে কত মা তার সন্তান হারিয়েছে , কত নারী তার স্বাম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হারিয়েছে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44118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0736" y="488115"/>
            <a:ext cx="2667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 কাজ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92" y="3124200"/>
            <a:ext cx="6705600" cy="3276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8144" y="1676400"/>
            <a:ext cx="712727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 দল-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লেখক এখানে ‘কবি’ বলতে কাকে বুঝিয়েছেন ? বুঝিয়ে লিখ।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দল-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কোন কোন পেশার মানুষ রেসকোর্স ময়দানে অংশগ্রহন করেছিল?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25210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2715491"/>
            <a:ext cx="3692237" cy="2776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05959" y="1066800"/>
            <a:ext cx="728917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 শহিদের রক্তের বিনিময়ে এ স্বাধীন  বাংলাদেশ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715490"/>
            <a:ext cx="3809999" cy="2804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503829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950" y="2175164"/>
            <a:ext cx="2895600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2971800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85496" y="685800"/>
            <a:ext cx="679705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bn-I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শব্দটি অর্জন করতে গিয়ে অনেক মা বোন </a:t>
            </a:r>
          </a:p>
          <a:p>
            <a:r>
              <a:rPr lang="bn-IN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চরিত্র হারিয়েছে, হয়েছে বিধবা,হয়েছ সন্তান হারা </a:t>
            </a:r>
            <a:endParaRPr lang="en-US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49874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05" y="2133601"/>
            <a:ext cx="3434195" cy="32765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3601"/>
            <a:ext cx="3276600" cy="32835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87595" y="533400"/>
            <a:ext cx="6026009" cy="187743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অস্ত্র </a:t>
            </a:r>
            <a:r>
              <a:rPr lang="bn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 এবং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 সমর্পণের মধ্য </a:t>
            </a:r>
            <a:r>
              <a:rPr lang="bn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</a:p>
          <a:p>
            <a:r>
              <a:rPr lang="bn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স্বাধীনতা </a:t>
            </a:r>
            <a:r>
              <a:rPr lang="bn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শব্দটি আমরা ফিরে পেলাম</a:t>
            </a:r>
            <a:r>
              <a:rPr lang="bn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46658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3600"/>
            <a:ext cx="3810000" cy="36170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3733800" cy="3596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828800" y="685800"/>
            <a:ext cx="631454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মার্চের ভাষণে উদ্ভুদ্ধ হয়ে এবং ত্যাগ তিতিক্ষার </a:t>
            </a:r>
          </a:p>
          <a:p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মাধ্যমে অর্জিত হয়েছে  এ বিজয় পতাকা। 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4578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1451" y="581891"/>
            <a:ext cx="6909264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বিশ্বের মানচিত্রে অবস্থান করে নিয়েছে বাংলাদেশের মানচিত্র </a:t>
            </a:r>
          </a:p>
          <a:p>
            <a:r>
              <a:rPr lang="bn-IN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এবং আমরা পেয়েছি  একটি লাল সবুজ পতাকা।  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6" b="-1"/>
          <a:stretch/>
        </p:blipFill>
        <p:spPr>
          <a:xfrm>
            <a:off x="1801090" y="1789093"/>
            <a:ext cx="5169943" cy="1792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44" y="2819400"/>
            <a:ext cx="3962400" cy="3205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19962465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605879"/>
            <a:ext cx="20574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752600"/>
            <a:ext cx="558678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রেসকোর্স ময়দানে বর্তমানে কি রয়েছে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5236" y="2667000"/>
            <a:ext cx="288462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উত্তরঃ শিশু পার্ক রয়েছে।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429000"/>
            <a:ext cx="76200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‘স্বাধীনতা’ শব্দটি আমরা কার ডাকে সাড়া দিয়ে পেয়েছি।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343400"/>
            <a:ext cx="718818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উত্তরঃ বঙ্গ বন্ধু শেখ মুজিবুর রহমানের ডাকে সাড়া দিয়ে পেয়েছি।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6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shred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438400" y="518500"/>
            <a:ext cx="4267200" cy="1374648"/>
          </a:xfrm>
          <a:prstGeom prst="cloudCallout">
            <a:avLst>
              <a:gd name="adj1" fmla="val -28626"/>
              <a:gd name="adj2" fmla="val 5746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ছবিটি কার বলতো 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0"/>
            <a:ext cx="28956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630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23655" y="575169"/>
            <a:ext cx="3505200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47109" y="734428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2276" y="2708564"/>
            <a:ext cx="6037230" cy="20621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 এবারের সংগ্রাম আমাদের মুক্তির সংগ্রাম ,</a:t>
            </a:r>
          </a:p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সংগ্রাম”– 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বিদ্রোহী </a:t>
            </a:r>
          </a:p>
          <a:p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নেতার</a:t>
            </a:r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আবেগী বক্তব্যের মধ্যে স্বাধীনতার</a:t>
            </a:r>
          </a:p>
          <a:p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স্বাধ আমরা কিভাবে পেয়েছি তা বিশ্লেষণ কর ।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6" r="39237" b="22559"/>
          <a:stretch/>
        </p:blipFill>
        <p:spPr>
          <a:xfrm>
            <a:off x="5802241" y="741355"/>
            <a:ext cx="2737572" cy="1967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0457562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Flower\tumblr_m6xv1u9NR31rqsh2vo1_2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18" y="2514600"/>
            <a:ext cx="287828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990600"/>
            <a:ext cx="5715000" cy="1828800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>
                <a:gd name="adj" fmla="val 6419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</a:t>
            </a:r>
            <a:r>
              <a:rPr lang="bn-IN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আবারও</a:t>
            </a:r>
            <a:r>
              <a:rPr lang="bn-IN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ধন্যবাদ</a:t>
            </a:r>
            <a:endParaRPr lang="en-US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419600"/>
            <a:ext cx="24288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1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438400" y="518500"/>
            <a:ext cx="3962400" cy="1374648"/>
          </a:xfrm>
          <a:prstGeom prst="cloudCallout">
            <a:avLst>
              <a:gd name="adj1" fmla="val -28626"/>
              <a:gd name="adj2" fmla="val 5746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তিনি কোথায়         ভাষণ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দিচ্ছেন?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62200"/>
            <a:ext cx="5486400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0223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shred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438400" y="518500"/>
            <a:ext cx="4267200" cy="1374648"/>
          </a:xfrm>
          <a:prstGeom prst="cloudCallout">
            <a:avLst>
              <a:gd name="adj1" fmla="val -28626"/>
              <a:gd name="adj2" fmla="val 5746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কিসের ছবি দেখছ তোমরা?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1" y="2209800"/>
            <a:ext cx="34290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09800"/>
            <a:ext cx="3387653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1219067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438400" y="457200"/>
            <a:ext cx="4267200" cy="1374648"/>
          </a:xfrm>
          <a:prstGeom prst="cloudCallout">
            <a:avLst>
              <a:gd name="adj1" fmla="val -28626"/>
              <a:gd name="adj2" fmla="val 5746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412" y="2113974"/>
            <a:ext cx="387317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বিষয়-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198" y="2659558"/>
            <a:ext cx="7162802" cy="21544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কবিতা</a:t>
            </a:r>
          </a:p>
          <a:p>
            <a:r>
              <a:rPr lang="bn-IN" sz="4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 , এ শব্দটি কীভাবে আমাদের হলো । </a:t>
            </a:r>
          </a:p>
          <a:p>
            <a:r>
              <a:rPr lang="bn-IN" sz="4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কবি--নির্মলেন্দু  গুণ</a:t>
            </a:r>
          </a:p>
        </p:txBody>
      </p:sp>
    </p:spTree>
    <p:extLst>
      <p:ext uri="{BB962C8B-B14F-4D97-AF65-F5344CB8AC3E}">
        <p14:creationId xmlns:p14="http://schemas.microsoft.com/office/powerpoint/2010/main" val="380196518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438400" y="457200"/>
            <a:ext cx="4267200" cy="1374648"/>
          </a:xfrm>
          <a:prstGeom prst="cloudCallout">
            <a:avLst>
              <a:gd name="adj1" fmla="val -28626"/>
              <a:gd name="adj2" fmla="val 5746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ফল-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981199"/>
            <a:ext cx="447750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 যা জানবে-</a:t>
            </a:r>
            <a:endParaRPr lang="en-US" sz="28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668488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কবি </a:t>
            </a:r>
            <a:r>
              <a:rPr lang="bn-IN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নির্মলেন্দু গুণ </a:t>
            </a:r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সম্পর্কে জানবে 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 শব্দের অর্থ জানবে 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ঐতিহাসিক ৭ মার্চের ভাষণের  মর্ম ব্যাখ্যা করতে পারবে 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  জন্য সকল পেশার মানুষ কেন ঝাপিয়ে </a:t>
            </a:r>
          </a:p>
          <a:p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পড়েছিল -- তা বিশ্লেষণ করতে পারবে ।</a:t>
            </a:r>
            <a:r>
              <a:rPr lang="bn-IN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653127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1" y="1752600"/>
            <a:ext cx="1828800" cy="2162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33786" y="740566"/>
            <a:ext cx="2733614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কবি পরিচিতি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8442" y="1782679"/>
            <a:ext cx="227337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১৯৪৫ সালে জন্ম গ্রহন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করেন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3538" y="2673441"/>
            <a:ext cx="2020105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পিতা সুখেন্দু প্রকাশ গুণ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4120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730" y="3382833"/>
            <a:ext cx="1925527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মাতা বিনাপানি গুণ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780" y="3431796"/>
            <a:ext cx="310694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১৯৬৯ সালে স্নাতক পাশ করেন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081" y="1785574"/>
            <a:ext cx="2340705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তিনি পেশায় সাংবাদিক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879" y="2433577"/>
            <a:ext cx="2908285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তিনি প্রতিবাদী চেতনার কবি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412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545" y="4133785"/>
            <a:ext cx="5482591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তিনি ১৯৬২ 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SSC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,১৯৬৪সালে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HSC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পাশ করেন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65240" y="4838988"/>
            <a:ext cx="3505199" cy="838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নির্মলেন্দু গুণ 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17706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38" y="1829232"/>
            <a:ext cx="1828800" cy="2162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71800" y="740566"/>
            <a:ext cx="3048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কবি পরিচিতি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4120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5320691"/>
            <a:ext cx="3551317" cy="461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তিনি পেশায় সাংবাদিক ছিলেন। 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1712" y="1840257"/>
            <a:ext cx="2855269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তিনি একুশ পদক,বাংলা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একাডেমী পদক জাতীয়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কবিতা পরিষদ ও কবি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হাসান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হাফিজুর রহমান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স্স্মৃতি স্বর্ণ পদক পান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412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003" y="1908115"/>
            <a:ext cx="2810197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তার কাব্যগ্রন্থ- প্রেমাংশুর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রক্ত চাই,বাংলার মাটি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বাংলার জল,চাষাভুষার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কাব্য,পঞ্চাশ সহস্র বর্ষ।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আপন দলের মানুষ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0328" y="5320691"/>
            <a:ext cx="378982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‘চাষাভুষার কাব্য’থেকে নেয়া।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95600" y="4461243"/>
            <a:ext cx="3276600" cy="64415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নির্মলেন্দু গুণ</a:t>
            </a:r>
            <a:r>
              <a:rPr lang="bn-I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1417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1167</TotalTime>
  <Words>543</Words>
  <Application>Microsoft Office PowerPoint</Application>
  <PresentationFormat>On-screen Show (4:3)</PresentationFormat>
  <Paragraphs>107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Angles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Suraia Sultana</dc:creator>
  <cp:lastModifiedBy>SHAHIDUL ISLAM</cp:lastModifiedBy>
  <cp:revision>104</cp:revision>
  <dcterms:created xsi:type="dcterms:W3CDTF">2015-05-26T02:14:22Z</dcterms:created>
  <dcterms:modified xsi:type="dcterms:W3CDTF">2019-12-08T16:17:45Z</dcterms:modified>
</cp:coreProperties>
</file>