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94" r:id="rId3"/>
    <p:sldId id="267" r:id="rId4"/>
    <p:sldId id="305" r:id="rId5"/>
    <p:sldId id="336" r:id="rId6"/>
    <p:sldId id="339" r:id="rId7"/>
    <p:sldId id="340" r:id="rId8"/>
    <p:sldId id="308" r:id="rId9"/>
    <p:sldId id="338" r:id="rId10"/>
    <p:sldId id="341" r:id="rId11"/>
    <p:sldId id="327" r:id="rId12"/>
    <p:sldId id="337" r:id="rId13"/>
    <p:sldId id="319" r:id="rId14"/>
    <p:sldId id="310" r:id="rId15"/>
    <p:sldId id="328" r:id="rId16"/>
    <p:sldId id="329" r:id="rId17"/>
    <p:sldId id="342" r:id="rId18"/>
    <p:sldId id="332" r:id="rId19"/>
    <p:sldId id="343" r:id="rId20"/>
    <p:sldId id="344" r:id="rId21"/>
    <p:sldId id="320" r:id="rId22"/>
    <p:sldId id="321" r:id="rId23"/>
    <p:sldId id="345" r:id="rId24"/>
    <p:sldId id="265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3333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ownloads\401143-big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702004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bn-BD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 account\Downloads\js shar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91" y="3505200"/>
            <a:ext cx="4267199" cy="27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 account\Downloads\pri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7" y="771524"/>
            <a:ext cx="42672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FFFDB-C8CA-4D14-84E9-F6FA1611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6" y="771525"/>
            <a:ext cx="3806650" cy="258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DD7B7-611D-439A-9887-80AB975B3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6" y="3505200"/>
            <a:ext cx="3806650" cy="2707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7261F-6405-4BB0-8923-43FBB7D7C38E}"/>
              </a:ext>
            </a:extLst>
          </p:cNvPr>
          <p:cNvSpPr txBox="1"/>
          <p:nvPr/>
        </p:nvSpPr>
        <p:spPr>
          <a:xfrm>
            <a:off x="381000" y="76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78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9474" y="1600200"/>
            <a:ext cx="82296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যৌথ মূলধনী ব্যবসায় কাকে বলে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708074" y="2819400"/>
            <a:ext cx="8153400" cy="3810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 মূলধনী ব্যবসায় হলো আইন দ্বারা সৃষ্ট, পৃথক অস্তিত্বসম্পন্ন, কৃত্রিম ব্যক্তি সত্তার অধিকারী এবং সীমিত দায়ের এমন এক ধরনের প্রতিষ্ঠান যেখানে কতিপয় ব্যক্তি মুনাফা অর্জনের উদ্দেশ্যে যৌথভাবে মূলধন বিনিয়োগ করে।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08074" y="134815"/>
            <a:ext cx="3886200" cy="1219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pr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000"/>
            <a:ext cx="8001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571500" y="4459458"/>
            <a:ext cx="8001000" cy="19812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বাংলাদেশের কোম্পানী সংগঠনগুলোকে প্রধানত দু’ভাগে ভাগ করা হয়েছে । (ক) প্রাইভেট লিমিটেড কোম্পানী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           (খ) পাবলিক লিমিটেড কোম্পানী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0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pr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052"/>
            <a:ext cx="4267200" cy="32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 account\Downloads\pri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00053"/>
            <a:ext cx="3962400" cy="32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3754" y="4191000"/>
            <a:ext cx="8382000" cy="2438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কোম্পানীর সদস্য সংখ্যা সর্বনিম্ন ২ জন এবং সর্বোচ্চ ৫০ জনে সীমাবদ্ধ এবং যার শেয়ার অবাধে হস্তান্তরযোগ্য নয় তাকে প্রাইভেট লিমিটেড কোম্পানী বলে। এখানে কোম্পানির সদস্যগণ শুধু নিজেরাই শেয়ার ক্রয় করতে পারেন। আইন অনুযায়ী এ কোম্পানির পরিচালকের সংখ্যা ন্যূনতম ২ জন হতে হবে।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0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pu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" y="681318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pu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1318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" y="3810000"/>
            <a:ext cx="8534400" cy="2514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কোম্পানির সদস্য সংখ্যাসর্বনিম্ন ৭ জন ও সর্বোচ্চ সদস্য  সংখ্যা কোম্পানির স্মারকলিপিতে উল্লিখিত শেয়ার সংখ্যা দ্বারা সীমাবদ্ধ এবং শেয়ার ও ঋণপত্র জনগণের নিকট বিক্রি করা যায় এবং শেয়ার অবাধে হস্তান্তরযোগ্য তাকে পাবলিক লিমিটেড কোম্পানি বলে। আইন অনুযায়ী এ কোম্পানির ন্যূনতম ৩ জন পরিচালক থাকতে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04800"/>
            <a:ext cx="2819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 account\Downloads\pri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338"/>
            <a:ext cx="8077200" cy="37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" y="5334000"/>
            <a:ext cx="80772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প্রাইভেট ও পাবলিক লিমিটেড কোম্পানির মধ্যে ৫ টি পার্থক্য বের কর।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64291"/>
              </p:ext>
            </p:extLst>
          </p:nvPr>
        </p:nvGraphicFramePr>
        <p:xfrm>
          <a:off x="533400" y="1905000"/>
          <a:ext cx="80772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প্রাইভেট</a:t>
                      </a:r>
                      <a:r>
                        <a:rPr lang="bn-IN" sz="2800" baseline="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পাবলিক</a:t>
                      </a:r>
                      <a:r>
                        <a:rPr lang="bn-IN" sz="2800" baseline="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লিমিটেড কোম্পানি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সদস্য সংখ্যা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২ থেকে ৫০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সদস্য সংখ্যা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সর্বনিম্ন ৭, সর্বোচ্চ শেয়ার দ্বারা সীমাবদ্ধ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হস্তান্তর সীমিত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অবাধে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শেয়ার হস্তান্তর করা যায়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 ক্রয়ে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জনগণকে আমন্ত্রণ জানানো যায় 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শেয়ার ক্রয়ে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জনগণকে আমন্ত্রণ জানানো যায়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ন্যূনতম পরিচালক ২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ন্যূনতম পরিচালক ৩ জন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মূলধনের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পরিমান সীমিত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মূলধনের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পরিমান অধিক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5400000">
            <a:off x="2590800" y="-381000"/>
            <a:ext cx="1371600" cy="3048000"/>
          </a:xfrm>
          <a:prstGeom prst="bentArrow">
            <a:avLst>
              <a:gd name="adj1" fmla="val 34804"/>
              <a:gd name="adj2" fmla="val 25000"/>
              <a:gd name="adj3" fmla="val 25000"/>
              <a:gd name="adj4" fmla="val 4375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81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  মা  ধা  ন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joint st 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2344"/>
            <a:ext cx="3845859" cy="3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1AA717-DA38-4E52-86A3-F3C172877162}"/>
              </a:ext>
            </a:extLst>
          </p:cNvPr>
          <p:cNvGrpSpPr/>
          <p:nvPr/>
        </p:nvGrpSpPr>
        <p:grpSpPr>
          <a:xfrm>
            <a:off x="438443" y="4937644"/>
            <a:ext cx="8458200" cy="1371600"/>
            <a:chOff x="381000" y="4614684"/>
            <a:chExt cx="8458200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4614684"/>
              <a:ext cx="8382000" cy="13716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4724400"/>
              <a:ext cx="83820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উত্তম বিনিয়োগ ক্ষেত্র</a:t>
              </a:r>
              <a:r>
                <a:rPr lang="en-US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একমালিকানা ও অংশীদারি ব্যবসায় ঝুঁকি এবং দায় অসীম হওয়ার কারণে বড় আকারের ঝুঁকিপুর্ণ বিনিয়োগ সম্ভব হয় না যা কোম্পানী সংগঠন সমগ্র বিশ্বে উত্তম বিনিয়োগের ক্ষেত্র হিসেবে বিবেচিত।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E252F8D-1C9B-425C-AF4A-8DC6A5C47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2344"/>
            <a:ext cx="4114800" cy="38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4648200"/>
            <a:ext cx="840543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বিপুল পুঁজির সমাহার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পাবলিক লিমিটেড কোম্পানীগুলো শেয়ার বিক্রির মাধ্যমে জনগণের নিকট থেকে বিশাল পরিমান মূলধন সংগ্রহ করতে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 account\Downloads\js share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14082"/>
            <a:ext cx="364293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account\Downloads\Taka\cb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4082"/>
            <a:ext cx="4457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js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26459"/>
            <a:ext cx="3902075" cy="28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pri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26459"/>
            <a:ext cx="4038599" cy="28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DCF1CB-6BEF-46B4-947D-249BFB9F8442}"/>
              </a:ext>
            </a:extLst>
          </p:cNvPr>
          <p:cNvGrpSpPr/>
          <p:nvPr/>
        </p:nvGrpSpPr>
        <p:grpSpPr>
          <a:xfrm>
            <a:off x="487362" y="4484876"/>
            <a:ext cx="8169275" cy="1371600"/>
            <a:chOff x="487362" y="4484876"/>
            <a:chExt cx="8169275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487362" y="4484876"/>
              <a:ext cx="8169275" cy="13716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4724400"/>
              <a:ext cx="7848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কর্মসংস্থানের সুযোগ সৃষ্টি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ঃ কোম্পানির কার্যক্রম ব্যাপকতার হবার কারণে এতে বিপুল পরিমান কর্মসংস্থানের সুযোগ সৃষ্টি হয়।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2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762000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533398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7FE26-A2F8-42DA-854E-05FD8DC2D52E}"/>
              </a:ext>
            </a:extLst>
          </p:cNvPr>
          <p:cNvSpPr txBox="1"/>
          <p:nvPr/>
        </p:nvSpPr>
        <p:spPr>
          <a:xfrm>
            <a:off x="295824" y="3134785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37DB0-C904-4419-BB0D-933C3F50BB51}"/>
              </a:ext>
            </a:extLst>
          </p:cNvPr>
          <p:cNvSpPr txBox="1"/>
          <p:nvPr/>
        </p:nvSpPr>
        <p:spPr>
          <a:xfrm>
            <a:off x="4923503" y="3262699"/>
            <a:ext cx="392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০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6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/০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8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/২০১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9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 account\Downloads\ba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1147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EB63D6-B5E8-4A26-99D5-F065D9C46BD1}"/>
              </a:ext>
            </a:extLst>
          </p:cNvPr>
          <p:cNvGrpSpPr/>
          <p:nvPr/>
        </p:nvGrpSpPr>
        <p:grpSpPr>
          <a:xfrm>
            <a:off x="419100" y="4707642"/>
            <a:ext cx="8305799" cy="1905000"/>
            <a:chOff x="419100" y="4707642"/>
            <a:chExt cx="8305799" cy="1905000"/>
          </a:xfrm>
        </p:grpSpPr>
        <p:sp>
          <p:nvSpPr>
            <p:cNvPr id="2" name="Bevel 1"/>
            <p:cNvSpPr/>
            <p:nvPr/>
          </p:nvSpPr>
          <p:spPr>
            <a:xfrm>
              <a:off x="419100" y="4707642"/>
              <a:ext cx="8305799" cy="1905000"/>
            </a:xfrm>
            <a:prstGeom prst="bevel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5029200"/>
              <a:ext cx="76200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আন্তর্জাতিক সম্পর্ক প্রতিষ্ঠা </a:t>
              </a:r>
              <a:r>
                <a:rPr lang="en-US" sz="2400" u="sng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কোম্পানি সংগঠন প্রতিষ্ঠার মাধ্যমে আন্তর্জাতিক অঙ্গনে ব্যবসায়ের প্রসার বৃদ্ধি পায় ও বিভিন্ন দেশের মধ্যে পারস্পরিক সম্পর্ক সুদৃঢ় হয়।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FCC2F2-86CF-4CA4-AA6A-EF60CD46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" y="1066800"/>
            <a:ext cx="38768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63" y="54114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402" y="3593124"/>
            <a:ext cx="84582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দল – ক. বাংলাদেশের আর্থসামাজিক উন্নয়নে যৌথ মূলধনী ব্যবসায়ের গুরুত্ব চিহ্নিত কর।</a:t>
            </a:r>
            <a:endParaRPr lang="bn-IN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 – খ. বাংলাদেশে কর্মরত বহুজাতিক প্রতিষ্ঠানঅগুলোর তালিকা তৈরি কর।</a:t>
            </a:r>
          </a:p>
        </p:txBody>
      </p:sp>
      <p:pic>
        <p:nvPicPr>
          <p:cNvPr id="1026" name="Picture 2" descr="C:\Users\user account\Downloads\part-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6123"/>
            <a:ext cx="857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04071"/>
              </p:ext>
            </p:extLst>
          </p:nvPr>
        </p:nvGraphicFramePr>
        <p:xfrm>
          <a:off x="457200" y="624840"/>
          <a:ext cx="8382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 – ক. বাংলাদেশের আর্থসামাজিক উন্নয়নে যৌথ মূলধনী ব্যবসায়ের গুরুত্ব </a:t>
                      </a:r>
                      <a:endParaRPr lang="en-US" sz="28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বিপুল সংখ্যক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কর্মসংস্থানের সুযোগ সৃষ্টি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জীবনযাত্রার মান উন্নয়ন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উন্নত মানের পণ্য উৎপাদন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সমাজসেবামূলক কর্মকান্ড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পরিচালনা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আয়কর প্রদান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29526"/>
              </p:ext>
            </p:extLst>
          </p:nvPr>
        </p:nvGraphicFramePr>
        <p:xfrm>
          <a:off x="457200" y="3672840"/>
          <a:ext cx="8382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 - খ.বাংলাদেশে কর্মরত বহুজাতিক প্রতিষ্ঠানগুলোর তালিকা </a:t>
                      </a:r>
                      <a:endParaRPr lang="en-US" sz="28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বাটা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সু লিমিটেড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ইউনিলিভার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গ্রামীণ ফোন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বাংলালিংক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মেরিকো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94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16706"/>
              </p:ext>
            </p:extLst>
          </p:nvPr>
        </p:nvGraphicFramePr>
        <p:xfrm>
          <a:off x="533400" y="2057400"/>
          <a:ext cx="8077200" cy="38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কোন ব্যবসায় সংগঠনটি আইন সৃষ্ট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৫০ জন সদস্যে সীমাবদ্ধ কোন ব্যবসায় 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ন্যূনতম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৩ জন পরিচালক থাকবে কোন কোম্পানির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আন্তর্জাতিক সম্পর্ক গড়ে ওঠে কোন ব্যবসায়ে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5562600" y="2895600"/>
            <a:ext cx="3048000" cy="6757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যৌথ মূলধনী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5562600" y="3581400"/>
            <a:ext cx="3048000" cy="685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প্রাইভেট লি. কোম্পানি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5562600" y="4267199"/>
            <a:ext cx="3048000" cy="7620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পাবলিক লি. কোম্পানি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5562600" y="5029200"/>
            <a:ext cx="3048000" cy="8382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যৌথ মূলধনী ব্যবসায়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AAD800C5-B65C-442A-AE65-DCB0F3E0265F}"/>
              </a:ext>
            </a:extLst>
          </p:cNvPr>
          <p:cNvSpPr/>
          <p:nvPr/>
        </p:nvSpPr>
        <p:spPr>
          <a:xfrm>
            <a:off x="990600" y="488871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57200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অর্থনৈতিক উন্নয়নে যৌথমূলধনী ব্যবসায়ের গুরুত্ব বিশ্লেষণ কর।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1D3437-67A9-4DA2-B581-E27F19A0715E}"/>
              </a:ext>
            </a:extLst>
          </p:cNvPr>
          <p:cNvGrpSpPr/>
          <p:nvPr/>
        </p:nvGrpSpPr>
        <p:grpSpPr>
          <a:xfrm>
            <a:off x="2097740" y="99197"/>
            <a:ext cx="4921623" cy="1272987"/>
            <a:chOff x="2097740" y="99197"/>
            <a:chExt cx="4921623" cy="12729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097740" y="762000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487701" y="99197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122" name="Picture 2" descr="C:\Users\user account\Downloads\House\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0695"/>
            <a:ext cx="8381999" cy="28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833645" y="341142"/>
            <a:ext cx="1333500" cy="13488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31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781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 account\Downloads\Flower\f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494"/>
            <a:ext cx="9144000" cy="3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AFA405-054F-4278-858B-96200EDB528D}"/>
              </a:ext>
            </a:extLst>
          </p:cNvPr>
          <p:cNvGrpSpPr/>
          <p:nvPr/>
        </p:nvGrpSpPr>
        <p:grpSpPr>
          <a:xfrm>
            <a:off x="1028700" y="76200"/>
            <a:ext cx="1257300" cy="1870368"/>
            <a:chOff x="1028700" y="135776"/>
            <a:chExt cx="1257300" cy="1862048"/>
          </a:xfrm>
        </p:grpSpPr>
        <p:sp>
          <p:nvSpPr>
            <p:cNvPr id="9" name="Rounded Rectangle 8"/>
            <p:cNvSpPr/>
            <p:nvPr/>
          </p:nvSpPr>
          <p:spPr>
            <a:xfrm>
              <a:off x="1028700" y="341142"/>
              <a:ext cx="1257300" cy="1348804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39700" h="139700" prst="divo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3002" y="135776"/>
              <a:ext cx="9156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endPara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30592" y="5392271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441576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0" y="5441576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87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EF7E8F-5D34-4AD8-8324-026DDF364AB4}"/>
              </a:ext>
            </a:extLst>
          </p:cNvPr>
          <p:cNvGrpSpPr/>
          <p:nvPr/>
        </p:nvGrpSpPr>
        <p:grpSpPr>
          <a:xfrm>
            <a:off x="761999" y="533400"/>
            <a:ext cx="7672387" cy="838200"/>
            <a:chOff x="762000" y="254287"/>
            <a:chExt cx="6400800" cy="838200"/>
          </a:xfrm>
        </p:grpSpPr>
        <p:sp>
          <p:nvSpPr>
            <p:cNvPr id="4" name="Rectangle 3"/>
            <p:cNvSpPr/>
            <p:nvPr/>
          </p:nvSpPr>
          <p:spPr>
            <a:xfrm>
              <a:off x="762000" y="254287"/>
              <a:ext cx="6400800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81000"/>
              <a:ext cx="61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এক মালিকানা ব্যবসায়ের ঝুঁকি কে বহন করে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user account\Downloads\Ek Malikana karber\1shop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7724774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9100" y="149833"/>
            <a:ext cx="8305800" cy="1371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অংশীদারি ব্যবসায়ে সদস্য সংখ্যা কত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98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অংশীদারি ব্যবসায় গঠনের জন্য সর্বনিম্ন সদস্য সংখ্যা ২ জন এবং সর্বোচ্চ সংখ্যা ব্যাংকিং ব্যবসায়ের জন্য ১০ জন এবং অন্যান্য ব্যবসার ক্ষেত্রে ২০ জন।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16AA6F-5BF5-415F-9830-084534608F90}"/>
              </a:ext>
            </a:extLst>
          </p:cNvPr>
          <p:cNvGrpSpPr/>
          <p:nvPr/>
        </p:nvGrpSpPr>
        <p:grpSpPr>
          <a:xfrm>
            <a:off x="381000" y="1644860"/>
            <a:ext cx="8244840" cy="4103011"/>
            <a:chOff x="381000" y="1644860"/>
            <a:chExt cx="8244840" cy="4103011"/>
          </a:xfrm>
        </p:grpSpPr>
        <p:pic>
          <p:nvPicPr>
            <p:cNvPr id="6" name="Picture 2" descr="C:\Users\user account\Downloads\part-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2610971" cy="209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 account\Downloads\part-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971" y="3733800"/>
              <a:ext cx="3704664" cy="201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2991971" y="2286001"/>
              <a:ext cx="1905000" cy="761999"/>
            </a:xfrm>
            <a:prstGeom prst="rightArrow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২ থেকে ২০ জন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user account\Downloads\Partnership Business\part-2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1" y="1644860"/>
              <a:ext cx="3713629" cy="196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Bent-Up Arrow 8"/>
            <p:cNvSpPr/>
            <p:nvPr/>
          </p:nvSpPr>
          <p:spPr>
            <a:xfrm rot="5400000">
              <a:off x="2545976" y="2783006"/>
              <a:ext cx="1331258" cy="3313529"/>
            </a:xfrm>
            <a:prstGeom prst="bentUpArrow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45720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ব্যাংকিং ব্যবসায়ে ১০ জন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55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9100" y="304800"/>
            <a:ext cx="8305800" cy="1371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যৌথ মূলধনী ব্যবসায়ের সদস্য সংখ্যা কত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2895600"/>
            <a:ext cx="281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প্রাইভেট লিমিটেড কোম্পানীর ক্ষেত্রে সর্বনিম্ন ২ জন এবং সর্বোচ্চ ৫০ জন এবং পাবলিক লিমিটেড কোম্পানীর ক্ষেত্রে সর্বনিম্ন সদস্য ৭ জন এবং সর্বোচ্চ  শেয়ার সংখ্যা দ্বারা সীমাবদ্ধ।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FD7FA-27F6-472B-97D9-5C5A3784B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5214103" cy="39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ownloads\p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2400"/>
            <a:ext cx="417307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5430E-FCAF-49DA-8164-C793888A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1444674"/>
            <a:ext cx="415431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 account\Downloads\js i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948"/>
            <a:ext cx="8229599" cy="60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9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7200" y="1447800"/>
            <a:ext cx="8305800" cy="43434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 মূলধনী ব্যবসায়ের প্রকারভেদ ও গুরুত্ব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762000"/>
            <a:ext cx="8153400" cy="5334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56597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যৌথ মূলধনী ব্যবসায়ের ধারণা ব্যাখ্যা করতে পারবে।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যৌথ মূলধনী ব্যবসায়ের প্রকারভেদ বর্ণনা করতে পারবে।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প্রাইভেট ও পাবলিক লিমিটেড কোম্পানীর মধ্যে পার্থক্য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ব্যাখ্যা করতে পারবে।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যৌথ মূলধনী ব্যবসায়ের গুরুত্ব বর্ণনা করতে পারবে।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704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Franklin Gothic Book</vt:lpstr>
      <vt:lpstr>Franklin Gothic Medium</vt:lpstr>
      <vt:lpstr>NikoshBAN</vt:lpstr>
      <vt:lpstr>SutonnyMJ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1309</cp:revision>
  <dcterms:created xsi:type="dcterms:W3CDTF">2006-08-16T00:00:00Z</dcterms:created>
  <dcterms:modified xsi:type="dcterms:W3CDTF">2019-12-09T00:50:19Z</dcterms:modified>
</cp:coreProperties>
</file>