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262" r:id="rId5"/>
    <p:sldId id="263" r:id="rId6"/>
    <p:sldId id="265" r:id="rId7"/>
    <p:sldId id="264" r:id="rId8"/>
    <p:sldId id="266" r:id="rId9"/>
    <p:sldId id="267" r:id="rId10"/>
    <p:sldId id="269" r:id="rId11"/>
    <p:sldId id="274" r:id="rId12"/>
    <p:sldId id="276" r:id="rId13"/>
    <p:sldId id="277" r:id="rId14"/>
    <p:sldId id="278" r:id="rId15"/>
    <p:sldId id="273" r:id="rId16"/>
    <p:sldId id="27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p:cViewPr>
        <p:scale>
          <a:sx n="70" d="100"/>
          <a:sy n="70" d="100"/>
        </p:scale>
        <p:origin x="74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1F5A2-9F0E-4412-8E42-8CB74558F254}" type="datetimeFigureOut">
              <a:rPr lang="en-US" smtClean="0"/>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082CE-94EE-4BF0-8DEE-94522FDD0FBD}" type="slidenum">
              <a:rPr lang="en-US" smtClean="0"/>
              <a:t>‹#›</a:t>
            </a:fld>
            <a:endParaRPr lang="en-US"/>
          </a:p>
        </p:txBody>
      </p:sp>
    </p:spTree>
    <p:extLst>
      <p:ext uri="{BB962C8B-B14F-4D97-AF65-F5344CB8AC3E}">
        <p14:creationId xmlns:p14="http://schemas.microsoft.com/office/powerpoint/2010/main" val="15805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10</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11</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12</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13</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14</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15</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16</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17</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2</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3</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4</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5</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6</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7</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8</a:t>
            </a:fld>
            <a:endParaRPr lang="en-US"/>
          </a:p>
        </p:txBody>
      </p:sp>
    </p:spTree>
    <p:extLst>
      <p:ext uri="{BB962C8B-B14F-4D97-AF65-F5344CB8AC3E}">
        <p14:creationId xmlns:p14="http://schemas.microsoft.com/office/powerpoint/2010/main" val="218601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082CE-94EE-4BF0-8DEE-94522FDD0FBD}" type="slidenum">
              <a:rPr lang="en-US" smtClean="0"/>
              <a:t>9</a:t>
            </a:fld>
            <a:endParaRPr lang="en-US"/>
          </a:p>
        </p:txBody>
      </p:sp>
    </p:spTree>
    <p:extLst>
      <p:ext uri="{BB962C8B-B14F-4D97-AF65-F5344CB8AC3E}">
        <p14:creationId xmlns:p14="http://schemas.microsoft.com/office/powerpoint/2010/main" val="218601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799"/>
            <a:ext cx="8686800" cy="6477001"/>
          </a:xfrm>
          <a:prstGeom prst="rect">
            <a:avLst/>
          </a:prstGeom>
        </p:spPr>
      </p:pic>
      <p:sp>
        <p:nvSpPr>
          <p:cNvPr id="6" name="TextBox 5"/>
          <p:cNvSpPr txBox="1"/>
          <p:nvPr/>
        </p:nvSpPr>
        <p:spPr>
          <a:xfrm>
            <a:off x="665017" y="228600"/>
            <a:ext cx="8402783" cy="3770263"/>
          </a:xfrm>
          <a:prstGeom prst="rect">
            <a:avLst/>
          </a:prstGeom>
          <a:noFill/>
        </p:spPr>
        <p:txBody>
          <a:bodyPr wrap="square" rtlCol="0">
            <a:spAutoFit/>
          </a:bodyPr>
          <a:lstStyle/>
          <a:p>
            <a:r>
              <a:rPr lang="bn-BD" sz="23900" b="1" dirty="0" smtClean="0">
                <a:latin typeface="NikoshBAN" pitchFamily="2" charset="0"/>
                <a:cs typeface="NikoshBAN" pitchFamily="2" charset="0"/>
              </a:rPr>
              <a:t>স্বাগতম</a:t>
            </a:r>
            <a:endParaRPr lang="bn-BD" sz="9600" b="1" dirty="0" smtClean="0">
              <a:latin typeface="NikoshBAN" pitchFamily="2" charset="0"/>
              <a:cs typeface="NikoshBAN" pitchFamily="2" charset="0"/>
            </a:endParaRPr>
          </a:p>
        </p:txBody>
      </p:sp>
    </p:spTree>
    <p:extLst>
      <p:ext uri="{BB962C8B-B14F-4D97-AF65-F5344CB8AC3E}">
        <p14:creationId xmlns:p14="http://schemas.microsoft.com/office/powerpoint/2010/main" val="1523430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2" name="Oval 1"/>
          <p:cNvSpPr/>
          <p:nvPr/>
        </p:nvSpPr>
        <p:spPr>
          <a:xfrm>
            <a:off x="3810000" y="3124200"/>
            <a:ext cx="1600200" cy="13716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itchFamily="2" charset="0"/>
                <a:cs typeface="NikoshBAN" pitchFamily="2" charset="0"/>
              </a:rPr>
              <a:t>ঘর্ষণ</a:t>
            </a:r>
            <a:endParaRPr lang="en-US" b="1" dirty="0">
              <a:solidFill>
                <a:schemeClr val="tx1"/>
              </a:solidFill>
              <a:latin typeface="NikoshBAN" pitchFamily="2" charset="0"/>
              <a:cs typeface="NikoshBAN" pitchFamily="2" charset="0"/>
            </a:endParaRPr>
          </a:p>
        </p:txBody>
      </p:sp>
      <p:sp>
        <p:nvSpPr>
          <p:cNvPr id="9" name="Oval 8"/>
          <p:cNvSpPr/>
          <p:nvPr/>
        </p:nvSpPr>
        <p:spPr>
          <a:xfrm>
            <a:off x="6005945" y="1790700"/>
            <a:ext cx="1799909"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পিছলানো ঘর্ষণ</a:t>
            </a:r>
            <a:endParaRPr lang="en-US" sz="2800" b="1" dirty="0">
              <a:solidFill>
                <a:schemeClr val="tx1"/>
              </a:solidFill>
              <a:latin typeface="NikoshBAN" pitchFamily="2" charset="0"/>
              <a:cs typeface="NikoshBAN" pitchFamily="2" charset="0"/>
            </a:endParaRPr>
          </a:p>
        </p:txBody>
      </p:sp>
      <p:sp>
        <p:nvSpPr>
          <p:cNvPr id="14" name="Oval 13"/>
          <p:cNvSpPr/>
          <p:nvPr/>
        </p:nvSpPr>
        <p:spPr>
          <a:xfrm>
            <a:off x="1586345" y="1776845"/>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স্থিতি</a:t>
            </a:r>
          </a:p>
          <a:p>
            <a:pPr algn="ctr"/>
            <a:r>
              <a:rPr lang="bn-BD" sz="3200" b="1" dirty="0" smtClean="0">
                <a:solidFill>
                  <a:schemeClr val="tx1"/>
                </a:solidFill>
                <a:latin typeface="NikoshBAN" pitchFamily="2" charset="0"/>
                <a:cs typeface="NikoshBAN" pitchFamily="2" charset="0"/>
              </a:rPr>
              <a:t>ঘর্ষণ</a:t>
            </a:r>
            <a:endParaRPr lang="en-US" sz="3200" b="1" dirty="0">
              <a:solidFill>
                <a:schemeClr val="tx1"/>
              </a:solidFill>
              <a:latin typeface="NikoshBAN" pitchFamily="2" charset="0"/>
              <a:cs typeface="NikoshBAN" pitchFamily="2" charset="0"/>
            </a:endParaRPr>
          </a:p>
        </p:txBody>
      </p:sp>
      <p:sp>
        <p:nvSpPr>
          <p:cNvPr id="19" name="Oval 18"/>
          <p:cNvSpPr/>
          <p:nvPr/>
        </p:nvSpPr>
        <p:spPr>
          <a:xfrm>
            <a:off x="6019800" y="42672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প্রবাহী ঘর্ষণ</a:t>
            </a:r>
            <a:endParaRPr lang="en-US" sz="2800" b="1" dirty="0">
              <a:solidFill>
                <a:schemeClr val="tx1"/>
              </a:solidFill>
              <a:latin typeface="NikoshBAN" pitchFamily="2" charset="0"/>
              <a:cs typeface="NikoshBAN" pitchFamily="2" charset="0"/>
            </a:endParaRPr>
          </a:p>
        </p:txBody>
      </p:sp>
      <p:sp>
        <p:nvSpPr>
          <p:cNvPr id="20" name="Oval 19"/>
          <p:cNvSpPr/>
          <p:nvPr/>
        </p:nvSpPr>
        <p:spPr>
          <a:xfrm>
            <a:off x="1600200" y="42291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আবর্ত</a:t>
            </a:r>
            <a:endParaRPr lang="bn-BD" sz="2800" b="1" dirty="0">
              <a:solidFill>
                <a:schemeClr val="tx1"/>
              </a:solidFill>
              <a:latin typeface="NikoshBAN" pitchFamily="2" charset="0"/>
              <a:cs typeface="NikoshBAN" pitchFamily="2" charset="0"/>
            </a:endParaRPr>
          </a:p>
          <a:p>
            <a:pPr algn="ctr"/>
            <a:r>
              <a:rPr lang="bn-BD" sz="2800" b="1" dirty="0" smtClean="0">
                <a:solidFill>
                  <a:schemeClr val="tx1"/>
                </a:solidFill>
                <a:latin typeface="NikoshBAN" pitchFamily="2" charset="0"/>
                <a:cs typeface="NikoshBAN" pitchFamily="2" charset="0"/>
              </a:rPr>
              <a:t>ঘর্ষণ</a:t>
            </a:r>
            <a:endParaRPr lang="en-US" sz="2800" b="1" dirty="0">
              <a:solidFill>
                <a:schemeClr val="tx1"/>
              </a:solidFill>
              <a:latin typeface="NikoshBAN" pitchFamily="2" charset="0"/>
              <a:cs typeface="NikoshBAN" pitchFamily="2" charset="0"/>
            </a:endParaRPr>
          </a:p>
        </p:txBody>
      </p:sp>
      <p:cxnSp>
        <p:nvCxnSpPr>
          <p:cNvPr id="21" name="Straight Connector 20"/>
          <p:cNvCxnSpPr/>
          <p:nvPr/>
        </p:nvCxnSpPr>
        <p:spPr>
          <a:xfrm flipV="1">
            <a:off x="3048000" y="4123484"/>
            <a:ext cx="871654" cy="4485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191000"/>
            <a:ext cx="871654" cy="4468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00546" y="2971800"/>
            <a:ext cx="871654" cy="4485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61855" y="2895600"/>
            <a:ext cx="871654"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05000" y="505691"/>
            <a:ext cx="53340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মাইন্ডম্যাপিং</a:t>
            </a:r>
            <a:endParaRPr lang="en-US" sz="3600" b="1" dirty="0">
              <a:latin typeface="NikoshBAN" pitchFamily="2" charset="0"/>
              <a:cs typeface="NikoshBAN" pitchFamily="2" charset="0"/>
            </a:endParaRPr>
          </a:p>
        </p:txBody>
      </p:sp>
      <p:sp>
        <p:nvSpPr>
          <p:cNvPr id="13" name="Oval 12">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8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38"/>
          <p:cNvSpPr txBox="1"/>
          <p:nvPr/>
        </p:nvSpPr>
        <p:spPr>
          <a:xfrm>
            <a:off x="1905000" y="304800"/>
            <a:ext cx="533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latin typeface="NikoshBAN" pitchFamily="2" charset="0"/>
                <a:cs typeface="NikoshBAN" pitchFamily="2" charset="0"/>
              </a:rPr>
              <a:t>দলীয়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ওয়াকিং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ওয়াল</a:t>
            </a:r>
            <a:r>
              <a:rPr lang="en-US" sz="3600" b="1" dirty="0">
                <a:latin typeface="NikoshBAN" pitchFamily="2" charset="0"/>
                <a:cs typeface="NikoshBAN" pitchFamily="2" charset="0"/>
              </a:rPr>
              <a:t>)</a:t>
            </a:r>
          </a:p>
        </p:txBody>
      </p:sp>
      <p:sp>
        <p:nvSpPr>
          <p:cNvPr id="5" name="TextBox 4"/>
          <p:cNvSpPr txBox="1"/>
          <p:nvPr/>
        </p:nvSpPr>
        <p:spPr>
          <a:xfrm>
            <a:off x="609600" y="1654314"/>
            <a:ext cx="8001000" cy="1569660"/>
          </a:xfrm>
          <a:prstGeom prst="rect">
            <a:avLst/>
          </a:prstGeom>
          <a:noFill/>
        </p:spPr>
        <p:txBody>
          <a:bodyPr wrap="square" rtlCol="0">
            <a:spAutoFit/>
          </a:bodyPr>
          <a:lstStyle/>
          <a:p>
            <a:pPr algn="just"/>
            <a:r>
              <a:rPr lang="en-US" sz="3200" b="1" dirty="0" err="1" smtClean="0">
                <a:latin typeface="NikoshBAN" pitchFamily="2" charset="0"/>
                <a:cs typeface="NikoshBAN" pitchFamily="2" charset="0"/>
              </a:rPr>
              <a:t>তোমরা</a:t>
            </a:r>
            <a:r>
              <a:rPr lang="en-US" sz="3200" b="1" dirty="0" smtClean="0">
                <a:latin typeface="NikoshBAN" pitchFamily="2" charset="0"/>
                <a:cs typeface="NikoshBAN" pitchFamily="2" charset="0"/>
              </a:rPr>
              <a:t> ৬ </a:t>
            </a:r>
            <a:r>
              <a:rPr lang="en-US" sz="3200" b="1" dirty="0" err="1" smtClean="0">
                <a:latin typeface="NikoshBAN" pitchFamily="2" charset="0"/>
                <a:cs typeface="NikoshBAN" pitchFamily="2" charset="0"/>
              </a:rPr>
              <a:t>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বিভক্ত</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হয়ে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কর্মপত্র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অনুযায়ী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দলীয়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কাজ</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endParaRPr lang="en-US" sz="3200" b="1" dirty="0" smtClean="0">
              <a:latin typeface="NikoshBAN" pitchFamily="2" charset="0"/>
              <a:cs typeface="NikoshBAN" pitchFamily="2" charset="0"/>
            </a:endParaRPr>
          </a:p>
          <a:p>
            <a:pPr algn="just"/>
            <a:r>
              <a:rPr lang="en-US" sz="3200" b="1" dirty="0" err="1" smtClean="0">
                <a:latin typeface="NikoshBAN" pitchFamily="2" charset="0"/>
                <a:cs typeface="NikoshBAN" pitchFamily="2" charset="0"/>
              </a:rPr>
              <a:t>পোস্টার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লিপিবদ্ধ</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এবং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দেয়ালে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লাগিয়ে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প্রত্যেকে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প্রত্যেক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পোষ্টারের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অবস্থান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করবে</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6" name="TextBox 5"/>
          <p:cNvSpPr txBox="1"/>
          <p:nvPr/>
        </p:nvSpPr>
        <p:spPr>
          <a:xfrm>
            <a:off x="6096000" y="5054025"/>
            <a:ext cx="2362200" cy="584775"/>
          </a:xfrm>
          <a:prstGeom prst="rect">
            <a:avLst/>
          </a:prstGeom>
          <a:noFill/>
        </p:spPr>
        <p:txBody>
          <a:bodyPr wrap="square" rtlCol="0">
            <a:spAutoFit/>
          </a:bodyPr>
          <a:lstStyle/>
          <a:p>
            <a:pPr algn="just"/>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১৫ </a:t>
            </a:r>
            <a:r>
              <a:rPr lang="en-US" sz="3200" b="1" dirty="0" err="1" smtClean="0">
                <a:latin typeface="NikoshBAN" pitchFamily="2" charset="0"/>
                <a:cs typeface="NikoshBAN" pitchFamily="2" charset="0"/>
              </a:rPr>
              <a:t>মিনিট</a:t>
            </a:r>
            <a:endParaRPr lang="en-US" sz="3200" b="1" dirty="0">
              <a:latin typeface="NikoshBAN" pitchFamily="2" charset="0"/>
              <a:cs typeface="NikoshBAN" pitchFamily="2" charset="0"/>
            </a:endParaRPr>
          </a:p>
        </p:txBody>
      </p:sp>
      <p:sp>
        <p:nvSpPr>
          <p:cNvPr id="7" name="Oval 6">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189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38"/>
          <p:cNvSpPr txBox="1"/>
          <p:nvPr/>
        </p:nvSpPr>
        <p:spPr>
          <a:xfrm>
            <a:off x="1905000" y="304800"/>
            <a:ext cx="533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latin typeface="NikoshBAN" pitchFamily="2" charset="0"/>
                <a:cs typeface="NikoshBAN" pitchFamily="2" charset="0"/>
              </a:rPr>
              <a:t>কর্মপত্র</a:t>
            </a:r>
            <a:r>
              <a:rPr lang="en-US" sz="3600" b="1" dirty="0" smtClean="0">
                <a:latin typeface="NikoshBAN" pitchFamily="2" charset="0"/>
                <a:cs typeface="NikoshBAN" pitchFamily="2" charset="0"/>
              </a:rPr>
              <a:t> -১</a:t>
            </a:r>
            <a:endParaRPr lang="en-US" sz="3600" b="1" dirty="0">
              <a:latin typeface="NikoshBAN" pitchFamily="2" charset="0"/>
              <a:cs typeface="NikoshBAN" pitchFamily="2" charset="0"/>
            </a:endParaRPr>
          </a:p>
        </p:txBody>
      </p:sp>
      <p:sp>
        <p:nvSpPr>
          <p:cNvPr id="6" name="TextBox 5"/>
          <p:cNvSpPr txBox="1"/>
          <p:nvPr/>
        </p:nvSpPr>
        <p:spPr>
          <a:xfrm>
            <a:off x="6096000" y="5282625"/>
            <a:ext cx="2362200" cy="584775"/>
          </a:xfrm>
          <a:prstGeom prst="rect">
            <a:avLst/>
          </a:prstGeom>
          <a:noFill/>
        </p:spPr>
        <p:txBody>
          <a:bodyPr wrap="square" rtlCol="0">
            <a:spAutoFit/>
          </a:bodyPr>
          <a:lstStyle/>
          <a:p>
            <a:pPr algn="just"/>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১</a:t>
            </a:r>
            <a:r>
              <a:rPr lang="bn-BD" sz="3200" b="1" dirty="0" smtClean="0">
                <a:latin typeface="NikoshBAN" pitchFamily="2" charset="0"/>
                <a:cs typeface="NikoshBAN" pitchFamily="2" charset="0"/>
              </a:rPr>
              <a:t>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মিনিট</a:t>
            </a:r>
            <a:endParaRPr lang="en-US" sz="3200" b="1" dirty="0">
              <a:latin typeface="NikoshBAN" pitchFamily="2" charset="0"/>
              <a:cs typeface="NikoshBAN" pitchFamily="2" charset="0"/>
            </a:endParaRPr>
          </a:p>
        </p:txBody>
      </p:sp>
      <p:sp>
        <p:nvSpPr>
          <p:cNvPr id="7" name="Oval 6">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51325420"/>
              </p:ext>
            </p:extLst>
          </p:nvPr>
        </p:nvGraphicFramePr>
        <p:xfrm>
          <a:off x="533399" y="990600"/>
          <a:ext cx="8229601" cy="4206240"/>
        </p:xfrm>
        <a:graphic>
          <a:graphicData uri="http://schemas.openxmlformats.org/drawingml/2006/table">
            <a:tbl>
              <a:tblPr firstRow="1" bandRow="1">
                <a:tableStyleId>{5C22544A-7EE6-4342-B048-85BDC9FD1C3A}</a:tableStyleId>
              </a:tblPr>
              <a:tblGrid>
                <a:gridCol w="1337311"/>
                <a:gridCol w="5246370"/>
                <a:gridCol w="1645920"/>
              </a:tblGrid>
              <a:tr h="269240">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১</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সরবরাহকৃত</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চাকা</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দুটোর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বহির্ভাগের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খাঁজগুলো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লক্ষ</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a:t>
                      </a:r>
                      <a:r>
                        <a:rPr lang="bn-BD" baseline="0" dirty="0" smtClean="0">
                          <a:solidFill>
                            <a:schemeClr val="tx1"/>
                          </a:solidFill>
                          <a:latin typeface="NikoshBAN" pitchFamily="2" charset="0"/>
                          <a:cs typeface="NikoshBAN" pitchFamily="2" charset="0"/>
                        </a:rPr>
                        <a:t>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১</a:t>
                      </a:r>
                      <a:endParaRPr lang="en-US" dirty="0">
                        <a:solidFill>
                          <a:schemeClr val="tx1"/>
                        </a:solidFill>
                        <a:latin typeface="NikoshBAN" pitchFamily="2" charset="0"/>
                        <a:cs typeface="NikoshBAN" pitchFamily="2" charset="0"/>
                      </a:endParaRPr>
                    </a:p>
                  </a:txBody>
                  <a:tcPr/>
                </a:tc>
                <a:tc>
                  <a:txBody>
                    <a:bodyPr/>
                    <a:lstStyle/>
                    <a:p>
                      <a:endParaRPr lang="en-US">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চাকা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দুটোর</a:t>
                      </a:r>
                      <a:r>
                        <a:rPr lang="en-US"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খাঁজ</a:t>
                      </a:r>
                      <a:r>
                        <a:rPr lang="en-US" dirty="0" err="1" smtClean="0">
                          <a:solidFill>
                            <a:schemeClr val="tx1"/>
                          </a:solidFill>
                          <a:latin typeface="NikoshBAN" pitchFamily="2" charset="0"/>
                          <a:cs typeface="NikoshBAN" pitchFamily="2" charset="0"/>
                        </a:rPr>
                        <a:t>গুলো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একই</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রকমের</a:t>
                      </a:r>
                      <a:r>
                        <a:rPr lang="en-US" baseline="0"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a:t>
                      </a:r>
                      <a:r>
                        <a:rPr lang="bn-BD" baseline="0" dirty="0" smtClean="0">
                          <a:solidFill>
                            <a:schemeClr val="tx1"/>
                          </a:solidFill>
                          <a:latin typeface="NikoshBAN" pitchFamily="2" charset="0"/>
                          <a:cs typeface="NikoshBAN" pitchFamily="2" charset="0"/>
                        </a:rPr>
                        <a:t>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৩</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এই</a:t>
                      </a:r>
                      <a:r>
                        <a:rPr lang="en-US"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খাঁজ</a:t>
                      </a:r>
                      <a:r>
                        <a:rPr lang="en-US" dirty="0" err="1" smtClean="0">
                          <a:solidFill>
                            <a:schemeClr val="tx1"/>
                          </a:solidFill>
                          <a:latin typeface="NikoshBAN" pitchFamily="2" charset="0"/>
                          <a:cs typeface="NikoshBAN" pitchFamily="2" charset="0"/>
                        </a:rPr>
                        <a:t>গুলো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থাকা</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বা</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না</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থাকার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কারণ</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হতে</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পারে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বলে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তুমি</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মনে</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a:t>
                      </a:r>
                      <a:r>
                        <a:rPr lang="en-US" baseline="0"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a:t>
                      </a:r>
                      <a:r>
                        <a:rPr lang="bn-BD" baseline="0" dirty="0" smtClean="0">
                          <a:solidFill>
                            <a:schemeClr val="tx1"/>
                          </a:solidFill>
                          <a:latin typeface="NikoshBAN" pitchFamily="2" charset="0"/>
                          <a:cs typeface="NikoshBAN" pitchFamily="2" charset="0"/>
                        </a:rPr>
                        <a:t>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smtClean="0">
                          <a:solidFill>
                            <a:schemeClr val="tx1"/>
                          </a:solidFill>
                          <a:latin typeface="NikoshBAN" pitchFamily="2" charset="0"/>
                          <a:cs typeface="NikoshBAN" pitchFamily="2" charset="0"/>
                        </a:rPr>
                        <a:t>পর্যবেক্ষন৩</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৪</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দুটো</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চাকার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মধ্যে</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কোন</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চাকাটি</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ব্যাবহার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নিরাপদ</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বলে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তুমি</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মনে</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a:t>
                      </a:r>
                      <a:r>
                        <a:rPr lang="en-US" baseline="0"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a:t>
                      </a:r>
                      <a:r>
                        <a:rPr lang="bn-BD" baseline="0" dirty="0" smtClean="0">
                          <a:solidFill>
                            <a:schemeClr val="tx1"/>
                          </a:solidFill>
                          <a:latin typeface="NikoshBAN" pitchFamily="2" charset="0"/>
                          <a:cs typeface="NikoshBAN" pitchFamily="2" charset="0"/>
                        </a:rPr>
                        <a:t> ২ মিনিট</a:t>
                      </a:r>
                      <a:endParaRPr lang="en-US" dirty="0">
                        <a:solidFill>
                          <a:schemeClr val="tx1"/>
                        </a:solidFill>
                        <a:latin typeface="NikoshBAN" pitchFamily="2" charset="0"/>
                        <a:cs typeface="NikoshBAN" pitchFamily="2" charset="0"/>
                      </a:endParaRPr>
                    </a:p>
                  </a:txBody>
                  <a:tcPr/>
                </a:tc>
              </a:tr>
              <a:tr h="269240">
                <a:tc>
                  <a:txBody>
                    <a:bodyPr/>
                    <a:lstStyle/>
                    <a:p>
                      <a:r>
                        <a:rPr lang="bn-BD" dirty="0" smtClean="0">
                          <a:solidFill>
                            <a:schemeClr val="tx1"/>
                          </a:solidFill>
                          <a:latin typeface="NikoshBAN" pitchFamily="2" charset="0"/>
                          <a:cs typeface="NikoshBAN" pitchFamily="2" charset="0"/>
                        </a:rPr>
                        <a:t>পর্যবেক্ষণ</a:t>
                      </a:r>
                      <a:r>
                        <a:rPr lang="bn-BD" baseline="0" dirty="0" smtClean="0">
                          <a:solidFill>
                            <a:schemeClr val="tx1"/>
                          </a:solidFill>
                          <a:latin typeface="NikoshBAN" pitchFamily="2" charset="0"/>
                          <a:cs typeface="NikoshBAN" pitchFamily="2" charset="0"/>
                        </a:rPr>
                        <a:t> ৪</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৫</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তোমাদের অভিজ্ঞতা</a:t>
                      </a:r>
                      <a:r>
                        <a:rPr lang="bn-BD" baseline="0" dirty="0" smtClean="0">
                          <a:solidFill>
                            <a:schemeClr val="tx1"/>
                          </a:solidFill>
                          <a:latin typeface="NikoshBAN" pitchFamily="2" charset="0"/>
                          <a:cs typeface="NikoshBAN" pitchFamily="2" charset="0"/>
                        </a:rPr>
                        <a:t> সবার সাথে শেয়ার কর</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val="14153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38"/>
          <p:cNvSpPr txBox="1"/>
          <p:nvPr/>
        </p:nvSpPr>
        <p:spPr>
          <a:xfrm>
            <a:off x="1905000" y="304800"/>
            <a:ext cx="533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latin typeface="NikoshBAN" pitchFamily="2" charset="0"/>
                <a:cs typeface="NikoshBAN" pitchFamily="2" charset="0"/>
              </a:rPr>
              <a:t>কর্মপত্র</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২</a:t>
            </a:r>
            <a:endParaRPr lang="en-US" sz="3600" b="1" dirty="0">
              <a:latin typeface="NikoshBAN" pitchFamily="2" charset="0"/>
              <a:cs typeface="NikoshBAN" pitchFamily="2" charset="0"/>
            </a:endParaRPr>
          </a:p>
        </p:txBody>
      </p:sp>
      <p:sp>
        <p:nvSpPr>
          <p:cNvPr id="6" name="TextBox 5"/>
          <p:cNvSpPr txBox="1"/>
          <p:nvPr/>
        </p:nvSpPr>
        <p:spPr>
          <a:xfrm>
            <a:off x="6096000" y="5282625"/>
            <a:ext cx="2362200" cy="584775"/>
          </a:xfrm>
          <a:prstGeom prst="rect">
            <a:avLst/>
          </a:prstGeom>
          <a:noFill/>
        </p:spPr>
        <p:txBody>
          <a:bodyPr wrap="square" rtlCol="0">
            <a:spAutoFit/>
          </a:bodyPr>
          <a:lstStyle/>
          <a:p>
            <a:pPr algn="just"/>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১</a:t>
            </a:r>
            <a:r>
              <a:rPr lang="bn-BD" sz="3200" b="1" dirty="0" smtClean="0">
                <a:latin typeface="NikoshBAN" pitchFamily="2" charset="0"/>
                <a:cs typeface="NikoshBAN" pitchFamily="2" charset="0"/>
              </a:rPr>
              <a:t>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মিনিট</a:t>
            </a:r>
            <a:endParaRPr lang="en-US" sz="3200" b="1" dirty="0">
              <a:latin typeface="NikoshBAN" pitchFamily="2" charset="0"/>
              <a:cs typeface="NikoshBAN" pitchFamily="2" charset="0"/>
            </a:endParaRPr>
          </a:p>
        </p:txBody>
      </p:sp>
      <p:sp>
        <p:nvSpPr>
          <p:cNvPr id="7" name="Oval 6">
            <a:hlinkClick r:id="rId3" action="ppaction://hlinksldjump"/>
          </p:cNvPr>
          <p:cNvSpPr/>
          <p:nvPr/>
        </p:nvSpPr>
        <p:spPr>
          <a:xfrm>
            <a:off x="7696200" y="59436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96842589"/>
              </p:ext>
            </p:extLst>
          </p:nvPr>
        </p:nvGraphicFramePr>
        <p:xfrm>
          <a:off x="533399" y="990600"/>
          <a:ext cx="8229601" cy="4206240"/>
        </p:xfrm>
        <a:graphic>
          <a:graphicData uri="http://schemas.openxmlformats.org/drawingml/2006/table">
            <a:tbl>
              <a:tblPr firstRow="1" bandRow="1">
                <a:tableStyleId>{5C22544A-7EE6-4342-B048-85BDC9FD1C3A}</a:tableStyleId>
              </a:tblPr>
              <a:tblGrid>
                <a:gridCol w="1337311"/>
                <a:gridCol w="5246370"/>
                <a:gridCol w="1645920"/>
              </a:tblGrid>
              <a:tr h="269240">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১</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সরবরাহ</a:t>
                      </a:r>
                      <a:r>
                        <a:rPr lang="bn-BD" dirty="0" smtClean="0">
                          <a:solidFill>
                            <a:schemeClr val="tx1"/>
                          </a:solidFill>
                          <a:latin typeface="NikoshBAN" pitchFamily="2" charset="0"/>
                          <a:cs typeface="NikoshBAN" pitchFamily="2" charset="0"/>
                        </a:rPr>
                        <a:t>কৃত</a:t>
                      </a:r>
                      <a:r>
                        <a:rPr lang="bn-BD" baseline="0" dirty="0" smtClean="0">
                          <a:solidFill>
                            <a:schemeClr val="tx1"/>
                          </a:solidFill>
                          <a:latin typeface="NikoshBAN" pitchFamily="2" charset="0"/>
                          <a:cs typeface="NikoshBAN" pitchFamily="2" charset="0"/>
                        </a:rPr>
                        <a:t> সমতল কাগজটি  ঢালু করে কাগজের উপর দিয়ে বলটিকে গড়িয়ে ফেলো</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১</a:t>
                      </a:r>
                      <a:endParaRPr lang="en-US" dirty="0">
                        <a:solidFill>
                          <a:schemeClr val="tx1"/>
                        </a:solidFill>
                        <a:latin typeface="NikoshBAN" pitchFamily="2" charset="0"/>
                        <a:cs typeface="NikoshBAN" pitchFamily="2" charset="0"/>
                      </a:endParaRPr>
                    </a:p>
                  </a:txBody>
                  <a:tcPr/>
                </a:tc>
                <a:tc>
                  <a:txBody>
                    <a:bodyPr/>
                    <a:lstStyle/>
                    <a:p>
                      <a:endParaRPr lang="en-US">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এইবার</a:t>
                      </a:r>
                      <a:r>
                        <a:rPr lang="bn-BD" baseline="0" dirty="0" smtClean="0">
                          <a:solidFill>
                            <a:schemeClr val="tx1"/>
                          </a:solidFill>
                          <a:latin typeface="NikoshBAN" pitchFamily="2" charset="0"/>
                          <a:cs typeface="NikoshBAN" pitchFamily="2" charset="0"/>
                        </a:rPr>
                        <a:t> শিরিষ কাগজটি  ঢালু করে শিরিষ কাগজের উপর দিয়ে বলটি গড়িয়ে ফেলো</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৩</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কি</a:t>
                      </a:r>
                      <a:r>
                        <a:rPr lang="bn-BD" baseline="0" dirty="0" smtClean="0">
                          <a:solidFill>
                            <a:schemeClr val="tx1"/>
                          </a:solidFill>
                          <a:latin typeface="NikoshBAN" pitchFamily="2" charset="0"/>
                          <a:cs typeface="NikoshBAN" pitchFamily="2" charset="0"/>
                        </a:rPr>
                        <a:t> হলো?কোন কাগজের উপর দিয়ে বলটি তাড়াতাড়ি গড়িয়ে পরলো?</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smtClean="0">
                          <a:solidFill>
                            <a:schemeClr val="tx1"/>
                          </a:solidFill>
                          <a:latin typeface="NikoshBAN" pitchFamily="2" charset="0"/>
                          <a:cs typeface="NikoshBAN" pitchFamily="2" charset="0"/>
                        </a:rPr>
                        <a:t>পর্যবেক্ষন৩</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৪</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কেনো</a:t>
                      </a:r>
                      <a:r>
                        <a:rPr lang="bn-BD" baseline="0" dirty="0" smtClean="0">
                          <a:solidFill>
                            <a:schemeClr val="tx1"/>
                          </a:solidFill>
                          <a:latin typeface="NikoshBAN" pitchFamily="2" charset="0"/>
                          <a:cs typeface="NikoshBAN" pitchFamily="2" charset="0"/>
                        </a:rPr>
                        <a:t> এমনটি হল?</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bn-BD" dirty="0" smtClean="0">
                          <a:solidFill>
                            <a:schemeClr val="tx1"/>
                          </a:solidFill>
                          <a:latin typeface="NikoshBAN" pitchFamily="2" charset="0"/>
                          <a:cs typeface="NikoshBAN" pitchFamily="2" charset="0"/>
                        </a:rPr>
                        <a:t>পর্যবেক্ষণ</a:t>
                      </a:r>
                      <a:r>
                        <a:rPr lang="bn-BD" baseline="0" dirty="0" smtClean="0">
                          <a:solidFill>
                            <a:schemeClr val="tx1"/>
                          </a:solidFill>
                          <a:latin typeface="NikoshBAN" pitchFamily="2" charset="0"/>
                          <a:cs typeface="NikoshBAN" pitchFamily="2" charset="0"/>
                        </a:rPr>
                        <a:t> ৪</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৫</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তোমাদের অভিজ্ঞতা</a:t>
                      </a:r>
                      <a:r>
                        <a:rPr lang="bn-BD" baseline="0" dirty="0" smtClean="0">
                          <a:solidFill>
                            <a:schemeClr val="tx1"/>
                          </a:solidFill>
                          <a:latin typeface="NikoshBAN" pitchFamily="2" charset="0"/>
                          <a:cs typeface="NikoshBAN" pitchFamily="2" charset="0"/>
                        </a:rPr>
                        <a:t> সবার সাথে শেয়ার কর</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val="110660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38"/>
          <p:cNvSpPr txBox="1"/>
          <p:nvPr/>
        </p:nvSpPr>
        <p:spPr>
          <a:xfrm>
            <a:off x="1905000" y="304800"/>
            <a:ext cx="533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latin typeface="NikoshBAN" pitchFamily="2" charset="0"/>
                <a:cs typeface="NikoshBAN" pitchFamily="2" charset="0"/>
              </a:rPr>
              <a:t>কর্মপত্র</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৩</a:t>
            </a:r>
            <a:endParaRPr lang="en-US" sz="3600" b="1" dirty="0">
              <a:latin typeface="NikoshBAN" pitchFamily="2" charset="0"/>
              <a:cs typeface="NikoshBAN" pitchFamily="2" charset="0"/>
            </a:endParaRPr>
          </a:p>
        </p:txBody>
      </p:sp>
      <p:sp>
        <p:nvSpPr>
          <p:cNvPr id="6" name="TextBox 5"/>
          <p:cNvSpPr txBox="1"/>
          <p:nvPr/>
        </p:nvSpPr>
        <p:spPr>
          <a:xfrm>
            <a:off x="6096000" y="5054025"/>
            <a:ext cx="2362200" cy="584775"/>
          </a:xfrm>
          <a:prstGeom prst="rect">
            <a:avLst/>
          </a:prstGeom>
          <a:noFill/>
        </p:spPr>
        <p:txBody>
          <a:bodyPr wrap="square" rtlCol="0">
            <a:spAutoFit/>
          </a:bodyPr>
          <a:lstStyle/>
          <a:p>
            <a:pPr algn="just"/>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১</a:t>
            </a:r>
            <a:r>
              <a:rPr lang="bn-BD" sz="3200" b="1" dirty="0" smtClean="0">
                <a:latin typeface="NikoshBAN" pitchFamily="2" charset="0"/>
                <a:cs typeface="NikoshBAN" pitchFamily="2" charset="0"/>
              </a:rPr>
              <a:t>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মিনিট</a:t>
            </a:r>
            <a:endParaRPr lang="en-US" sz="3200" b="1" dirty="0">
              <a:latin typeface="NikoshBAN" pitchFamily="2" charset="0"/>
              <a:cs typeface="NikoshBAN" pitchFamily="2" charset="0"/>
            </a:endParaRPr>
          </a:p>
        </p:txBody>
      </p:sp>
      <p:sp>
        <p:nvSpPr>
          <p:cNvPr id="7" name="Oval 6">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41325092"/>
              </p:ext>
            </p:extLst>
          </p:nvPr>
        </p:nvGraphicFramePr>
        <p:xfrm>
          <a:off x="533399" y="990600"/>
          <a:ext cx="8229601" cy="3931920"/>
        </p:xfrm>
        <a:graphic>
          <a:graphicData uri="http://schemas.openxmlformats.org/drawingml/2006/table">
            <a:tbl>
              <a:tblPr firstRow="1" bandRow="1">
                <a:tableStyleId>{5C22544A-7EE6-4342-B048-85BDC9FD1C3A}</a:tableStyleId>
              </a:tblPr>
              <a:tblGrid>
                <a:gridCol w="1337311"/>
                <a:gridCol w="5246370"/>
                <a:gridCol w="1645920"/>
              </a:tblGrid>
              <a:tr h="269240">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c>
                  <a:txBody>
                    <a:bodyPr/>
                    <a:lstStyle/>
                    <a:p>
                      <a:endParaRPr lang="en-US" dirty="0">
                        <a:solidFill>
                          <a:schemeClr val="tx1"/>
                        </a:solidFill>
                        <a:latin typeface="NikoshBAN" pitchFamily="2" charset="0"/>
                        <a:cs typeface="NikoshBAN" pitchFamily="2" charset="0"/>
                      </a:endParaRPr>
                    </a:p>
                  </a:txBody>
                  <a:tcPr>
                    <a:solidFill>
                      <a:schemeClr val="bg1"/>
                    </a:solidFill>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১</a:t>
                      </a:r>
                      <a:endParaRPr lang="en-US" dirty="0">
                        <a:solidFill>
                          <a:schemeClr val="tx1"/>
                        </a:solidFill>
                        <a:latin typeface="NikoshBAN" pitchFamily="2" charset="0"/>
                        <a:cs typeface="NikoshBAN" pitchFamily="2" charset="0"/>
                      </a:endParaRPr>
                    </a:p>
                  </a:txBody>
                  <a:tcPr/>
                </a:tc>
                <a:tc>
                  <a:txBody>
                    <a:bodyPr/>
                    <a:lstStyle/>
                    <a:p>
                      <a:r>
                        <a:rPr lang="en-US" dirty="0" err="1" smtClean="0">
                          <a:solidFill>
                            <a:schemeClr val="tx1"/>
                          </a:solidFill>
                          <a:latin typeface="NikoshBAN" pitchFamily="2" charset="0"/>
                          <a:cs typeface="NikoshBAN" pitchFamily="2" charset="0"/>
                        </a:rPr>
                        <a:t>সরবরাহ</a:t>
                      </a:r>
                      <a:r>
                        <a:rPr lang="bn-BD" dirty="0" smtClean="0">
                          <a:solidFill>
                            <a:schemeClr val="tx1"/>
                          </a:solidFill>
                          <a:latin typeface="NikoshBAN" pitchFamily="2" charset="0"/>
                          <a:cs typeface="NikoshBAN" pitchFamily="2" charset="0"/>
                        </a:rPr>
                        <a:t>কৃত</a:t>
                      </a:r>
                      <a:r>
                        <a:rPr lang="bn-BD" baseline="0" dirty="0" smtClean="0">
                          <a:solidFill>
                            <a:schemeClr val="tx1"/>
                          </a:solidFill>
                          <a:latin typeface="NikoshBAN" pitchFamily="2" charset="0"/>
                          <a:cs typeface="NikoshBAN" pitchFamily="2" charset="0"/>
                        </a:rPr>
                        <a:t> খেলনা গাড়িটি চাবি দিয়ে চালু কর এবং রিমোট কন্ট্রোল নিয়ন্ত্রিত গাড়িটিও চালু কর</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১</a:t>
                      </a:r>
                      <a:endParaRPr lang="en-US" dirty="0">
                        <a:solidFill>
                          <a:schemeClr val="tx1"/>
                        </a:solidFill>
                        <a:latin typeface="NikoshBAN" pitchFamily="2" charset="0"/>
                        <a:cs typeface="NikoshBAN" pitchFamily="2" charset="0"/>
                      </a:endParaRPr>
                    </a:p>
                  </a:txBody>
                  <a:tcPr/>
                </a:tc>
                <a:tc>
                  <a:txBody>
                    <a:bodyPr/>
                    <a:lstStyle/>
                    <a:p>
                      <a:endParaRPr lang="en-US">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কি দেখলে?</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পর্যবেক্ষণ</a:t>
                      </a:r>
                      <a:r>
                        <a:rPr lang="en-US" baseline="0" dirty="0" smtClean="0">
                          <a:solidFill>
                            <a:schemeClr val="tx1"/>
                          </a:solidFill>
                          <a:latin typeface="NikoshBAN" pitchFamily="2" charset="0"/>
                          <a:cs typeface="NikoshBAN" pitchFamily="2" charset="0"/>
                        </a:rPr>
                        <a:t> ২</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৩</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কেন</a:t>
                      </a:r>
                      <a:r>
                        <a:rPr lang="bn-BD" baseline="0" dirty="0" smtClean="0">
                          <a:solidFill>
                            <a:schemeClr val="tx1"/>
                          </a:solidFill>
                          <a:latin typeface="NikoshBAN" pitchFamily="2" charset="0"/>
                          <a:cs typeface="NikoshBAN" pitchFamily="2" charset="0"/>
                        </a:rPr>
                        <a:t> চাবি দ্বারা চালু করা গাড়িটি বারবার ধাক্কা খাচ্ছে?</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r>
                        <a:rPr lang="en-US" dirty="0" smtClean="0">
                          <a:solidFill>
                            <a:schemeClr val="tx1"/>
                          </a:solidFill>
                          <a:latin typeface="NikoshBAN" pitchFamily="2" charset="0"/>
                          <a:cs typeface="NikoshBAN" pitchFamily="2" charset="0"/>
                        </a:rPr>
                        <a:t>পর্যবেক্ষন৩</a:t>
                      </a:r>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en-US" dirty="0" err="1" smtClean="0">
                          <a:solidFill>
                            <a:schemeClr val="tx1"/>
                          </a:solidFill>
                          <a:latin typeface="NikoshBAN" pitchFamily="2" charset="0"/>
                          <a:cs typeface="NikoshBAN" pitchFamily="2" charset="0"/>
                        </a:rPr>
                        <a:t>নির্দেশনা</a:t>
                      </a:r>
                      <a:r>
                        <a:rPr lang="en-US" baseline="0" dirty="0" smtClean="0">
                          <a:solidFill>
                            <a:schemeClr val="tx1"/>
                          </a:solidFill>
                          <a:latin typeface="NikoshBAN" pitchFamily="2" charset="0"/>
                          <a:cs typeface="NikoshBAN" pitchFamily="2" charset="0"/>
                        </a:rPr>
                        <a:t> ৪</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গতি</a:t>
                      </a:r>
                      <a:r>
                        <a:rPr lang="bn-BD" baseline="0" dirty="0" smtClean="0">
                          <a:solidFill>
                            <a:schemeClr val="tx1"/>
                          </a:solidFill>
                          <a:latin typeface="NikoshBAN" pitchFamily="2" charset="0"/>
                          <a:cs typeface="NikoshBAN" pitchFamily="2" charset="0"/>
                        </a:rPr>
                        <a:t> নিয়ন্ত্রণের কোন প্রভাব লক্ষ করেছো কি?</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r h="269240">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c>
                  <a:txBody>
                    <a:bodyPr/>
                    <a:lstStyle/>
                    <a:p>
                      <a:endParaRPr lang="en-US" dirty="0">
                        <a:solidFill>
                          <a:schemeClr val="tx1"/>
                        </a:solidFill>
                        <a:latin typeface="NikoshBAN" pitchFamily="2" charset="0"/>
                        <a:cs typeface="NikoshBAN" pitchFamily="2" charset="0"/>
                      </a:endParaRPr>
                    </a:p>
                  </a:txBody>
                  <a:tcPr/>
                </a:tc>
              </a:tr>
              <a:tr h="269240">
                <a:tc>
                  <a:txBody>
                    <a:bodyPr/>
                    <a:lstStyle/>
                    <a:p>
                      <a:r>
                        <a:rPr lang="bn-BD" dirty="0" smtClean="0">
                          <a:solidFill>
                            <a:schemeClr val="tx1"/>
                          </a:solidFill>
                          <a:latin typeface="NikoshBAN" pitchFamily="2" charset="0"/>
                          <a:cs typeface="NikoshBAN" pitchFamily="2" charset="0"/>
                        </a:rPr>
                        <a:t>নির্দেশনা</a:t>
                      </a:r>
                      <a:r>
                        <a:rPr lang="bn-BD" baseline="0" dirty="0" smtClean="0">
                          <a:solidFill>
                            <a:schemeClr val="tx1"/>
                          </a:solidFill>
                          <a:latin typeface="NikoshBAN" pitchFamily="2" charset="0"/>
                          <a:cs typeface="NikoshBAN" pitchFamily="2" charset="0"/>
                        </a:rPr>
                        <a:t> ৫</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তোমাদের অভিজ্ঞতা</a:t>
                      </a:r>
                      <a:r>
                        <a:rPr lang="bn-BD" baseline="0" dirty="0" smtClean="0">
                          <a:solidFill>
                            <a:schemeClr val="tx1"/>
                          </a:solidFill>
                          <a:latin typeface="NikoshBAN" pitchFamily="2" charset="0"/>
                          <a:cs typeface="NikoshBAN" pitchFamily="2" charset="0"/>
                        </a:rPr>
                        <a:t> সবার সাথে শেয়ার কর</a:t>
                      </a:r>
                      <a:endParaRPr lang="en-US" dirty="0">
                        <a:solidFill>
                          <a:schemeClr val="tx1"/>
                        </a:solidFill>
                        <a:latin typeface="NikoshBAN" pitchFamily="2" charset="0"/>
                        <a:cs typeface="NikoshBAN" pitchFamily="2" charset="0"/>
                      </a:endParaRPr>
                    </a:p>
                  </a:txBody>
                  <a:tcPr/>
                </a:tc>
                <a:tc>
                  <a:txBody>
                    <a:bodyPr/>
                    <a:lstStyle/>
                    <a:p>
                      <a:r>
                        <a:rPr lang="bn-BD" dirty="0" smtClean="0">
                          <a:solidFill>
                            <a:schemeClr val="tx1"/>
                          </a:solidFill>
                          <a:latin typeface="NikoshBAN" pitchFamily="2" charset="0"/>
                          <a:cs typeface="NikoshBAN" pitchFamily="2" charset="0"/>
                        </a:rPr>
                        <a:t>সময় ২ মিনিট</a:t>
                      </a:r>
                      <a:endParaRPr lang="en-US" dirty="0">
                        <a:solidFill>
                          <a:schemeClr val="tx1"/>
                        </a:solidFill>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val="2298031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latin typeface="NikoshBAN" pitchFamily="2" charset="0"/>
              <a:cs typeface="NikoshBAN" pitchFamily="2" charset="0"/>
            </a:endParaRPr>
          </a:p>
        </p:txBody>
      </p:sp>
      <p:sp>
        <p:nvSpPr>
          <p:cNvPr id="3" name="TextBox 2"/>
          <p:cNvSpPr txBox="1"/>
          <p:nvPr/>
        </p:nvSpPr>
        <p:spPr>
          <a:xfrm>
            <a:off x="1752600" y="457200"/>
            <a:ext cx="5334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মুল্যায়ন</a:t>
            </a:r>
            <a:endParaRPr lang="en-US" sz="3600" b="1" dirty="0">
              <a:latin typeface="NikoshBAN" pitchFamily="2" charset="0"/>
              <a:cs typeface="NikoshBAN" pitchFamily="2" charset="0"/>
            </a:endParaRPr>
          </a:p>
        </p:txBody>
      </p:sp>
      <p:sp>
        <p:nvSpPr>
          <p:cNvPr id="5" name="TextBox 4"/>
          <p:cNvSpPr txBox="1"/>
          <p:nvPr/>
        </p:nvSpPr>
        <p:spPr>
          <a:xfrm>
            <a:off x="609600" y="960796"/>
            <a:ext cx="5334000" cy="646331"/>
          </a:xfrm>
          <a:prstGeom prst="rect">
            <a:avLst/>
          </a:prstGeom>
          <a:noFill/>
        </p:spPr>
        <p:txBody>
          <a:bodyPr wrap="square" rtlCol="0">
            <a:spAutoFit/>
          </a:bodyPr>
          <a:lstStyle/>
          <a:p>
            <a:r>
              <a:rPr lang="en-US" sz="3600" b="1" dirty="0" smtClean="0">
                <a:latin typeface="NikoshBAN" pitchFamily="2" charset="0"/>
                <a:cs typeface="NikoshBAN" pitchFamily="2" charset="0"/>
              </a:rPr>
              <a:t>1)</a:t>
            </a:r>
            <a:r>
              <a:rPr lang="bn-BD" sz="3600" b="1" dirty="0" smtClean="0">
                <a:latin typeface="NikoshBAN" pitchFamily="2" charset="0"/>
                <a:cs typeface="NikoshBAN" pitchFamily="2" charset="0"/>
              </a:rPr>
              <a:t>ঘর্ষণ কত প্রকার? </a:t>
            </a:r>
            <a:endParaRPr lang="en-US" sz="3600" b="1" dirty="0">
              <a:latin typeface="NikoshBAN" pitchFamily="2" charset="0"/>
              <a:cs typeface="NikoshBAN" pitchFamily="2" charset="0"/>
            </a:endParaRPr>
          </a:p>
        </p:txBody>
      </p:sp>
      <p:sp>
        <p:nvSpPr>
          <p:cNvPr id="2" name="Oval 1"/>
          <p:cNvSpPr/>
          <p:nvPr/>
        </p:nvSpPr>
        <p:spPr>
          <a:xfrm>
            <a:off x="609600" y="1607127"/>
            <a:ext cx="609600" cy="5264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ক</a:t>
            </a:r>
            <a:endParaRPr lang="en-US" b="1" dirty="0">
              <a:solidFill>
                <a:schemeClr val="tx1"/>
              </a:solidFill>
              <a:latin typeface="NikoshBAN" pitchFamily="2" charset="0"/>
              <a:cs typeface="NikoshBAN" pitchFamily="2" charset="0"/>
            </a:endParaRPr>
          </a:p>
        </p:txBody>
      </p:sp>
      <p:sp>
        <p:nvSpPr>
          <p:cNvPr id="6" name="Rounded Rectangle 5"/>
          <p:cNvSpPr/>
          <p:nvPr/>
        </p:nvSpPr>
        <p:spPr>
          <a:xfrm>
            <a:off x="1295401" y="1524000"/>
            <a:ext cx="1828799"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এক </a:t>
            </a:r>
            <a:r>
              <a:rPr lang="bn-BD" sz="3600" b="1" dirty="0">
                <a:solidFill>
                  <a:schemeClr val="tx1"/>
                </a:solidFill>
                <a:latin typeface="NikoshBAN" pitchFamily="2" charset="0"/>
                <a:cs typeface="NikoshBAN" pitchFamily="2" charset="0"/>
              </a:rPr>
              <a:t>প্রকার</a:t>
            </a:r>
            <a:endParaRPr lang="en-US" sz="3600" dirty="0">
              <a:solidFill>
                <a:schemeClr val="tx1"/>
              </a:solidFill>
              <a:latin typeface="NikoshBAN" pitchFamily="2" charset="0"/>
              <a:cs typeface="NikoshBAN" pitchFamily="2" charset="0"/>
            </a:endParaRPr>
          </a:p>
        </p:txBody>
      </p:sp>
      <p:sp>
        <p:nvSpPr>
          <p:cNvPr id="7" name="Rounded Rectangle 6"/>
          <p:cNvSpPr/>
          <p:nvPr/>
        </p:nvSpPr>
        <p:spPr>
          <a:xfrm>
            <a:off x="3124200" y="1639669"/>
            <a:ext cx="533400" cy="493931"/>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8" name="Oval 7"/>
          <p:cNvSpPr/>
          <p:nvPr/>
        </p:nvSpPr>
        <p:spPr>
          <a:xfrm>
            <a:off x="4343400" y="1600200"/>
            <a:ext cx="609600" cy="5264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latin typeface="NikoshBAN" pitchFamily="2" charset="0"/>
                <a:cs typeface="NikoshBAN" pitchFamily="2" charset="0"/>
              </a:rPr>
              <a:t>খ</a:t>
            </a:r>
            <a:endParaRPr lang="en-US" sz="2000" b="1" dirty="0">
              <a:solidFill>
                <a:schemeClr val="tx1"/>
              </a:solidFill>
              <a:latin typeface="NikoshBAN" pitchFamily="2" charset="0"/>
              <a:cs typeface="NikoshBAN" pitchFamily="2" charset="0"/>
            </a:endParaRPr>
          </a:p>
        </p:txBody>
      </p:sp>
      <p:sp>
        <p:nvSpPr>
          <p:cNvPr id="9" name="Rounded Rectangle 8"/>
          <p:cNvSpPr/>
          <p:nvPr/>
        </p:nvSpPr>
        <p:spPr>
          <a:xfrm>
            <a:off x="5029201" y="1524000"/>
            <a:ext cx="1828799"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দুই </a:t>
            </a:r>
            <a:r>
              <a:rPr lang="bn-BD" sz="3600" b="1" dirty="0">
                <a:solidFill>
                  <a:schemeClr val="tx1"/>
                </a:solidFill>
                <a:latin typeface="NikoshBAN" pitchFamily="2" charset="0"/>
                <a:cs typeface="NikoshBAN" pitchFamily="2" charset="0"/>
              </a:rPr>
              <a:t>প্রকার</a:t>
            </a:r>
            <a:endParaRPr lang="en-US" sz="3600" dirty="0">
              <a:solidFill>
                <a:schemeClr val="tx1"/>
              </a:solidFill>
              <a:latin typeface="NikoshBAN" pitchFamily="2" charset="0"/>
              <a:cs typeface="NikoshBAN" pitchFamily="2" charset="0"/>
            </a:endParaRPr>
          </a:p>
        </p:txBody>
      </p:sp>
      <p:sp>
        <p:nvSpPr>
          <p:cNvPr id="10" name="Rounded Rectangle 9"/>
          <p:cNvSpPr/>
          <p:nvPr/>
        </p:nvSpPr>
        <p:spPr>
          <a:xfrm>
            <a:off x="6705600" y="1577324"/>
            <a:ext cx="533400" cy="493931"/>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 name="Oval 10"/>
          <p:cNvSpPr/>
          <p:nvPr/>
        </p:nvSpPr>
        <p:spPr>
          <a:xfrm>
            <a:off x="609600" y="2209800"/>
            <a:ext cx="609600" cy="5264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গ</a:t>
            </a:r>
            <a:endParaRPr lang="en-US" sz="2000" b="1" dirty="0">
              <a:solidFill>
                <a:schemeClr val="tx1"/>
              </a:solidFill>
              <a:latin typeface="NikoshBAN" pitchFamily="2" charset="0"/>
              <a:cs typeface="NikoshBAN" pitchFamily="2" charset="0"/>
            </a:endParaRPr>
          </a:p>
        </p:txBody>
      </p:sp>
      <p:sp>
        <p:nvSpPr>
          <p:cNvPr id="12" name="Rounded Rectangle 11"/>
          <p:cNvSpPr/>
          <p:nvPr/>
        </p:nvSpPr>
        <p:spPr>
          <a:xfrm>
            <a:off x="1371600" y="2133600"/>
            <a:ext cx="1828799"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তিন </a:t>
            </a:r>
            <a:r>
              <a:rPr lang="bn-BD" sz="3600" b="1" dirty="0">
                <a:solidFill>
                  <a:schemeClr val="tx1"/>
                </a:solidFill>
                <a:latin typeface="NikoshBAN" pitchFamily="2" charset="0"/>
                <a:cs typeface="NikoshBAN" pitchFamily="2" charset="0"/>
              </a:rPr>
              <a:t>প্রকার</a:t>
            </a:r>
            <a:endParaRPr lang="en-US" sz="3600" dirty="0">
              <a:solidFill>
                <a:schemeClr val="tx1"/>
              </a:solidFill>
              <a:latin typeface="NikoshBAN" pitchFamily="2" charset="0"/>
              <a:cs typeface="NikoshBAN" pitchFamily="2" charset="0"/>
            </a:endParaRPr>
          </a:p>
        </p:txBody>
      </p:sp>
      <p:sp>
        <p:nvSpPr>
          <p:cNvPr id="14" name="Rounded Rectangle 13"/>
          <p:cNvSpPr/>
          <p:nvPr/>
        </p:nvSpPr>
        <p:spPr>
          <a:xfrm>
            <a:off x="3124200" y="2209800"/>
            <a:ext cx="533400" cy="493931"/>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5" name="Rounded Rectangle 14"/>
          <p:cNvSpPr/>
          <p:nvPr/>
        </p:nvSpPr>
        <p:spPr>
          <a:xfrm>
            <a:off x="6705600" y="2249269"/>
            <a:ext cx="533400" cy="493931"/>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7" name="Rounded Rectangle 16"/>
          <p:cNvSpPr/>
          <p:nvPr/>
        </p:nvSpPr>
        <p:spPr>
          <a:xfrm>
            <a:off x="5029201" y="2133600"/>
            <a:ext cx="1828799"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দুই </a:t>
            </a:r>
            <a:r>
              <a:rPr lang="bn-BD" sz="3600" b="1" dirty="0">
                <a:solidFill>
                  <a:schemeClr val="tx1"/>
                </a:solidFill>
                <a:latin typeface="NikoshBAN" pitchFamily="2" charset="0"/>
                <a:cs typeface="NikoshBAN" pitchFamily="2" charset="0"/>
              </a:rPr>
              <a:t>প্রকার</a:t>
            </a:r>
            <a:endParaRPr lang="en-US" sz="3600" dirty="0">
              <a:solidFill>
                <a:schemeClr val="tx1"/>
              </a:solidFill>
              <a:latin typeface="NikoshBAN" pitchFamily="2" charset="0"/>
              <a:cs typeface="NikoshBAN" pitchFamily="2" charset="0"/>
            </a:endParaRPr>
          </a:p>
        </p:txBody>
      </p:sp>
      <p:sp>
        <p:nvSpPr>
          <p:cNvPr id="18" name="Oval 17"/>
          <p:cNvSpPr/>
          <p:nvPr/>
        </p:nvSpPr>
        <p:spPr>
          <a:xfrm>
            <a:off x="4343400" y="2209800"/>
            <a:ext cx="609600" cy="5264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ঘ</a:t>
            </a:r>
            <a:endParaRPr lang="en-US" sz="2000" b="1" dirty="0">
              <a:solidFill>
                <a:schemeClr val="tx1"/>
              </a:solidFill>
              <a:latin typeface="NikoshBAN" pitchFamily="2" charset="0"/>
              <a:cs typeface="NikoshBAN" pitchFamily="2" charset="0"/>
            </a:endParaRPr>
          </a:p>
        </p:txBody>
      </p:sp>
      <p:sp>
        <p:nvSpPr>
          <p:cNvPr id="19" name="Oval 18">
            <a:hlinkClick r:id="rId6"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443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00"/>
                                        <p:tgtEl>
                                          <p:spTgt spid="10"/>
                                        </p:tgtEl>
                                      </p:cBhvr>
                                    </p:animEffect>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1000"/>
                                        <p:tgtEl>
                                          <p:spTgt spid="14"/>
                                        </p:tgtEl>
                                      </p:cBhvr>
                                    </p:animEffect>
                                  </p:childTnLst>
                                  <p:subTnLst>
                                    <p:set>
                                      <p:cBhvr override="childStyle">
                                        <p:cTn dur="1" fill="hold" display="0" masterRel="sameClick" afterEffect="1">
                                          <p:stCondLst>
                                            <p:cond evt="end" delay="0">
                                              <p:tn val="17"/>
                                            </p:cond>
                                          </p:stCondLst>
                                        </p:cTn>
                                        <p:tgtEl>
                                          <p:spTgt spid="14"/>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childTnLst>
        </p:cTn>
      </p:par>
    </p:tnLst>
    <p:bldLst>
      <p:bldP spid="7" grpId="0" animBg="1"/>
      <p:bldP spid="10"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2"/>
          <p:cNvSpPr txBox="1"/>
          <p:nvPr/>
        </p:nvSpPr>
        <p:spPr>
          <a:xfrm>
            <a:off x="1752600" y="457200"/>
            <a:ext cx="5334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বাড়ীর কাজ</a:t>
            </a:r>
            <a:endParaRPr lang="en-US" sz="3600" b="1" dirty="0">
              <a:latin typeface="NikoshBAN" pitchFamily="2" charset="0"/>
              <a:cs typeface="NikoshBAN" pitchFamily="2" charset="0"/>
            </a:endParaRPr>
          </a:p>
        </p:txBody>
      </p:sp>
      <p:sp>
        <p:nvSpPr>
          <p:cNvPr id="5" name="TextBox 4"/>
          <p:cNvSpPr txBox="1"/>
          <p:nvPr/>
        </p:nvSpPr>
        <p:spPr>
          <a:xfrm>
            <a:off x="858982" y="1371600"/>
            <a:ext cx="6989618" cy="1200329"/>
          </a:xfrm>
          <a:prstGeom prst="rect">
            <a:avLst/>
          </a:prstGeom>
          <a:noFill/>
        </p:spPr>
        <p:txBody>
          <a:bodyPr wrap="square" rtlCol="0">
            <a:spAutoFit/>
          </a:bodyPr>
          <a:lstStyle/>
          <a:p>
            <a:r>
              <a:rPr lang="bn-BD" sz="3600" b="1" dirty="0" smtClean="0">
                <a:latin typeface="NikoshBAN" pitchFamily="2" charset="0"/>
                <a:cs typeface="NikoshBAN" pitchFamily="2" charset="0"/>
              </a:rPr>
              <a:t>ঘর্ষণ না থাকলে আমরা কি ধরণের অসুবিধার সম্মুখীন হতাম তা লিখে নিয়ে আসবে </a:t>
            </a:r>
            <a:endParaRPr lang="en-US" sz="3600" b="1" dirty="0">
              <a:latin typeface="NikoshBAN" pitchFamily="2" charset="0"/>
              <a:cs typeface="NikoshBAN" pitchFamily="2" charset="0"/>
            </a:endParaRPr>
          </a:p>
        </p:txBody>
      </p:sp>
      <p:sp>
        <p:nvSpPr>
          <p:cNvPr id="6" name="Oval 5">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9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8686800" cy="6324600"/>
          </a:xfrm>
          <a:prstGeom prst="rect">
            <a:avLst/>
          </a:prstGeom>
        </p:spPr>
      </p:pic>
      <p:sp>
        <p:nvSpPr>
          <p:cNvPr id="3" name="TextBox 2"/>
          <p:cNvSpPr txBox="1"/>
          <p:nvPr/>
        </p:nvSpPr>
        <p:spPr>
          <a:xfrm>
            <a:off x="3255817" y="1143000"/>
            <a:ext cx="3525983" cy="1569660"/>
          </a:xfrm>
          <a:prstGeom prst="rect">
            <a:avLst/>
          </a:prstGeom>
          <a:noFill/>
        </p:spPr>
        <p:txBody>
          <a:bodyPr wrap="square" rtlCol="0">
            <a:spAutoFit/>
          </a:bodyPr>
          <a:lstStyle/>
          <a:p>
            <a:r>
              <a:rPr lang="bn-BD" sz="9600" b="1" dirty="0" smtClean="0">
                <a:latin typeface="NikoshBAN" pitchFamily="2" charset="0"/>
                <a:cs typeface="NikoshBAN" pitchFamily="2" charset="0"/>
              </a:rPr>
              <a:t>ধন্যবাদ</a:t>
            </a:r>
            <a:endParaRPr lang="bn-BD" sz="6000" b="1" dirty="0" smtClean="0">
              <a:latin typeface="NikoshBAN" pitchFamily="2" charset="0"/>
              <a:cs typeface="NikoshBAN" pitchFamily="2" charset="0"/>
            </a:endParaRPr>
          </a:p>
        </p:txBody>
      </p:sp>
      <p:sp>
        <p:nvSpPr>
          <p:cNvPr id="5" name="Oval 4">
            <a:hlinkClick r:id="rId4"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0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5" name="Rectangle 4"/>
          <p:cNvSpPr/>
          <p:nvPr/>
        </p:nvSpPr>
        <p:spPr>
          <a:xfrm>
            <a:off x="457199" y="886690"/>
            <a:ext cx="2514601" cy="2743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00400" y="762000"/>
            <a:ext cx="5943600" cy="3539430"/>
          </a:xfrm>
          <a:prstGeom prst="rect">
            <a:avLst/>
          </a:prstGeom>
          <a:noFill/>
        </p:spPr>
        <p:txBody>
          <a:bodyPr wrap="square" rtlCol="0">
            <a:spAutoFit/>
          </a:bodyPr>
          <a:lstStyle/>
          <a:p>
            <a:r>
              <a:rPr lang="bn-BD" sz="3200" b="1" dirty="0" smtClean="0">
                <a:latin typeface="NikoshBAN" pitchFamily="2" charset="0"/>
                <a:cs typeface="NikoshBAN" pitchFamily="2" charset="0"/>
              </a:rPr>
              <a:t>সুজিত দেবনাথ</a:t>
            </a:r>
          </a:p>
          <a:p>
            <a:r>
              <a:rPr lang="bn-BD" sz="3200" b="1" dirty="0" smtClean="0">
                <a:latin typeface="NikoshBAN" pitchFamily="2" charset="0"/>
                <a:cs typeface="NikoshBAN" pitchFamily="2" charset="0"/>
              </a:rPr>
              <a:t>সহকারি শিক্ষক ( গণিত ও বিজ্ঞান)</a:t>
            </a:r>
          </a:p>
          <a:p>
            <a:r>
              <a:rPr lang="bn-BD" sz="3200" b="1" dirty="0" smtClean="0">
                <a:latin typeface="NikoshBAN" pitchFamily="2" charset="0"/>
                <a:cs typeface="NikoshBAN" pitchFamily="2" charset="0"/>
              </a:rPr>
              <a:t>পতনঊষার উচ্চ বিদ্যালয়</a:t>
            </a:r>
          </a:p>
          <a:p>
            <a:r>
              <a:rPr lang="bn-BD" sz="3200" b="1" dirty="0" smtClean="0">
                <a:latin typeface="NikoshBAN" pitchFamily="2" charset="0"/>
                <a:cs typeface="NikoshBAN" pitchFamily="2" charset="0"/>
              </a:rPr>
              <a:t>পতনঊষার , কমলগঞ্জ, মৌলভীবাজার।</a:t>
            </a:r>
            <a:endParaRPr lang="en-US" sz="3200" b="1" dirty="0" smtClean="0">
              <a:latin typeface="NikoshBAN" pitchFamily="2" charset="0"/>
              <a:cs typeface="NikoshBAN" pitchFamily="2" charset="0"/>
            </a:endParaRPr>
          </a:p>
          <a:p>
            <a:r>
              <a:rPr lang="en-US" sz="3200" b="1" dirty="0" smtClean="0">
                <a:latin typeface="NikoshBAN" pitchFamily="2" charset="0"/>
                <a:cs typeface="NikoshBAN" pitchFamily="2" charset="0"/>
              </a:rPr>
              <a:t>01750 07 06 05</a:t>
            </a:r>
          </a:p>
          <a:p>
            <a:r>
              <a:rPr lang="en-US" sz="3200" b="1" dirty="0" smtClean="0">
                <a:latin typeface="NikoshBAN" pitchFamily="2" charset="0"/>
                <a:cs typeface="NikoshBAN" pitchFamily="2" charset="0"/>
              </a:rPr>
              <a:t>sujitdebnath</a:t>
            </a:r>
            <a:r>
              <a:rPr lang="en-US" sz="3200" b="1" dirty="0" smtClean="0">
                <a:latin typeface="Times New Roman" pitchFamily="18" charset="0"/>
                <a:cs typeface="Times New Roman" pitchFamily="18" charset="0"/>
              </a:rPr>
              <a:t>84</a:t>
            </a:r>
            <a:r>
              <a:rPr lang="en-US" sz="3200" b="1" dirty="0" smtClean="0">
                <a:latin typeface="NikoshBAN" pitchFamily="2" charset="0"/>
                <a:cs typeface="NikoshBAN" pitchFamily="2" charset="0"/>
              </a:rPr>
              <a:t>@gmail.com</a:t>
            </a:r>
          </a:p>
          <a:p>
            <a:endParaRPr lang="bn-BD" sz="3200" b="1" dirty="0" smtClean="0">
              <a:latin typeface="NikoshBAN" pitchFamily="2" charset="0"/>
              <a:cs typeface="NikoshBAN" pitchFamily="2" charset="0"/>
            </a:endParaRPr>
          </a:p>
        </p:txBody>
      </p:sp>
      <p:sp>
        <p:nvSpPr>
          <p:cNvPr id="8" name="TextBox 7"/>
          <p:cNvSpPr txBox="1"/>
          <p:nvPr/>
        </p:nvSpPr>
        <p:spPr>
          <a:xfrm>
            <a:off x="3048000" y="228600"/>
            <a:ext cx="22860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পরিচিতি</a:t>
            </a:r>
            <a:endParaRPr lang="en-US" sz="3600" b="1" dirty="0">
              <a:latin typeface="NikoshBAN" pitchFamily="2" charset="0"/>
              <a:cs typeface="NikoshBAN" pitchFamily="2" charset="0"/>
            </a:endParaRPr>
          </a:p>
        </p:txBody>
      </p:sp>
      <p:sp>
        <p:nvSpPr>
          <p:cNvPr id="9" name="Rectangle 8"/>
          <p:cNvSpPr/>
          <p:nvPr/>
        </p:nvSpPr>
        <p:spPr>
          <a:xfrm>
            <a:off x="457200" y="3962400"/>
            <a:ext cx="2514600" cy="2514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3887212"/>
            <a:ext cx="5486400" cy="3046988"/>
          </a:xfrm>
          <a:prstGeom prst="rect">
            <a:avLst/>
          </a:prstGeom>
          <a:noFill/>
        </p:spPr>
        <p:txBody>
          <a:bodyPr wrap="square" rtlCol="0">
            <a:spAutoFit/>
          </a:bodyPr>
          <a:lstStyle/>
          <a:p>
            <a:r>
              <a:rPr lang="bn-BD" sz="3200" b="1" dirty="0" smtClean="0">
                <a:latin typeface="NikoshBAN" pitchFamily="2" charset="0"/>
                <a:cs typeface="NikoshBAN" pitchFamily="2" charset="0"/>
              </a:rPr>
              <a:t>শ্রেণিঃ ১০ম</a:t>
            </a:r>
          </a:p>
          <a:p>
            <a:r>
              <a:rPr lang="bn-BD" sz="3200" b="1" dirty="0" smtClean="0">
                <a:latin typeface="NikoshBAN" pitchFamily="2" charset="0"/>
                <a:cs typeface="NikoshBAN" pitchFamily="2" charset="0"/>
              </a:rPr>
              <a:t>বিষয়ঃ পদার্থবিজ্ঞান</a:t>
            </a:r>
          </a:p>
          <a:p>
            <a:r>
              <a:rPr lang="bn-BD" sz="3200" b="1" dirty="0" smtClean="0">
                <a:latin typeface="NikoshBAN" pitchFamily="2" charset="0"/>
                <a:cs typeface="NikoshBAN" pitchFamily="2" charset="0"/>
              </a:rPr>
              <a:t>অধ্যায়ঃ ৩য়</a:t>
            </a:r>
          </a:p>
          <a:p>
            <a:r>
              <a:rPr lang="bn-BD" sz="3200" b="1" dirty="0" smtClean="0">
                <a:latin typeface="NikoshBAN" pitchFamily="2" charset="0"/>
                <a:cs typeface="NikoshBAN" pitchFamily="2" charset="0"/>
              </a:rPr>
              <a:t>বিষয়বস্তুঃ ঘর্ষণ ও ঘর্ষণ বল</a:t>
            </a:r>
            <a:endParaRPr lang="bn-BD" sz="3200" b="1" dirty="0">
              <a:latin typeface="NikoshBAN" pitchFamily="2" charset="0"/>
              <a:cs typeface="NikoshBAN" pitchFamily="2" charset="0"/>
            </a:endParaRPr>
          </a:p>
          <a:p>
            <a:r>
              <a:rPr lang="bn-BD" sz="3200" b="1" dirty="0" smtClean="0">
                <a:latin typeface="NikoshBAN" pitchFamily="2" charset="0"/>
                <a:cs typeface="NikoshBAN" pitchFamily="2" charset="0"/>
              </a:rPr>
              <a:t>শিক্ষার্থী সংখ্যাঃ </a:t>
            </a:r>
            <a:r>
              <a:rPr lang="en-US" sz="3200" b="1" dirty="0" smtClean="0">
                <a:latin typeface="NikoshBAN" pitchFamily="2" charset="0"/>
                <a:cs typeface="NikoshBAN" pitchFamily="2" charset="0"/>
              </a:rPr>
              <a:t>৩</a:t>
            </a:r>
            <a:r>
              <a:rPr lang="bn-BD" sz="3200" b="1" dirty="0" smtClean="0">
                <a:latin typeface="NikoshBAN" pitchFamily="2" charset="0"/>
                <a:cs typeface="NikoshBAN" pitchFamily="2" charset="0"/>
              </a:rPr>
              <a:t>৫ জন</a:t>
            </a:r>
          </a:p>
          <a:p>
            <a:endParaRPr lang="bn-BD" sz="3200" b="1" dirty="0" smtClean="0">
              <a:latin typeface="NikoshBAN" pitchFamily="2" charset="0"/>
              <a:cs typeface="NikoshBAN" pitchFamily="2" charset="0"/>
            </a:endParaRPr>
          </a:p>
        </p:txBody>
      </p:sp>
    </p:spTree>
    <p:extLst>
      <p:ext uri="{BB962C8B-B14F-4D97-AF65-F5344CB8AC3E}">
        <p14:creationId xmlns:p14="http://schemas.microsoft.com/office/powerpoint/2010/main" val="424952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5" name="TextBox 4"/>
          <p:cNvSpPr txBox="1"/>
          <p:nvPr/>
        </p:nvSpPr>
        <p:spPr>
          <a:xfrm>
            <a:off x="1752600" y="457200"/>
            <a:ext cx="5334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আজকের পাঠশেষে শিক্ষার্থীরা</a:t>
            </a:r>
            <a:endParaRPr lang="en-US" sz="3600" b="1" dirty="0">
              <a:latin typeface="NikoshBAN" pitchFamily="2" charset="0"/>
              <a:cs typeface="NikoshBAN" pitchFamily="2" charset="0"/>
            </a:endParaRPr>
          </a:p>
        </p:txBody>
      </p:sp>
      <p:sp>
        <p:nvSpPr>
          <p:cNvPr id="2" name="Rounded Rectangle 1">
            <a:hlinkClick r:id="rId3" action="ppaction://hlinksldjump"/>
          </p:cNvPr>
          <p:cNvSpPr/>
          <p:nvPr/>
        </p:nvSpPr>
        <p:spPr>
          <a:xfrm>
            <a:off x="838200" y="1524000"/>
            <a:ext cx="457200" cy="457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১</a:t>
            </a:r>
            <a:endParaRPr lang="en-US" b="1" dirty="0">
              <a:solidFill>
                <a:schemeClr val="tx1"/>
              </a:solidFill>
              <a:latin typeface="NikoshBAN" pitchFamily="2" charset="0"/>
              <a:cs typeface="NikoshBAN" pitchFamily="2" charset="0"/>
            </a:endParaRPr>
          </a:p>
        </p:txBody>
      </p:sp>
      <p:sp>
        <p:nvSpPr>
          <p:cNvPr id="7" name="TextBox 6"/>
          <p:cNvSpPr txBox="1"/>
          <p:nvPr/>
        </p:nvSpPr>
        <p:spPr>
          <a:xfrm>
            <a:off x="1524000" y="1411069"/>
            <a:ext cx="6553200" cy="646331"/>
          </a:xfrm>
          <a:prstGeom prst="rect">
            <a:avLst/>
          </a:prstGeom>
          <a:noFill/>
        </p:spPr>
        <p:txBody>
          <a:bodyPr wrap="square" rtlCol="0">
            <a:spAutoFit/>
          </a:bodyPr>
          <a:lstStyle/>
          <a:p>
            <a:r>
              <a:rPr lang="bn-BD" sz="3600" b="1" dirty="0" smtClean="0">
                <a:latin typeface="NikoshBAN" pitchFamily="2" charset="0"/>
                <a:cs typeface="NikoshBAN" pitchFamily="2" charset="0"/>
              </a:rPr>
              <a:t>ঘর্ষণ ও ঘর্ষণ বল কী বলতে পারবে।</a:t>
            </a:r>
            <a:endParaRPr lang="en-US" sz="3600" b="1" dirty="0">
              <a:latin typeface="NikoshBAN" pitchFamily="2" charset="0"/>
              <a:cs typeface="NikoshBAN" pitchFamily="2" charset="0"/>
            </a:endParaRPr>
          </a:p>
        </p:txBody>
      </p:sp>
      <p:sp>
        <p:nvSpPr>
          <p:cNvPr id="8" name="Rounded Rectangle 7">
            <a:hlinkClick r:id="rId4" action="ppaction://hlinksldjump"/>
          </p:cNvPr>
          <p:cNvSpPr/>
          <p:nvPr/>
        </p:nvSpPr>
        <p:spPr>
          <a:xfrm>
            <a:off x="838200" y="2286000"/>
            <a:ext cx="457200" cy="457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latin typeface="NikoshBAN" pitchFamily="2" charset="0"/>
                <a:cs typeface="NikoshBAN" pitchFamily="2" charset="0"/>
              </a:rPr>
              <a:t>২</a:t>
            </a:r>
            <a:endParaRPr lang="en-US" b="1" dirty="0">
              <a:solidFill>
                <a:schemeClr val="tx1"/>
              </a:solidFill>
              <a:latin typeface="NikoshBAN" pitchFamily="2" charset="0"/>
              <a:cs typeface="NikoshBAN" pitchFamily="2" charset="0"/>
            </a:endParaRPr>
          </a:p>
        </p:txBody>
      </p:sp>
      <p:sp>
        <p:nvSpPr>
          <p:cNvPr id="9" name="TextBox 8"/>
          <p:cNvSpPr txBox="1"/>
          <p:nvPr/>
        </p:nvSpPr>
        <p:spPr>
          <a:xfrm>
            <a:off x="1524000" y="2173069"/>
            <a:ext cx="6553200" cy="646331"/>
          </a:xfrm>
          <a:prstGeom prst="rect">
            <a:avLst/>
          </a:prstGeom>
          <a:noFill/>
        </p:spPr>
        <p:txBody>
          <a:bodyPr wrap="square" rtlCol="0">
            <a:spAutoFit/>
          </a:bodyPr>
          <a:lstStyle/>
          <a:p>
            <a:r>
              <a:rPr lang="bn-BD" sz="3600" b="1" dirty="0" smtClean="0">
                <a:latin typeface="NikoshBAN" pitchFamily="2" charset="0"/>
                <a:cs typeface="NikoshBAN" pitchFamily="2" charset="0"/>
              </a:rPr>
              <a:t>ঘর্ষণের প্রকারভেদ লিখতে পারবে।</a:t>
            </a:r>
            <a:endParaRPr lang="en-US" sz="3600" b="1" dirty="0">
              <a:latin typeface="NikoshBAN" pitchFamily="2" charset="0"/>
              <a:cs typeface="NikoshBAN" pitchFamily="2" charset="0"/>
            </a:endParaRPr>
          </a:p>
        </p:txBody>
      </p:sp>
      <p:sp>
        <p:nvSpPr>
          <p:cNvPr id="12" name="Rounded Rectangle 11">
            <a:hlinkClick r:id="rId5" action="ppaction://hlinksldjump"/>
          </p:cNvPr>
          <p:cNvSpPr/>
          <p:nvPr/>
        </p:nvSpPr>
        <p:spPr>
          <a:xfrm>
            <a:off x="838200" y="3084731"/>
            <a:ext cx="457200" cy="457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৩</a:t>
            </a:r>
            <a:endParaRPr lang="en-US" b="1" dirty="0">
              <a:solidFill>
                <a:schemeClr val="tx1"/>
              </a:solidFill>
              <a:latin typeface="NikoshBAN" pitchFamily="2" charset="0"/>
              <a:cs typeface="NikoshBAN" pitchFamily="2" charset="0"/>
            </a:endParaRPr>
          </a:p>
        </p:txBody>
      </p:sp>
      <p:sp>
        <p:nvSpPr>
          <p:cNvPr id="13" name="TextBox 12"/>
          <p:cNvSpPr txBox="1"/>
          <p:nvPr/>
        </p:nvSpPr>
        <p:spPr>
          <a:xfrm>
            <a:off x="1524000" y="2971800"/>
            <a:ext cx="6858000" cy="646331"/>
          </a:xfrm>
          <a:prstGeom prst="rect">
            <a:avLst/>
          </a:prstGeom>
          <a:noFill/>
        </p:spPr>
        <p:txBody>
          <a:bodyPr wrap="square" rtlCol="0">
            <a:spAutoFit/>
          </a:bodyPr>
          <a:lstStyle/>
          <a:p>
            <a:r>
              <a:rPr lang="bn-BD" sz="3600" b="1" dirty="0" smtClean="0">
                <a:latin typeface="NikoshBAN" pitchFamily="2" charset="0"/>
                <a:cs typeface="NikoshBAN" pitchFamily="2" charset="0"/>
              </a:rPr>
              <a:t>গতির উপর ঘর্ষণের প্রভাব ব্যাখ্যা করতে </a:t>
            </a:r>
            <a:r>
              <a:rPr lang="bn-BD" sz="3600" b="1" dirty="0" smtClean="0">
                <a:latin typeface="NikoshBAN" pitchFamily="2" charset="0"/>
                <a:cs typeface="NikoshBAN" pitchFamily="2" charset="0"/>
              </a:rPr>
              <a:t>পারবে</a:t>
            </a:r>
            <a:r>
              <a:rPr lang="bn-IN" sz="3600" b="1" dirty="0">
                <a:latin typeface="NikoshBAN" pitchFamily="2" charset="0"/>
                <a:cs typeface="NikoshBAN" pitchFamily="2" charset="0"/>
              </a:rPr>
              <a:t>।</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99947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7" name="TextBox 6"/>
          <p:cNvSpPr txBox="1"/>
          <p:nvPr/>
        </p:nvSpPr>
        <p:spPr>
          <a:xfrm>
            <a:off x="1524000" y="381000"/>
            <a:ext cx="65532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নিচের ছবিটি লক্ষ করো </a:t>
            </a:r>
            <a:endParaRPr lang="bn-BD" sz="3600" b="1" dirty="0" smtClean="0">
              <a:latin typeface="NikoshBAN" pitchFamily="2" charset="0"/>
              <a:cs typeface="NikoshBAN" pitchFamily="2" charset="0"/>
            </a:endParaRPr>
          </a:p>
        </p:txBody>
      </p:sp>
      <p:sp>
        <p:nvSpPr>
          <p:cNvPr id="10" name="Rounded Rectangle 9"/>
          <p:cNvSpPr/>
          <p:nvPr/>
        </p:nvSpPr>
        <p:spPr>
          <a:xfrm>
            <a:off x="533400" y="1447800"/>
            <a:ext cx="8001000" cy="4876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4" action="ppaction://hlinksldjump"/>
          </p:cNvPr>
          <p:cNvSpPr/>
          <p:nvPr/>
        </p:nvSpPr>
        <p:spPr>
          <a:xfrm>
            <a:off x="8382000" y="60198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29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066800"/>
            <a:ext cx="7391399" cy="5257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2"/>
          <p:cNvSpPr txBox="1"/>
          <p:nvPr/>
        </p:nvSpPr>
        <p:spPr>
          <a:xfrm>
            <a:off x="1752600" y="304800"/>
            <a:ext cx="5334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আজকের পাঠ শিরোনাম</a:t>
            </a:r>
            <a:endParaRPr lang="en-US" sz="3600" b="1" dirty="0">
              <a:latin typeface="NikoshBAN" pitchFamily="2" charset="0"/>
              <a:cs typeface="NikoshBAN" pitchFamily="2" charset="0"/>
            </a:endParaRPr>
          </a:p>
        </p:txBody>
      </p:sp>
      <p:sp>
        <p:nvSpPr>
          <p:cNvPr id="5" name="Oval 4">
            <a:hlinkClick r:id="rId4" action="ppaction://hlinksldjump"/>
          </p:cNvPr>
          <p:cNvSpPr/>
          <p:nvPr/>
        </p:nvSpPr>
        <p:spPr>
          <a:xfrm>
            <a:off x="8305800" y="59436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4971871"/>
            <a:ext cx="5334000" cy="1200329"/>
          </a:xfrm>
          <a:prstGeom prst="rect">
            <a:avLst/>
          </a:prstGeom>
          <a:noFill/>
        </p:spPr>
        <p:txBody>
          <a:bodyPr wrap="square" rtlCol="0">
            <a:spAutoFit/>
          </a:bodyPr>
          <a:lstStyle/>
          <a:p>
            <a:pPr algn="ctr"/>
            <a:r>
              <a:rPr lang="bn-BD" sz="7200" b="1" dirty="0" smtClean="0">
                <a:latin typeface="NikoshBAN" pitchFamily="2" charset="0"/>
                <a:cs typeface="NikoshBAN" pitchFamily="2" charset="0"/>
              </a:rPr>
              <a:t>ঘর্ষণ ও ঘর্ষণ বল</a:t>
            </a:r>
            <a:endParaRPr lang="en-US" sz="7200" b="1" dirty="0">
              <a:latin typeface="NikoshBAN" pitchFamily="2" charset="0"/>
              <a:cs typeface="NikoshBAN" pitchFamily="2" charset="0"/>
            </a:endParaRPr>
          </a:p>
        </p:txBody>
      </p:sp>
    </p:spTree>
    <p:extLst>
      <p:ext uri="{BB962C8B-B14F-4D97-AF65-F5344CB8AC3E}">
        <p14:creationId xmlns:p14="http://schemas.microsoft.com/office/powerpoint/2010/main" val="40813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2"/>
          <p:cNvSpPr txBox="1"/>
          <p:nvPr/>
        </p:nvSpPr>
        <p:spPr>
          <a:xfrm>
            <a:off x="1447800" y="801469"/>
            <a:ext cx="65532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নিচের ছবিটি লক্ষ করো </a:t>
            </a:r>
          </a:p>
        </p:txBody>
      </p:sp>
      <p:sp>
        <p:nvSpPr>
          <p:cNvPr id="6" name="Rectangle 5"/>
          <p:cNvSpPr/>
          <p:nvPr/>
        </p:nvSpPr>
        <p:spPr>
          <a:xfrm>
            <a:off x="561110" y="3962400"/>
            <a:ext cx="7973290" cy="381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762000" y="2551331"/>
            <a:ext cx="1371600" cy="141106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4343400"/>
            <a:ext cx="3810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86600" y="4343400"/>
            <a:ext cx="3810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0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autoRev="1" fill="hold" grpId="0" nodeType="clickEffect">
                                  <p:stCondLst>
                                    <p:cond delay="0"/>
                                  </p:stCondLst>
                                  <p:endCondLst>
                                    <p:cond evt="onNext" delay="0">
                                      <p:tgtEl>
                                        <p:sldTgt/>
                                      </p:tgtEl>
                                    </p:cond>
                                  </p:endCondLst>
                                  <p:childTnLst>
                                    <p:animMotion origin="layout" path="M -3.33333E-6 3.7037E-6 L 0.73334 0.00301 " pathEditMode="relative" rAng="0" ptsTypes="AA">
                                      <p:cBhvr>
                                        <p:cTn id="6" dur="2000" fill="hold"/>
                                        <p:tgtEl>
                                          <p:spTgt spid="7"/>
                                        </p:tgtEl>
                                        <p:attrNameLst>
                                          <p:attrName>ppt_x</p:attrName>
                                          <p:attrName>ppt_y</p:attrName>
                                        </p:attrNameLst>
                                      </p:cBhvr>
                                      <p:rCtr x="3666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7" name="TextBox 6"/>
          <p:cNvSpPr txBox="1"/>
          <p:nvPr/>
        </p:nvSpPr>
        <p:spPr>
          <a:xfrm>
            <a:off x="1524000" y="228600"/>
            <a:ext cx="65532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নিচের ছবিটি লক্ষ করো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565" y="3375229"/>
            <a:ext cx="4648199" cy="31817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55" y="838200"/>
            <a:ext cx="3872345" cy="2537029"/>
          </a:xfrm>
          <a:prstGeom prst="rect">
            <a:avLst/>
          </a:prstGeom>
        </p:spPr>
      </p:pic>
      <p:sp>
        <p:nvSpPr>
          <p:cNvPr id="6" name="Oval 5">
            <a:hlinkClick r:id="rId5" action="ppaction://hlinksldjump"/>
          </p:cNvPr>
          <p:cNvSpPr/>
          <p:nvPr/>
        </p:nvSpPr>
        <p:spPr>
          <a:xfrm>
            <a:off x="1371600" y="58674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86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3" name="TextBox 2"/>
          <p:cNvSpPr txBox="1"/>
          <p:nvPr/>
        </p:nvSpPr>
        <p:spPr>
          <a:xfrm>
            <a:off x="1752600" y="457200"/>
            <a:ext cx="5334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একক কাজ</a:t>
            </a:r>
            <a:endParaRPr lang="en-US" sz="3600" b="1" dirty="0">
              <a:latin typeface="NikoshBAN" pitchFamily="2" charset="0"/>
              <a:cs typeface="NikoshBAN" pitchFamily="2" charset="0"/>
            </a:endParaRPr>
          </a:p>
        </p:txBody>
      </p:sp>
      <p:sp>
        <p:nvSpPr>
          <p:cNvPr id="5" name="TextBox 4"/>
          <p:cNvSpPr txBox="1"/>
          <p:nvPr/>
        </p:nvSpPr>
        <p:spPr>
          <a:xfrm>
            <a:off x="685800" y="1465183"/>
            <a:ext cx="5334000" cy="584775"/>
          </a:xfrm>
          <a:prstGeom prst="rect">
            <a:avLst/>
          </a:prstGeom>
          <a:noFill/>
        </p:spPr>
        <p:txBody>
          <a:bodyPr wrap="square" rtlCol="0">
            <a:spAutoFit/>
          </a:bodyPr>
          <a:lstStyle/>
          <a:p>
            <a:r>
              <a:rPr lang="bn-BD" sz="3200" b="1" dirty="0" smtClean="0">
                <a:latin typeface="NikoshBAN" pitchFamily="2" charset="0"/>
                <a:cs typeface="NikoshBAN" pitchFamily="2" charset="0"/>
              </a:rPr>
              <a:t>১)ঘর্ষণ কী?</a:t>
            </a:r>
            <a:endParaRPr lang="en-US" sz="3600" b="1" dirty="0">
              <a:latin typeface="NikoshBAN" pitchFamily="2" charset="0"/>
              <a:cs typeface="NikoshBAN" pitchFamily="2" charset="0"/>
            </a:endParaRPr>
          </a:p>
        </p:txBody>
      </p:sp>
      <p:sp>
        <p:nvSpPr>
          <p:cNvPr id="6" name="TextBox 5"/>
          <p:cNvSpPr txBox="1"/>
          <p:nvPr/>
        </p:nvSpPr>
        <p:spPr>
          <a:xfrm>
            <a:off x="609600" y="2052697"/>
            <a:ext cx="8001000" cy="2062103"/>
          </a:xfrm>
          <a:prstGeom prst="rect">
            <a:avLst/>
          </a:prstGeom>
          <a:noFill/>
        </p:spPr>
        <p:txBody>
          <a:bodyPr wrap="square" rtlCol="0">
            <a:spAutoFit/>
          </a:bodyPr>
          <a:lstStyle/>
          <a:p>
            <a:pPr algn="just"/>
            <a:r>
              <a:rPr lang="bn-BD" sz="3200" b="1" dirty="0" smtClean="0">
                <a:latin typeface="NikoshBAN" pitchFamily="2" charset="0"/>
                <a:cs typeface="NikoshBAN" pitchFamily="2" charset="0"/>
              </a:rPr>
              <a:t>উত্তরঃ একটি বস্তু যখন অন্য একটি বস্তুর সংস্পর্শে থেকে একের উপর দিয়ে অপরটি চলতে চেষ্টা করে বা চলতে থাকে তখন বস্তুদ্বয়ের স্পর্শতলে গতির বিরুদ্ধে একটি বাধার উৎপত্তি হয়, এ বাধাকে ঘর্ষণ বলে।</a:t>
            </a:r>
            <a:endParaRPr lang="en-US" sz="3200" b="1" dirty="0">
              <a:latin typeface="NikoshBAN" pitchFamily="2" charset="0"/>
              <a:cs typeface="NikoshBAN" pitchFamily="2" charset="0"/>
            </a:endParaRPr>
          </a:p>
        </p:txBody>
      </p:sp>
      <p:sp>
        <p:nvSpPr>
          <p:cNvPr id="7" name="TextBox 6"/>
          <p:cNvSpPr txBox="1"/>
          <p:nvPr/>
        </p:nvSpPr>
        <p:spPr>
          <a:xfrm>
            <a:off x="685800" y="3962400"/>
            <a:ext cx="5334000" cy="584775"/>
          </a:xfrm>
          <a:prstGeom prst="rect">
            <a:avLst/>
          </a:prstGeom>
          <a:noFill/>
        </p:spPr>
        <p:txBody>
          <a:bodyPr wrap="square" rtlCol="0">
            <a:spAutoFit/>
          </a:bodyPr>
          <a:lstStyle/>
          <a:p>
            <a:r>
              <a:rPr lang="bn-BD" sz="3200" b="1" dirty="0">
                <a:latin typeface="NikoshBAN" pitchFamily="2" charset="0"/>
                <a:cs typeface="NikoshBAN" pitchFamily="2" charset="0"/>
              </a:rPr>
              <a:t>২</a:t>
            </a:r>
            <a:r>
              <a:rPr lang="bn-BD" sz="3200" b="1" dirty="0" smtClean="0">
                <a:latin typeface="NikoshBAN" pitchFamily="2" charset="0"/>
                <a:cs typeface="NikoshBAN" pitchFamily="2" charset="0"/>
              </a:rPr>
              <a:t>)ঘর্ষণ বল কী?</a:t>
            </a:r>
            <a:endParaRPr lang="en-US" sz="3600" b="1" dirty="0">
              <a:latin typeface="NikoshBAN" pitchFamily="2" charset="0"/>
              <a:cs typeface="NikoshBAN" pitchFamily="2" charset="0"/>
            </a:endParaRPr>
          </a:p>
        </p:txBody>
      </p:sp>
      <p:sp>
        <p:nvSpPr>
          <p:cNvPr id="8" name="TextBox 7"/>
          <p:cNvSpPr txBox="1"/>
          <p:nvPr/>
        </p:nvSpPr>
        <p:spPr>
          <a:xfrm>
            <a:off x="685800" y="4491097"/>
            <a:ext cx="8001000" cy="2062103"/>
          </a:xfrm>
          <a:prstGeom prst="rect">
            <a:avLst/>
          </a:prstGeom>
          <a:noFill/>
        </p:spPr>
        <p:txBody>
          <a:bodyPr wrap="square" rtlCol="0">
            <a:spAutoFit/>
          </a:bodyPr>
          <a:lstStyle/>
          <a:p>
            <a:r>
              <a:rPr lang="bn-BD" sz="3200" b="1" dirty="0" smtClean="0">
                <a:latin typeface="NikoshBAN" pitchFamily="2" charset="0"/>
                <a:cs typeface="NikoshBAN" pitchFamily="2" charset="0"/>
              </a:rPr>
              <a:t>উত্তরঃ একটি বস্তু যখন অন্য একটি বস্তুর সংস্পর্শে থেকে একের উপর দিয়ে অপরটি চলতে চেষ্টা করে বা চলতে থাকে তখন বস্তুদ্বয়ের স্পর্শতলে গতির বিরুদ্ধে একটি বাধার উৎপত্তি হয়, এই বাধাদানকারী বলকে ঘর্ষণ বলে।</a:t>
            </a:r>
            <a:endParaRPr lang="en-US" sz="3200" b="1" dirty="0">
              <a:latin typeface="NikoshBAN" pitchFamily="2" charset="0"/>
              <a:cs typeface="NikoshBAN" pitchFamily="2" charset="0"/>
            </a:endParaRPr>
          </a:p>
        </p:txBody>
      </p:sp>
      <p:sp>
        <p:nvSpPr>
          <p:cNvPr id="9" name="Oval 8">
            <a:hlinkClick r:id="rId4" action="ppaction://hlinksldjump"/>
          </p:cNvPr>
          <p:cNvSpPr/>
          <p:nvPr/>
        </p:nvSpPr>
        <p:spPr>
          <a:xfrm>
            <a:off x="8305800" y="59436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86601" y="381000"/>
            <a:ext cx="1600200" cy="461665"/>
          </a:xfrm>
          <a:prstGeom prst="rect">
            <a:avLst/>
          </a:prstGeom>
          <a:noFill/>
        </p:spPr>
        <p:txBody>
          <a:bodyPr wrap="square" rtlCol="0">
            <a:spAutoFit/>
          </a:bodyPr>
          <a:lstStyle/>
          <a:p>
            <a:r>
              <a:rPr lang="en-US" sz="2400" b="1" dirty="0" err="1" smtClean="0">
                <a:latin typeface="NikoshBAN" pitchFamily="2" charset="0"/>
                <a:cs typeface="NikoshBAN" pitchFamily="2" charset="0"/>
              </a:rPr>
              <a:t>সময়</a:t>
            </a:r>
            <a:r>
              <a:rPr lang="en-US" sz="2400" b="1" dirty="0" smtClean="0">
                <a:latin typeface="NikoshBAN" pitchFamily="2" charset="0"/>
                <a:cs typeface="NikoshBAN" pitchFamily="2" charset="0"/>
              </a:rPr>
              <a:t> ৩ </a:t>
            </a:r>
            <a:r>
              <a:rPr lang="en-US" sz="2400" b="1" dirty="0" err="1" smtClean="0">
                <a:latin typeface="NikoshBAN" pitchFamily="2" charset="0"/>
                <a:cs typeface="NikoshBAN" pitchFamily="2" charset="0"/>
              </a:rPr>
              <a:t>মিনিট</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21577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9144000" cy="6857999"/>
          </a:xfrm>
          <a:prstGeom prst="frame">
            <a:avLst>
              <a:gd name="adj1" fmla="val 3410"/>
            </a:avLst>
          </a:prstGeom>
          <a:solidFill>
            <a:schemeClr val="tx2">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algn="ctr"/>
            <a:endParaRPr lang="en-US">
              <a:solidFill>
                <a:schemeClr val="tx1"/>
              </a:solidFill>
            </a:endParaRPr>
          </a:p>
        </p:txBody>
      </p:sp>
      <p:sp>
        <p:nvSpPr>
          <p:cNvPr id="2" name="Oval 1"/>
          <p:cNvSpPr/>
          <p:nvPr/>
        </p:nvSpPr>
        <p:spPr>
          <a:xfrm>
            <a:off x="3810000" y="3124200"/>
            <a:ext cx="1600200" cy="13716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itchFamily="2" charset="0"/>
                <a:cs typeface="NikoshBAN" pitchFamily="2" charset="0"/>
              </a:rPr>
              <a:t>ঘর্ষণ</a:t>
            </a:r>
            <a:endParaRPr lang="en-US" b="1" dirty="0">
              <a:solidFill>
                <a:schemeClr val="tx1"/>
              </a:solidFill>
              <a:latin typeface="NikoshBAN" pitchFamily="2" charset="0"/>
              <a:cs typeface="NikoshBAN" pitchFamily="2" charset="0"/>
            </a:endParaRPr>
          </a:p>
        </p:txBody>
      </p:sp>
      <p:cxnSp>
        <p:nvCxnSpPr>
          <p:cNvPr id="6" name="Straight Connector 5"/>
          <p:cNvCxnSpPr>
            <a:endCxn id="2" idx="0"/>
          </p:cNvCxnSpPr>
          <p:nvPr/>
        </p:nvCxnSpPr>
        <p:spPr>
          <a:xfrm>
            <a:off x="4610100" y="2286000"/>
            <a:ext cx="0" cy="838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00" y="8382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9" name="Oval 8"/>
          <p:cNvSpPr/>
          <p:nvPr/>
        </p:nvSpPr>
        <p:spPr>
          <a:xfrm>
            <a:off x="6019800" y="17907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cxnSp>
        <p:nvCxnSpPr>
          <p:cNvPr id="11" name="Straight Connector 10"/>
          <p:cNvCxnSpPr>
            <a:stCxn id="2" idx="4"/>
          </p:cNvCxnSpPr>
          <p:nvPr/>
        </p:nvCxnSpPr>
        <p:spPr>
          <a:xfrm>
            <a:off x="4610100" y="44958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810000" y="50673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14" name="Oval 13"/>
          <p:cNvSpPr/>
          <p:nvPr/>
        </p:nvSpPr>
        <p:spPr>
          <a:xfrm>
            <a:off x="1600200" y="18288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19" name="Oval 18"/>
          <p:cNvSpPr/>
          <p:nvPr/>
        </p:nvSpPr>
        <p:spPr>
          <a:xfrm>
            <a:off x="6019800" y="42672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20" name="Oval 19"/>
          <p:cNvSpPr/>
          <p:nvPr/>
        </p:nvSpPr>
        <p:spPr>
          <a:xfrm>
            <a:off x="1600200" y="4229100"/>
            <a:ext cx="1600200" cy="14859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cxnSp>
        <p:nvCxnSpPr>
          <p:cNvPr id="21" name="Straight Connector 20"/>
          <p:cNvCxnSpPr/>
          <p:nvPr/>
        </p:nvCxnSpPr>
        <p:spPr>
          <a:xfrm flipV="1">
            <a:off x="3048000" y="4123484"/>
            <a:ext cx="871654" cy="4485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191000"/>
            <a:ext cx="871654" cy="4468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00546" y="2971800"/>
            <a:ext cx="871654" cy="4485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61855" y="2895600"/>
            <a:ext cx="871654"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05000" y="228600"/>
            <a:ext cx="53340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মাইন্ডম্যাপিং</a:t>
            </a:r>
            <a:endParaRPr lang="en-US" sz="3600" b="1" dirty="0">
              <a:latin typeface="NikoshBAN" pitchFamily="2" charset="0"/>
              <a:cs typeface="NikoshBAN" pitchFamily="2" charset="0"/>
            </a:endParaRPr>
          </a:p>
        </p:txBody>
      </p:sp>
      <p:sp>
        <p:nvSpPr>
          <p:cNvPr id="17" name="Oval 16">
            <a:hlinkClick r:id="rId3" action="ppaction://hlinksldjump"/>
          </p:cNvPr>
          <p:cNvSpPr/>
          <p:nvPr/>
        </p:nvSpPr>
        <p:spPr>
          <a:xfrm>
            <a:off x="7696200" y="5791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630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515</Words>
  <Application>Microsoft Office PowerPoint</Application>
  <PresentationFormat>On-screen Show (4:3)</PresentationFormat>
  <Paragraphs>137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Sujit</dc:creator>
  <cp:lastModifiedBy>Sujit</cp:lastModifiedBy>
  <cp:revision>100</cp:revision>
  <dcterms:created xsi:type="dcterms:W3CDTF">2006-08-16T00:00:00Z</dcterms:created>
  <dcterms:modified xsi:type="dcterms:W3CDTF">2019-02-11T13:36:51Z</dcterms:modified>
</cp:coreProperties>
</file>