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6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71" r:id="rId11"/>
    <p:sldId id="285" r:id="rId12"/>
    <p:sldId id="272" r:id="rId13"/>
    <p:sldId id="274" r:id="rId14"/>
    <p:sldId id="275" r:id="rId15"/>
    <p:sldId id="276" r:id="rId16"/>
    <p:sldId id="277" r:id="rId17"/>
    <p:sldId id="278" r:id="rId18"/>
    <p:sldId id="279" r:id="rId19"/>
    <p:sldId id="268" r:id="rId20"/>
    <p:sldId id="284" r:id="rId21"/>
    <p:sldId id="281" r:id="rId22"/>
    <p:sldId id="28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D98A6A-150D-45BF-B6CE-D002F47EB435}" type="doc">
      <dgm:prSet loTypeId="urn:microsoft.com/office/officeart/2008/layout/RadialCluster" loCatId="cycle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B486EE-18A5-4802-9C25-2BF58AAFF5B8}">
      <dgm:prSet phldrT="[Text]" custT="1"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r>
            <a:rPr lang="en-US" sz="3600" b="1" cap="none" spc="0" dirty="0" err="1" smtClean="0">
              <a:ln/>
              <a:solidFill>
                <a:srgbClr val="00B05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rPr>
            <a:t>অহংকার</a:t>
          </a:r>
          <a:r>
            <a:rPr lang="en-US" sz="3600" b="1" cap="none" spc="0" dirty="0" smtClean="0">
              <a:ln/>
              <a:solidFill>
                <a:srgbClr val="00B05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600" b="1" cap="none" spc="0" dirty="0" smtClean="0">
              <a:ln/>
              <a:solidFill>
                <a:srgbClr val="00B050"/>
              </a:solidFill>
              <a:effectLst/>
              <a:latin typeface="NikoshBAN" pitchFamily="2" charset="0"/>
              <a:cs typeface="NikoshBAN" pitchFamily="2" charset="0"/>
            </a:rPr>
            <a:t>প্রকাশের স্থানঃ</a:t>
          </a:r>
          <a:endParaRPr lang="en-US" sz="3600" b="1" cap="none" spc="0" dirty="0">
            <a:ln/>
            <a:solidFill>
              <a:srgbClr val="00B050"/>
            </a:solidFill>
            <a:effectLst/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51939FC-67B6-4D2A-96C4-D832D44D20F0}" type="parTrans" cxnId="{4ECD64A6-0FC3-489A-824C-20E0DC03C970}">
      <dgm:prSet/>
      <dgm:spPr/>
      <dgm:t>
        <a:bodyPr/>
        <a:lstStyle/>
        <a:p>
          <a:endParaRPr lang="en-US"/>
        </a:p>
      </dgm:t>
    </dgm:pt>
    <dgm:pt modelId="{1F9E9920-DDA7-4202-8FE3-E117F9F0025A}" type="sibTrans" cxnId="{4ECD64A6-0FC3-489A-824C-20E0DC03C970}">
      <dgm:prSet/>
      <dgm:spPr/>
      <dgm:t>
        <a:bodyPr/>
        <a:lstStyle/>
        <a:p>
          <a:endParaRPr lang="en-US"/>
        </a:p>
      </dgm:t>
    </dgm:pt>
    <dgm:pt modelId="{7BFE5E42-F95A-4197-949B-F9AC66D0D5F9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ধন-সম্পদ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A324D92-83CA-4264-9B57-5621EA8A830D}" type="parTrans" cxnId="{0B31B0C2-304E-4EDE-8DFE-F82D76433113}">
      <dgm:prSet/>
      <dgm:spPr/>
      <dgm:t>
        <a:bodyPr/>
        <a:lstStyle/>
        <a:p>
          <a:endParaRPr lang="en-US"/>
        </a:p>
      </dgm:t>
    </dgm:pt>
    <dgm:pt modelId="{F2BAAC8B-F3FB-429E-A8CD-D3CB35265192}" type="sibTrans" cxnId="{0B31B0C2-304E-4EDE-8DFE-F82D76433113}">
      <dgm:prSet/>
      <dgm:spPr/>
      <dgm:t>
        <a:bodyPr/>
        <a:lstStyle/>
        <a:p>
          <a:endParaRPr lang="en-US"/>
        </a:p>
      </dgm:t>
    </dgm:pt>
    <dgm:pt modelId="{EC6680FE-0904-4BE9-A88D-F643C39D7175}">
      <dgm:prSet phldrT="[Text]"/>
      <dgm:spPr/>
      <dgm:t>
        <a:bodyPr/>
        <a:lstStyle/>
        <a:p>
          <a:r>
            <a:rPr lang="bn-IN" dirty="0" smtClean="0"/>
            <a:t>সৌন্দয্য</a:t>
          </a:r>
          <a:endParaRPr lang="en-US" dirty="0"/>
        </a:p>
      </dgm:t>
    </dgm:pt>
    <dgm:pt modelId="{C8E7BFBB-50E9-44E5-9919-A66F24A2214F}" type="parTrans" cxnId="{FD1F6273-DA44-4D22-B1C5-7564B608E185}">
      <dgm:prSet/>
      <dgm:spPr/>
      <dgm:t>
        <a:bodyPr/>
        <a:lstStyle/>
        <a:p>
          <a:endParaRPr lang="en-US"/>
        </a:p>
      </dgm:t>
    </dgm:pt>
    <dgm:pt modelId="{54C79AB7-82D6-410B-BC0E-1ED9E7CFC804}" type="sibTrans" cxnId="{FD1F6273-DA44-4D22-B1C5-7564B608E185}">
      <dgm:prSet/>
      <dgm:spPr/>
      <dgm:t>
        <a:bodyPr/>
        <a:lstStyle/>
        <a:p>
          <a:endParaRPr lang="en-US"/>
        </a:p>
      </dgm:t>
    </dgm:pt>
    <dgm:pt modelId="{2568B523-287B-460D-93CC-1E1222FFE684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শক্তি-সামর্থ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5A9AB13-3BAF-4D8A-92AE-2C398F406B5C}" type="parTrans" cxnId="{DC3CB6DC-7A52-48B5-BA85-1450CA042044}">
      <dgm:prSet/>
      <dgm:spPr/>
      <dgm:t>
        <a:bodyPr/>
        <a:lstStyle/>
        <a:p>
          <a:endParaRPr lang="en-US"/>
        </a:p>
      </dgm:t>
    </dgm:pt>
    <dgm:pt modelId="{10427EE4-5622-41A0-A821-1C5C7075B361}" type="sibTrans" cxnId="{DC3CB6DC-7A52-48B5-BA85-1450CA042044}">
      <dgm:prSet/>
      <dgm:spPr/>
      <dgm:t>
        <a:bodyPr/>
        <a:lstStyle/>
        <a:p>
          <a:endParaRPr lang="en-US"/>
        </a:p>
      </dgm:t>
    </dgm:pt>
    <dgm:pt modelId="{990CE040-10EB-4CC6-9B7A-8961ADE86F5E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জ্ঞান-প্রজ্ঞা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707476C-D52E-4A7F-B813-85DF02C4FE44}" type="parTrans" cxnId="{C306BC73-8501-44C2-B5AE-5559FF6B7ACF}">
      <dgm:prSet/>
      <dgm:spPr/>
      <dgm:t>
        <a:bodyPr/>
        <a:lstStyle/>
        <a:p>
          <a:endParaRPr lang="en-US"/>
        </a:p>
      </dgm:t>
    </dgm:pt>
    <dgm:pt modelId="{B1383AC0-73DA-43A4-ACC1-53BCF03DBA15}" type="sibTrans" cxnId="{C306BC73-8501-44C2-B5AE-5559FF6B7ACF}">
      <dgm:prSet/>
      <dgm:spPr/>
      <dgm:t>
        <a:bodyPr/>
        <a:lstStyle/>
        <a:p>
          <a:endParaRPr lang="en-US"/>
        </a:p>
      </dgm:t>
    </dgm:pt>
    <dgm:pt modelId="{07A2AB22-29B4-40D2-BE0F-5ED6545FFB8F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বিচক্ষণ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D31C670-3A7F-4BA9-9EDB-7E62A52D0C7A}" type="parTrans" cxnId="{81F84158-1845-45C6-A2F0-ADAE31645231}">
      <dgm:prSet/>
      <dgm:spPr/>
      <dgm:t>
        <a:bodyPr/>
        <a:lstStyle/>
        <a:p>
          <a:endParaRPr lang="en-US"/>
        </a:p>
      </dgm:t>
    </dgm:pt>
    <dgm:pt modelId="{2FCD0A37-3BFF-4A7C-A37D-B1DCEB93FFD9}" type="sibTrans" cxnId="{81F84158-1845-45C6-A2F0-ADAE31645231}">
      <dgm:prSet/>
      <dgm:spPr/>
      <dgm:t>
        <a:bodyPr/>
        <a:lstStyle/>
        <a:p>
          <a:endParaRPr lang="en-US"/>
        </a:p>
      </dgm:t>
    </dgm:pt>
    <dgm:pt modelId="{7314680C-D6C7-4370-8A2A-37A424B87F4F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বুদ্ধি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62177C9-74F6-4352-8645-D2E0BAD46F36}" type="parTrans" cxnId="{4957778D-C31E-49A8-A81B-96E81794FCA6}">
      <dgm:prSet/>
      <dgm:spPr/>
      <dgm:t>
        <a:bodyPr/>
        <a:lstStyle/>
        <a:p>
          <a:endParaRPr lang="en-US"/>
        </a:p>
      </dgm:t>
    </dgm:pt>
    <dgm:pt modelId="{520108F0-18AC-4FC0-A297-0921B34BA0C2}" type="sibTrans" cxnId="{4957778D-C31E-49A8-A81B-96E81794FCA6}">
      <dgm:prSet/>
      <dgm:spPr/>
      <dgm:t>
        <a:bodyPr/>
        <a:lstStyle/>
        <a:p>
          <a:endParaRPr lang="en-US"/>
        </a:p>
      </dgm:t>
    </dgm:pt>
    <dgm:pt modelId="{C0455326-AA1E-4302-8336-2288C0A46090}" type="pres">
      <dgm:prSet presAssocID="{16D98A6A-150D-45BF-B6CE-D002F47EB43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1FC625B-8981-4875-B454-5A6CD7C3552D}" type="pres">
      <dgm:prSet presAssocID="{3CB486EE-18A5-4802-9C25-2BF58AAFF5B8}" presName="singleCycle" presStyleCnt="0"/>
      <dgm:spPr/>
    </dgm:pt>
    <dgm:pt modelId="{A081FDAD-383D-46F5-96DC-8248F285C880}" type="pres">
      <dgm:prSet presAssocID="{3CB486EE-18A5-4802-9C25-2BF58AAFF5B8}" presName="singleCenter" presStyleLbl="node1" presStyleIdx="0" presStyleCnt="7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30B46473-E8EE-45F5-AA3D-A3461D22EB23}" type="pres">
      <dgm:prSet presAssocID="{8A324D92-83CA-4264-9B57-5621EA8A830D}" presName="Name56" presStyleLbl="parChTrans1D2" presStyleIdx="0" presStyleCnt="6"/>
      <dgm:spPr/>
      <dgm:t>
        <a:bodyPr/>
        <a:lstStyle/>
        <a:p>
          <a:endParaRPr lang="en-US"/>
        </a:p>
      </dgm:t>
    </dgm:pt>
    <dgm:pt modelId="{5CF0577C-702F-4CCD-97E9-26FF88179D95}" type="pres">
      <dgm:prSet presAssocID="{7BFE5E42-F95A-4197-949B-F9AC66D0D5F9}" presName="text0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94A2A-C04B-4D37-A948-22C8649C5C9C}" type="pres">
      <dgm:prSet presAssocID="{C8E7BFBB-50E9-44E5-9919-A66F24A2214F}" presName="Name56" presStyleLbl="parChTrans1D2" presStyleIdx="1" presStyleCnt="6"/>
      <dgm:spPr/>
      <dgm:t>
        <a:bodyPr/>
        <a:lstStyle/>
        <a:p>
          <a:endParaRPr lang="en-US"/>
        </a:p>
      </dgm:t>
    </dgm:pt>
    <dgm:pt modelId="{0F55E4AB-CE21-4E0F-8B22-5E4CD7B24F51}" type="pres">
      <dgm:prSet presAssocID="{EC6680FE-0904-4BE9-A88D-F643C39D7175}" presName="text0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BFF33-4907-4D71-A93D-FDD464BFDE0B}" type="pres">
      <dgm:prSet presAssocID="{B5A9AB13-3BAF-4D8A-92AE-2C398F406B5C}" presName="Name56" presStyleLbl="parChTrans1D2" presStyleIdx="2" presStyleCnt="6"/>
      <dgm:spPr/>
      <dgm:t>
        <a:bodyPr/>
        <a:lstStyle/>
        <a:p>
          <a:endParaRPr lang="en-US"/>
        </a:p>
      </dgm:t>
    </dgm:pt>
    <dgm:pt modelId="{FCF63FDB-6E1B-4320-A932-5EF01BF5CA45}" type="pres">
      <dgm:prSet presAssocID="{2568B523-287B-460D-93CC-1E1222FFE684}" presName="text0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39D896-AEA4-48DA-9195-82348026CB9F}" type="pres">
      <dgm:prSet presAssocID="{3707476C-D52E-4A7F-B813-85DF02C4FE44}" presName="Name56" presStyleLbl="parChTrans1D2" presStyleIdx="3" presStyleCnt="6"/>
      <dgm:spPr/>
      <dgm:t>
        <a:bodyPr/>
        <a:lstStyle/>
        <a:p>
          <a:endParaRPr lang="en-US"/>
        </a:p>
      </dgm:t>
    </dgm:pt>
    <dgm:pt modelId="{EC92142B-C887-4BCA-B197-561930F84D69}" type="pres">
      <dgm:prSet presAssocID="{990CE040-10EB-4CC6-9B7A-8961ADE86F5E}" presName="text0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09C982-CF88-4B9D-9BA8-FB87BC515AB5}" type="pres">
      <dgm:prSet presAssocID="{0D31C670-3A7F-4BA9-9EDB-7E62A52D0C7A}" presName="Name56" presStyleLbl="parChTrans1D2" presStyleIdx="4" presStyleCnt="6"/>
      <dgm:spPr/>
      <dgm:t>
        <a:bodyPr/>
        <a:lstStyle/>
        <a:p>
          <a:endParaRPr lang="en-US"/>
        </a:p>
      </dgm:t>
    </dgm:pt>
    <dgm:pt modelId="{5F229186-8763-400B-BF24-D897B12FD59D}" type="pres">
      <dgm:prSet presAssocID="{07A2AB22-29B4-40D2-BE0F-5ED6545FFB8F}" presName="text0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478278-8A37-42A5-93E0-00F36B075B70}" type="pres">
      <dgm:prSet presAssocID="{062177C9-74F6-4352-8645-D2E0BAD46F36}" presName="Name56" presStyleLbl="parChTrans1D2" presStyleIdx="5" presStyleCnt="6"/>
      <dgm:spPr/>
      <dgm:t>
        <a:bodyPr/>
        <a:lstStyle/>
        <a:p>
          <a:endParaRPr lang="en-US"/>
        </a:p>
      </dgm:t>
    </dgm:pt>
    <dgm:pt modelId="{7E254028-8309-4A5B-8D42-C052DC2A5CAB}" type="pres">
      <dgm:prSet presAssocID="{7314680C-D6C7-4370-8A2A-37A424B87F4F}" presName="text0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60FA1F-D43E-47B8-8C86-ED7399944CDF}" type="presOf" srcId="{8A324D92-83CA-4264-9B57-5621EA8A830D}" destId="{30B46473-E8EE-45F5-AA3D-A3461D22EB23}" srcOrd="0" destOrd="0" presId="urn:microsoft.com/office/officeart/2008/layout/RadialCluster"/>
    <dgm:cxn modelId="{C53A1233-F58A-45BB-A29D-03483AAFED52}" type="presOf" srcId="{07A2AB22-29B4-40D2-BE0F-5ED6545FFB8F}" destId="{5F229186-8763-400B-BF24-D897B12FD59D}" srcOrd="0" destOrd="0" presId="urn:microsoft.com/office/officeart/2008/layout/RadialCluster"/>
    <dgm:cxn modelId="{81F84158-1845-45C6-A2F0-ADAE31645231}" srcId="{3CB486EE-18A5-4802-9C25-2BF58AAFF5B8}" destId="{07A2AB22-29B4-40D2-BE0F-5ED6545FFB8F}" srcOrd="4" destOrd="0" parTransId="{0D31C670-3A7F-4BA9-9EDB-7E62A52D0C7A}" sibTransId="{2FCD0A37-3BFF-4A7C-A37D-B1DCEB93FFD9}"/>
    <dgm:cxn modelId="{699E99AF-A0FF-4CFA-804D-0E095BB691B9}" type="presOf" srcId="{2568B523-287B-460D-93CC-1E1222FFE684}" destId="{FCF63FDB-6E1B-4320-A932-5EF01BF5CA45}" srcOrd="0" destOrd="0" presId="urn:microsoft.com/office/officeart/2008/layout/RadialCluster"/>
    <dgm:cxn modelId="{0D87CCEC-EEDD-4D69-8EAF-F46F1785975B}" type="presOf" srcId="{7314680C-D6C7-4370-8A2A-37A424B87F4F}" destId="{7E254028-8309-4A5B-8D42-C052DC2A5CAB}" srcOrd="0" destOrd="0" presId="urn:microsoft.com/office/officeart/2008/layout/RadialCluster"/>
    <dgm:cxn modelId="{484EBB55-FEFB-41F3-AE9B-020A5EB39C8D}" type="presOf" srcId="{16D98A6A-150D-45BF-B6CE-D002F47EB435}" destId="{C0455326-AA1E-4302-8336-2288C0A46090}" srcOrd="0" destOrd="0" presId="urn:microsoft.com/office/officeart/2008/layout/RadialCluster"/>
    <dgm:cxn modelId="{C306BC73-8501-44C2-B5AE-5559FF6B7ACF}" srcId="{3CB486EE-18A5-4802-9C25-2BF58AAFF5B8}" destId="{990CE040-10EB-4CC6-9B7A-8961ADE86F5E}" srcOrd="3" destOrd="0" parTransId="{3707476C-D52E-4A7F-B813-85DF02C4FE44}" sibTransId="{B1383AC0-73DA-43A4-ACC1-53BCF03DBA15}"/>
    <dgm:cxn modelId="{9B9224B2-914F-4DE1-A78A-70B12849CFD7}" type="presOf" srcId="{062177C9-74F6-4352-8645-D2E0BAD46F36}" destId="{96478278-8A37-42A5-93E0-00F36B075B70}" srcOrd="0" destOrd="0" presId="urn:microsoft.com/office/officeart/2008/layout/RadialCluster"/>
    <dgm:cxn modelId="{736A2515-58E9-4FCE-97D3-3506B97AA75C}" type="presOf" srcId="{EC6680FE-0904-4BE9-A88D-F643C39D7175}" destId="{0F55E4AB-CE21-4E0F-8B22-5E4CD7B24F51}" srcOrd="0" destOrd="0" presId="urn:microsoft.com/office/officeart/2008/layout/RadialCluster"/>
    <dgm:cxn modelId="{155A017A-54AF-47B6-9275-CC75579D3D1E}" type="presOf" srcId="{990CE040-10EB-4CC6-9B7A-8961ADE86F5E}" destId="{EC92142B-C887-4BCA-B197-561930F84D69}" srcOrd="0" destOrd="0" presId="urn:microsoft.com/office/officeart/2008/layout/RadialCluster"/>
    <dgm:cxn modelId="{4957778D-C31E-49A8-A81B-96E81794FCA6}" srcId="{3CB486EE-18A5-4802-9C25-2BF58AAFF5B8}" destId="{7314680C-D6C7-4370-8A2A-37A424B87F4F}" srcOrd="5" destOrd="0" parTransId="{062177C9-74F6-4352-8645-D2E0BAD46F36}" sibTransId="{520108F0-18AC-4FC0-A297-0921B34BA0C2}"/>
    <dgm:cxn modelId="{DC3CB6DC-7A52-48B5-BA85-1450CA042044}" srcId="{3CB486EE-18A5-4802-9C25-2BF58AAFF5B8}" destId="{2568B523-287B-460D-93CC-1E1222FFE684}" srcOrd="2" destOrd="0" parTransId="{B5A9AB13-3BAF-4D8A-92AE-2C398F406B5C}" sibTransId="{10427EE4-5622-41A0-A821-1C5C7075B361}"/>
    <dgm:cxn modelId="{09D8BF27-4BA1-4544-BB4F-7102615E5175}" type="presOf" srcId="{3707476C-D52E-4A7F-B813-85DF02C4FE44}" destId="{6D39D896-AEA4-48DA-9195-82348026CB9F}" srcOrd="0" destOrd="0" presId="urn:microsoft.com/office/officeart/2008/layout/RadialCluster"/>
    <dgm:cxn modelId="{D40332AC-C4DA-4795-BE8E-CA47B23DCBA8}" type="presOf" srcId="{7BFE5E42-F95A-4197-949B-F9AC66D0D5F9}" destId="{5CF0577C-702F-4CCD-97E9-26FF88179D95}" srcOrd="0" destOrd="0" presId="urn:microsoft.com/office/officeart/2008/layout/RadialCluster"/>
    <dgm:cxn modelId="{36551571-3C21-4FDF-B1FC-142036A52D64}" type="presOf" srcId="{C8E7BFBB-50E9-44E5-9919-A66F24A2214F}" destId="{FB394A2A-C04B-4D37-A948-22C8649C5C9C}" srcOrd="0" destOrd="0" presId="urn:microsoft.com/office/officeart/2008/layout/RadialCluster"/>
    <dgm:cxn modelId="{D6FF5A50-63A6-446D-9659-5E47EBCA13EB}" type="presOf" srcId="{0D31C670-3A7F-4BA9-9EDB-7E62A52D0C7A}" destId="{9109C982-CF88-4B9D-9BA8-FB87BC515AB5}" srcOrd="0" destOrd="0" presId="urn:microsoft.com/office/officeart/2008/layout/RadialCluster"/>
    <dgm:cxn modelId="{0530D4AF-393B-417F-9AAD-71D106D284F4}" type="presOf" srcId="{B5A9AB13-3BAF-4D8A-92AE-2C398F406B5C}" destId="{B25BFF33-4907-4D71-A93D-FDD464BFDE0B}" srcOrd="0" destOrd="0" presId="urn:microsoft.com/office/officeart/2008/layout/RadialCluster"/>
    <dgm:cxn modelId="{4ECD64A6-0FC3-489A-824C-20E0DC03C970}" srcId="{16D98A6A-150D-45BF-B6CE-D002F47EB435}" destId="{3CB486EE-18A5-4802-9C25-2BF58AAFF5B8}" srcOrd="0" destOrd="0" parTransId="{A51939FC-67B6-4D2A-96C4-D832D44D20F0}" sibTransId="{1F9E9920-DDA7-4202-8FE3-E117F9F0025A}"/>
    <dgm:cxn modelId="{A847D8EC-7877-4F2B-BDC1-0B5C5A3F9AC2}" type="presOf" srcId="{3CB486EE-18A5-4802-9C25-2BF58AAFF5B8}" destId="{A081FDAD-383D-46F5-96DC-8248F285C880}" srcOrd="0" destOrd="0" presId="urn:microsoft.com/office/officeart/2008/layout/RadialCluster"/>
    <dgm:cxn modelId="{0B31B0C2-304E-4EDE-8DFE-F82D76433113}" srcId="{3CB486EE-18A5-4802-9C25-2BF58AAFF5B8}" destId="{7BFE5E42-F95A-4197-949B-F9AC66D0D5F9}" srcOrd="0" destOrd="0" parTransId="{8A324D92-83CA-4264-9B57-5621EA8A830D}" sibTransId="{F2BAAC8B-F3FB-429E-A8CD-D3CB35265192}"/>
    <dgm:cxn modelId="{FD1F6273-DA44-4D22-B1C5-7564B608E185}" srcId="{3CB486EE-18A5-4802-9C25-2BF58AAFF5B8}" destId="{EC6680FE-0904-4BE9-A88D-F643C39D7175}" srcOrd="1" destOrd="0" parTransId="{C8E7BFBB-50E9-44E5-9919-A66F24A2214F}" sibTransId="{54C79AB7-82D6-410B-BC0E-1ED9E7CFC804}"/>
    <dgm:cxn modelId="{688E4F46-2437-4608-99B9-2702F34C0CCA}" type="presParOf" srcId="{C0455326-AA1E-4302-8336-2288C0A46090}" destId="{E1FC625B-8981-4875-B454-5A6CD7C3552D}" srcOrd="0" destOrd="0" presId="urn:microsoft.com/office/officeart/2008/layout/RadialCluster"/>
    <dgm:cxn modelId="{7737A270-2FEA-42A9-90B8-E077DE079867}" type="presParOf" srcId="{E1FC625B-8981-4875-B454-5A6CD7C3552D}" destId="{A081FDAD-383D-46F5-96DC-8248F285C880}" srcOrd="0" destOrd="0" presId="urn:microsoft.com/office/officeart/2008/layout/RadialCluster"/>
    <dgm:cxn modelId="{9138A544-A88C-4326-839C-9D23ECB56C75}" type="presParOf" srcId="{E1FC625B-8981-4875-B454-5A6CD7C3552D}" destId="{30B46473-E8EE-45F5-AA3D-A3461D22EB23}" srcOrd="1" destOrd="0" presId="urn:microsoft.com/office/officeart/2008/layout/RadialCluster"/>
    <dgm:cxn modelId="{AD7AE88D-A8CC-446B-B787-833219578263}" type="presParOf" srcId="{E1FC625B-8981-4875-B454-5A6CD7C3552D}" destId="{5CF0577C-702F-4CCD-97E9-26FF88179D95}" srcOrd="2" destOrd="0" presId="urn:microsoft.com/office/officeart/2008/layout/RadialCluster"/>
    <dgm:cxn modelId="{B59363FD-EC75-4B32-8C5F-6AFF054A9BF2}" type="presParOf" srcId="{E1FC625B-8981-4875-B454-5A6CD7C3552D}" destId="{FB394A2A-C04B-4D37-A948-22C8649C5C9C}" srcOrd="3" destOrd="0" presId="urn:microsoft.com/office/officeart/2008/layout/RadialCluster"/>
    <dgm:cxn modelId="{734B50A8-8505-4A01-B4FB-A595B29AA8D3}" type="presParOf" srcId="{E1FC625B-8981-4875-B454-5A6CD7C3552D}" destId="{0F55E4AB-CE21-4E0F-8B22-5E4CD7B24F51}" srcOrd="4" destOrd="0" presId="urn:microsoft.com/office/officeart/2008/layout/RadialCluster"/>
    <dgm:cxn modelId="{0CF8EABC-BDB2-43C9-BF0F-F44354B7728B}" type="presParOf" srcId="{E1FC625B-8981-4875-B454-5A6CD7C3552D}" destId="{B25BFF33-4907-4D71-A93D-FDD464BFDE0B}" srcOrd="5" destOrd="0" presId="urn:microsoft.com/office/officeart/2008/layout/RadialCluster"/>
    <dgm:cxn modelId="{CDA41E4D-ECA2-4892-AFF9-DF7F1C46038E}" type="presParOf" srcId="{E1FC625B-8981-4875-B454-5A6CD7C3552D}" destId="{FCF63FDB-6E1B-4320-A932-5EF01BF5CA45}" srcOrd="6" destOrd="0" presId="urn:microsoft.com/office/officeart/2008/layout/RadialCluster"/>
    <dgm:cxn modelId="{07EE9DB6-28FB-4AD5-800B-C5168E3B1684}" type="presParOf" srcId="{E1FC625B-8981-4875-B454-5A6CD7C3552D}" destId="{6D39D896-AEA4-48DA-9195-82348026CB9F}" srcOrd="7" destOrd="0" presId="urn:microsoft.com/office/officeart/2008/layout/RadialCluster"/>
    <dgm:cxn modelId="{EC127BF1-C09C-45F1-965B-0BB5B2EC976D}" type="presParOf" srcId="{E1FC625B-8981-4875-B454-5A6CD7C3552D}" destId="{EC92142B-C887-4BCA-B197-561930F84D69}" srcOrd="8" destOrd="0" presId="urn:microsoft.com/office/officeart/2008/layout/RadialCluster"/>
    <dgm:cxn modelId="{216EAA73-C28A-4416-AC85-B519BA684ECA}" type="presParOf" srcId="{E1FC625B-8981-4875-B454-5A6CD7C3552D}" destId="{9109C982-CF88-4B9D-9BA8-FB87BC515AB5}" srcOrd="9" destOrd="0" presId="urn:microsoft.com/office/officeart/2008/layout/RadialCluster"/>
    <dgm:cxn modelId="{BC50DA2A-6A76-4E4F-9373-AA78DE621C90}" type="presParOf" srcId="{E1FC625B-8981-4875-B454-5A6CD7C3552D}" destId="{5F229186-8763-400B-BF24-D897B12FD59D}" srcOrd="10" destOrd="0" presId="urn:microsoft.com/office/officeart/2008/layout/RadialCluster"/>
    <dgm:cxn modelId="{20ADEA59-B63C-4652-A36A-BF55A29C0679}" type="presParOf" srcId="{E1FC625B-8981-4875-B454-5A6CD7C3552D}" destId="{96478278-8A37-42A5-93E0-00F36B075B70}" srcOrd="11" destOrd="0" presId="urn:microsoft.com/office/officeart/2008/layout/RadialCluster"/>
    <dgm:cxn modelId="{4EF49276-63DF-46AE-845B-615DEA0DDA6B}" type="presParOf" srcId="{E1FC625B-8981-4875-B454-5A6CD7C3552D}" destId="{7E254028-8309-4A5B-8D42-C052DC2A5CAB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1FDAD-383D-46F5-96DC-8248F285C880}">
      <dsp:nvSpPr>
        <dsp:cNvPr id="0" name=""/>
        <dsp:cNvSpPr/>
      </dsp:nvSpPr>
      <dsp:spPr>
        <a:xfrm>
          <a:off x="5019386" y="1930208"/>
          <a:ext cx="1654464" cy="16544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cap="none" spc="0" dirty="0" err="1" smtClean="0">
              <a:ln/>
              <a:solidFill>
                <a:srgbClr val="00B05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rPr>
            <a:t>অহংকার</a:t>
          </a:r>
          <a:r>
            <a:rPr lang="en-US" sz="3600" b="1" kern="1200" cap="none" spc="0" dirty="0" smtClean="0">
              <a:ln/>
              <a:solidFill>
                <a:srgbClr val="00B05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600" b="1" kern="1200" cap="none" spc="0" dirty="0" smtClean="0">
              <a:ln/>
              <a:solidFill>
                <a:srgbClr val="00B050"/>
              </a:solidFill>
              <a:effectLst/>
              <a:latin typeface="NikoshBAN" pitchFamily="2" charset="0"/>
              <a:cs typeface="NikoshBAN" pitchFamily="2" charset="0"/>
            </a:rPr>
            <a:t>প্রকাশের স্থানঃ</a:t>
          </a:r>
          <a:endParaRPr lang="en-US" sz="3600" b="1" kern="1200" cap="none" spc="0" dirty="0">
            <a:ln/>
            <a:solidFill>
              <a:srgbClr val="00B050"/>
            </a:solidFill>
            <a:effectLst/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00150" y="2010972"/>
        <a:ext cx="1492936" cy="1492936"/>
      </dsp:txXfrm>
    </dsp:sp>
    <dsp:sp modelId="{30B46473-E8EE-45F5-AA3D-A3461D22EB23}">
      <dsp:nvSpPr>
        <dsp:cNvPr id="0" name=""/>
        <dsp:cNvSpPr/>
      </dsp:nvSpPr>
      <dsp:spPr>
        <a:xfrm rot="16200000">
          <a:off x="5435996" y="1519586"/>
          <a:ext cx="8212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124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F0577C-702F-4CCD-97E9-26FF88179D95}">
      <dsp:nvSpPr>
        <dsp:cNvPr id="0" name=""/>
        <dsp:cNvSpPr/>
      </dsp:nvSpPr>
      <dsp:spPr>
        <a:xfrm>
          <a:off x="5292373" y="473"/>
          <a:ext cx="1108490" cy="1108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1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ধন-সম্পদ</a:t>
          </a:r>
          <a:endParaRPr lang="en-US" sz="3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46485" y="54585"/>
        <a:ext cx="1000266" cy="1000266"/>
      </dsp:txXfrm>
    </dsp:sp>
    <dsp:sp modelId="{FB394A2A-C04B-4D37-A948-22C8649C5C9C}">
      <dsp:nvSpPr>
        <dsp:cNvPr id="0" name=""/>
        <dsp:cNvSpPr/>
      </dsp:nvSpPr>
      <dsp:spPr>
        <a:xfrm rot="19800000">
          <a:off x="6633153" y="2127955"/>
          <a:ext cx="6075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752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5E4AB-CE21-4E0F-8B22-5E4CD7B24F51}">
      <dsp:nvSpPr>
        <dsp:cNvPr id="0" name=""/>
        <dsp:cNvSpPr/>
      </dsp:nvSpPr>
      <dsp:spPr>
        <a:xfrm>
          <a:off x="7199985" y="1101834"/>
          <a:ext cx="1108490" cy="1108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100" kern="1200" dirty="0" smtClean="0"/>
            <a:t>সৌন্দয্য</a:t>
          </a:r>
          <a:endParaRPr lang="en-US" sz="2100" kern="1200" dirty="0"/>
        </a:p>
      </dsp:txBody>
      <dsp:txXfrm>
        <a:off x="7254097" y="1155946"/>
        <a:ext cx="1000266" cy="1000266"/>
      </dsp:txXfrm>
    </dsp:sp>
    <dsp:sp modelId="{B25BFF33-4907-4D71-A93D-FDD464BFDE0B}">
      <dsp:nvSpPr>
        <dsp:cNvPr id="0" name=""/>
        <dsp:cNvSpPr/>
      </dsp:nvSpPr>
      <dsp:spPr>
        <a:xfrm rot="1800000">
          <a:off x="6633153" y="3386924"/>
          <a:ext cx="6075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752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F63FDB-6E1B-4320-A932-5EF01BF5CA45}">
      <dsp:nvSpPr>
        <dsp:cNvPr id="0" name=""/>
        <dsp:cNvSpPr/>
      </dsp:nvSpPr>
      <dsp:spPr>
        <a:xfrm>
          <a:off x="7199985" y="3304554"/>
          <a:ext cx="1108490" cy="1108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1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শক্তি-সামর্থ</a:t>
          </a:r>
          <a:endParaRPr lang="en-US" sz="3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254097" y="3358666"/>
        <a:ext cx="1000266" cy="1000266"/>
      </dsp:txXfrm>
    </dsp:sp>
    <dsp:sp modelId="{6D39D896-AEA4-48DA-9195-82348026CB9F}">
      <dsp:nvSpPr>
        <dsp:cNvPr id="0" name=""/>
        <dsp:cNvSpPr/>
      </dsp:nvSpPr>
      <dsp:spPr>
        <a:xfrm rot="5400000">
          <a:off x="5435996" y="3995293"/>
          <a:ext cx="8212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124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92142B-C887-4BCA-B197-561930F84D69}">
      <dsp:nvSpPr>
        <dsp:cNvPr id="0" name=""/>
        <dsp:cNvSpPr/>
      </dsp:nvSpPr>
      <dsp:spPr>
        <a:xfrm>
          <a:off x="5292373" y="4405915"/>
          <a:ext cx="1108490" cy="1108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1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জ্ঞান-প্রজ্ঞা</a:t>
          </a:r>
          <a:endParaRPr lang="en-US" sz="3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46485" y="4460027"/>
        <a:ext cx="1000266" cy="1000266"/>
      </dsp:txXfrm>
    </dsp:sp>
    <dsp:sp modelId="{9109C982-CF88-4B9D-9BA8-FB87BC515AB5}">
      <dsp:nvSpPr>
        <dsp:cNvPr id="0" name=""/>
        <dsp:cNvSpPr/>
      </dsp:nvSpPr>
      <dsp:spPr>
        <a:xfrm rot="9000000">
          <a:off x="4452555" y="3386924"/>
          <a:ext cx="6075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752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29186-8763-400B-BF24-D897B12FD59D}">
      <dsp:nvSpPr>
        <dsp:cNvPr id="0" name=""/>
        <dsp:cNvSpPr/>
      </dsp:nvSpPr>
      <dsp:spPr>
        <a:xfrm>
          <a:off x="3384761" y="3304554"/>
          <a:ext cx="1108490" cy="1108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বিচক্ষণ</a:t>
          </a:r>
          <a:endParaRPr lang="en-US" sz="3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38873" y="3358666"/>
        <a:ext cx="1000266" cy="1000266"/>
      </dsp:txXfrm>
    </dsp:sp>
    <dsp:sp modelId="{96478278-8A37-42A5-93E0-00F36B075B70}">
      <dsp:nvSpPr>
        <dsp:cNvPr id="0" name=""/>
        <dsp:cNvSpPr/>
      </dsp:nvSpPr>
      <dsp:spPr>
        <a:xfrm rot="12600000">
          <a:off x="4452555" y="2127955"/>
          <a:ext cx="6075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752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54028-8309-4A5B-8D42-C052DC2A5CAB}">
      <dsp:nvSpPr>
        <dsp:cNvPr id="0" name=""/>
        <dsp:cNvSpPr/>
      </dsp:nvSpPr>
      <dsp:spPr>
        <a:xfrm>
          <a:off x="3384761" y="1101834"/>
          <a:ext cx="1108490" cy="1108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বুদ্ধি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38873" y="1155946"/>
        <a:ext cx="1000266" cy="1000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968F3-559E-489C-A8A1-F08A881D8D42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895D1-5058-45B0-9635-46592378E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54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E888-F740-4704-812C-526AE61901A1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1219-B13B-48A4-A052-8B83927BC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55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E888-F740-4704-812C-526AE61901A1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1219-B13B-48A4-A052-8B83927BC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6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E888-F740-4704-812C-526AE61901A1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1219-B13B-48A4-A052-8B83927BC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7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E888-F740-4704-812C-526AE61901A1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1219-B13B-48A4-A052-8B83927BC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5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E888-F740-4704-812C-526AE61901A1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1219-B13B-48A4-A052-8B83927BC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9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E888-F740-4704-812C-526AE61901A1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1219-B13B-48A4-A052-8B83927BC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4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E888-F740-4704-812C-526AE61901A1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1219-B13B-48A4-A052-8B83927BC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6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E888-F740-4704-812C-526AE61901A1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1219-B13B-48A4-A052-8B83927BC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5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781838" y="6488668"/>
            <a:ext cx="575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মোহাম্মাদ</a:t>
            </a:r>
            <a:r>
              <a:rPr lang="bn-IN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শাহ জাহান,আধুনাগার ইসলামিয়া ফাযিল মাদ্রাসা, লোহাগাড়া,চট্টগ্রাম।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24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E888-F740-4704-812C-526AE61901A1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1219-B13B-48A4-A052-8B83927BC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E888-F740-4704-812C-526AE61901A1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1219-B13B-48A4-A052-8B83927BC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5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BE888-F740-4704-812C-526AE61901A1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C1219-B13B-48A4-A052-8B83927BC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8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353" y="1348221"/>
            <a:ext cx="8085409" cy="343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85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0170" y="196333"/>
            <a:ext cx="60060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bn-IN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অহংকারের </a:t>
            </a:r>
            <a:r>
              <a:rPr lang="bn-IN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পর্যায় বা স্তরঃ</a:t>
            </a:r>
            <a:endParaRPr lang="bn-BD" sz="4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8083" y="2516970"/>
            <a:ext cx="70298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 । অন্তরে অহংকার পোষণ করা । </a:t>
            </a:r>
            <a:endParaRPr lang="bn-BD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79" t="15738" b="1967"/>
          <a:stretch/>
        </p:blipFill>
        <p:spPr>
          <a:xfrm>
            <a:off x="8700655" y="1524000"/>
            <a:ext cx="3227674" cy="347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65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4026" y="4768330"/>
            <a:ext cx="61526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</a:t>
            </a:r>
            <a:r>
              <a:rPr lang="bn-IN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কথাবার্তায় </a:t>
            </a:r>
            <a:r>
              <a:rPr lang="bn-IN" sz="4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অহংকার প্রকাশ করা </a:t>
            </a:r>
            <a:r>
              <a:rPr lang="bn-IN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bn-BD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4862" y="1534593"/>
            <a:ext cx="62277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bn-IN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চলাফেরা ও কর্মকান্ডে মাধ্যমে অহংকার প্রকাশ করা । </a:t>
            </a:r>
            <a:endParaRPr lang="bn-BD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919" y="678873"/>
            <a:ext cx="4086465" cy="26739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3188" y="307169"/>
            <a:ext cx="60060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bn-IN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অহংকারের </a:t>
            </a:r>
            <a:r>
              <a:rPr lang="bn-IN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পর্যায় বা স্তরঃ</a:t>
            </a:r>
            <a:endParaRPr lang="bn-BD" sz="4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713019"/>
            <a:ext cx="4156363" cy="253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41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0170" y="196333"/>
            <a:ext cx="60060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bn-IN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অহংকার প্রকাশের স্থানঃ</a:t>
            </a:r>
            <a:endParaRPr lang="bn-BD" sz="4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85093904"/>
              </p:ext>
            </p:extLst>
          </p:nvPr>
        </p:nvGraphicFramePr>
        <p:xfrm>
          <a:off x="360218" y="1079884"/>
          <a:ext cx="11693237" cy="5514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609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081FDAD-383D-46F5-96DC-8248F285C8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dgm id="{A081FDAD-383D-46F5-96DC-8248F285C8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A081FDAD-383D-46F5-96DC-8248F285C8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graphicEl>
                                              <a:dgm id="{A081FDAD-383D-46F5-96DC-8248F285C8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B46473-E8EE-45F5-AA3D-A3461D22EB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graphicEl>
                                              <a:dgm id="{30B46473-E8EE-45F5-AA3D-A3461D22EB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30B46473-E8EE-45F5-AA3D-A3461D22EB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graphicEl>
                                              <a:dgm id="{30B46473-E8EE-45F5-AA3D-A3461D22EB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F0577C-702F-4CCD-97E9-26FF88179D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graphicEl>
                                              <a:dgm id="{5CF0577C-702F-4CCD-97E9-26FF88179D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graphicEl>
                                              <a:dgm id="{5CF0577C-702F-4CCD-97E9-26FF88179D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graphicEl>
                                              <a:dgm id="{5CF0577C-702F-4CCD-97E9-26FF88179D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394A2A-C04B-4D37-A948-22C8649C5C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graphicEl>
                                              <a:dgm id="{FB394A2A-C04B-4D37-A948-22C8649C5C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FB394A2A-C04B-4D37-A948-22C8649C5C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graphicEl>
                                              <a:dgm id="{FB394A2A-C04B-4D37-A948-22C8649C5C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55E4AB-CE21-4E0F-8B22-5E4CD7B24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graphicEl>
                                              <a:dgm id="{0F55E4AB-CE21-4E0F-8B22-5E4CD7B24F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0F55E4AB-CE21-4E0F-8B22-5E4CD7B24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graphicEl>
                                              <a:dgm id="{0F55E4AB-CE21-4E0F-8B22-5E4CD7B24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25BFF33-4907-4D71-A93D-FDD464BFDE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graphicEl>
                                              <a:dgm id="{B25BFF33-4907-4D71-A93D-FDD464BFDE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graphicEl>
                                              <a:dgm id="{B25BFF33-4907-4D71-A93D-FDD464BFDE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graphicEl>
                                              <a:dgm id="{B25BFF33-4907-4D71-A93D-FDD464BFDE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CF63FDB-6E1B-4320-A932-5EF01BF5C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graphicEl>
                                              <a:dgm id="{FCF63FDB-6E1B-4320-A932-5EF01BF5CA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FCF63FDB-6E1B-4320-A932-5EF01BF5C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graphicEl>
                                              <a:dgm id="{FCF63FDB-6E1B-4320-A932-5EF01BF5C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39D896-AEA4-48DA-9195-82348026CB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graphicEl>
                                              <a:dgm id="{6D39D896-AEA4-48DA-9195-82348026CB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graphicEl>
                                              <a:dgm id="{6D39D896-AEA4-48DA-9195-82348026CB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graphicEl>
                                              <a:dgm id="{6D39D896-AEA4-48DA-9195-82348026CB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92142B-C887-4BCA-B197-561930F84D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graphicEl>
                                              <a:dgm id="{EC92142B-C887-4BCA-B197-561930F84D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graphicEl>
                                              <a:dgm id="{EC92142B-C887-4BCA-B197-561930F84D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graphicEl>
                                              <a:dgm id="{EC92142B-C887-4BCA-B197-561930F84D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109C982-CF88-4B9D-9BA8-FB87BC515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graphicEl>
                                              <a:dgm id="{9109C982-CF88-4B9D-9BA8-FB87BC515A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graphicEl>
                                              <a:dgm id="{9109C982-CF88-4B9D-9BA8-FB87BC515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graphicEl>
                                              <a:dgm id="{9109C982-CF88-4B9D-9BA8-FB87BC515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229186-8763-400B-BF24-D897B12FD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graphicEl>
                                              <a:dgm id="{5F229186-8763-400B-BF24-D897B12FD5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graphicEl>
                                              <a:dgm id="{5F229186-8763-400B-BF24-D897B12FD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graphicEl>
                                              <a:dgm id="{5F229186-8763-400B-BF24-D897B12FD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478278-8A37-42A5-93E0-00F36B075B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graphicEl>
                                              <a:dgm id="{96478278-8A37-42A5-93E0-00F36B075B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graphicEl>
                                              <a:dgm id="{96478278-8A37-42A5-93E0-00F36B075B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graphicEl>
                                              <a:dgm id="{96478278-8A37-42A5-93E0-00F36B075B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254028-8309-4A5B-8D42-C052DC2A5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graphicEl>
                                              <a:dgm id="{7E254028-8309-4A5B-8D42-C052DC2A5C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graphicEl>
                                              <a:dgm id="{7E254028-8309-4A5B-8D42-C052DC2A5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graphicEl>
                                              <a:dgm id="{7E254028-8309-4A5B-8D42-C052DC2A5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7926" y="302227"/>
            <a:ext cx="2895600" cy="769441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152400" dist="317500" dir="5400000" sx="90000" sy="-19000" rotWithShape="0">
              <a:srgbClr val="FF0000">
                <a:alpha val="1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BD" sz="4400" b="1" dirty="0">
                <a:ln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জোড়ায় কাজঃ</a:t>
            </a:r>
            <a:endParaRPr lang="en-US" sz="4400" b="1" dirty="0">
              <a:ln/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798" y="4792160"/>
            <a:ext cx="7803638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bn-IN" sz="4000" b="1" dirty="0" smtClean="0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কিভাবে অহংকার প্রকাশ পায় ? বুঝিয়ে লিখ ।</a:t>
            </a:r>
            <a:endParaRPr lang="en-US" sz="4000" b="1" dirty="0">
              <a:ln/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77444" y="278278"/>
            <a:ext cx="2850039" cy="521093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520198" y="809980"/>
            <a:ext cx="2422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b="1" spc="50" dirty="0" smtClean="0">
                <a:ln w="0"/>
                <a:solidFill>
                  <a:srgbClr val="00B05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সময়ঃ ৫মিনিট </a:t>
            </a:r>
            <a:endParaRPr lang="en-US" sz="3600" b="1" spc="50" dirty="0">
              <a:ln w="0"/>
              <a:solidFill>
                <a:srgbClr val="00B05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14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6026" y="418007"/>
            <a:ext cx="54890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bn-IN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অহংকারের অপকারিতাঃ</a:t>
            </a:r>
            <a:endParaRPr lang="bn-BD" sz="4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855" y="504392"/>
            <a:ext cx="4696691" cy="530066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63334" y="1609497"/>
            <a:ext cx="60060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কুরআনে মহান আল্লাহ বলেন, </a:t>
            </a:r>
            <a:endParaRPr lang="bn-BD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2293" y="2396836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5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انه لا يحب المتكبرين</a:t>
            </a:r>
            <a:endParaRPr lang="en-US" sz="54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916" y="3923206"/>
            <a:ext cx="88323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অর্থঃ</a:t>
            </a:r>
            <a:r>
              <a:rPr lang="en-US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নিশ্চয়</a:t>
            </a:r>
            <a:r>
              <a:rPr lang="en-US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) </a:t>
            </a:r>
            <a:r>
              <a:rPr lang="en-US" sz="3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অহংকারকারিকদের</a:t>
            </a:r>
            <a:r>
              <a:rPr lang="en-US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পছন্দ</a:t>
            </a:r>
            <a:r>
              <a:rPr lang="en-US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3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70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382" y="651164"/>
            <a:ext cx="4142509" cy="54863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99553" y="321025"/>
            <a:ext cx="56653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bn-IN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রাসুল (স) ইরশাদ করেনঃ</a:t>
            </a:r>
            <a:endParaRPr lang="bn-BD" sz="4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6206" y="4754478"/>
            <a:ext cx="88323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অর্থঃ</a:t>
            </a:r>
            <a:r>
              <a:rPr lang="en-US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bn-IN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যার অন্তরে সামান্য সরিষার বীজের পরিমান অহংকার আছে ,সে জান্নাতে প্রবেশ করবেনা । </a:t>
            </a:r>
            <a:endParaRPr lang="bn-BD" sz="3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5126" y="1884218"/>
            <a:ext cx="7232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b="1" dirty="0" smtClean="0"/>
              <a:t>لا يدخل الجنة من كان في قلب مثكال ذرة من خردل من كبر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5047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7928" y="2136430"/>
            <a:ext cx="82850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 smtClean="0">
                <a:latin typeface="Arial" panose="020B0604020202020204" pitchFamily="34" charset="0"/>
              </a:rPr>
              <a:t>عن </a:t>
            </a:r>
            <a:r>
              <a:rPr lang="ar-SA" sz="2800" b="1" dirty="0">
                <a:latin typeface="Arial" panose="020B0604020202020204" pitchFamily="34" charset="0"/>
              </a:rPr>
              <a:t>ابن عمر قال: «سمعت رسول الله صلى الله عليه و سلم    يقول :مَن تَعَّظمَ فِي نَفْسِهِ أَوْ اخْتَالَ فِي مِشْيَتهِِ لِقيَ الله وَهُوَ علَيْهِ غَضْبَانُ</a:t>
            </a:r>
            <a:r>
              <a:rPr lang="ar-SA" sz="2800" b="1" dirty="0" smtClean="0">
                <a:latin typeface="Arial" panose="020B0604020202020204" pitchFamily="34" charset="0"/>
              </a:rPr>
              <a:t>»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263236" y="1000035"/>
            <a:ext cx="75230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as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অহংকারীরা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আল্লাহর সাথে সাক্ষাত করবে, যে অবস্থায় আল্লাহ তা‘আলা তার উপর </a:t>
            </a:r>
            <a:r>
              <a:rPr lang="as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ক্ষুব্ধ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1781" y="3757137"/>
            <a:ext cx="728749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অর্থ, আব্দুল্লাহ ইবনে ওমর রা. হতে বর্ণিত, তিনি বলেন, আমি রাসূল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</a:t>
            </a:r>
            <a:r>
              <a:rPr lang="as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শুনেছি, যে ব্যক্তি মনে মনে নিজেকে বড় মনে করে এবং হাঁটার সময় অহংকার করে, সে আল্লাহর সাথে সাক্ষাত করবে যে অবস্থায় আল্লাহ তা‘আলা তার উপর রাগান্বিত।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363" y="845128"/>
            <a:ext cx="3934691" cy="54309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727262" y="279461"/>
            <a:ext cx="55146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bn-IN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রাসুল (স)ইরশাদ করেনঃ</a:t>
            </a:r>
            <a:endParaRPr lang="bn-BD" sz="4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02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3055"/>
            <a:ext cx="5056909" cy="530629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Rectangle 2"/>
          <p:cNvSpPr/>
          <p:nvPr/>
        </p:nvSpPr>
        <p:spPr>
          <a:xfrm>
            <a:off x="2985553" y="99352"/>
            <a:ext cx="4703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রাসুল (স) আরো বলেন, </a:t>
            </a:r>
            <a:endParaRPr lang="bn-BD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94461" y="2108262"/>
            <a:ext cx="60060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৩টি অভ্যাস মানুষ কে ধ্বংস করে , </a:t>
            </a:r>
            <a:endParaRPr lang="bn-BD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2898" y="3895498"/>
            <a:ext cx="68788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bn-IN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কার্পণ্য।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নাফসের খাহেশের অনুকরণ করা ।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নিজেকে শ্রেষ্ঠ জ্ঞানি মনে করা ।</a:t>
            </a:r>
          </a:p>
          <a:p>
            <a:pPr marL="742950" indent="-742950">
              <a:buFont typeface="+mj-lt"/>
              <a:buAutoNum type="arabicPeriod"/>
            </a:pPr>
            <a:endParaRPr lang="bn-IN" sz="4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41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022" y="2038782"/>
            <a:ext cx="3731636" cy="37801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68872" y="219101"/>
            <a:ext cx="2895600" cy="769441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152400" dist="317500" dir="5400000" sx="90000" sy="-19000" rotWithShape="0">
              <a:srgbClr val="FF0000">
                <a:alpha val="1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4400" b="1" dirty="0" smtClean="0">
                <a:ln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দলিয় কাজ </a:t>
            </a:r>
            <a:endParaRPr lang="en-US" sz="4400" b="1" dirty="0">
              <a:ln/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9708" y="2506161"/>
            <a:ext cx="4021347" cy="19389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IN" sz="4000" b="1" dirty="0" smtClean="0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 গ্রুপ,</a:t>
            </a:r>
          </a:p>
          <a:p>
            <a:pPr algn="ctr"/>
            <a:r>
              <a:rPr lang="bn-IN" sz="4000" b="1" dirty="0" smtClean="0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অহংকার যে পতনের মুল এর ৫টি কারন লিখ ।</a:t>
            </a:r>
            <a:endParaRPr lang="en-US" sz="4000" b="1" dirty="0">
              <a:ln/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20198" y="809980"/>
            <a:ext cx="27286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b="1" spc="50" dirty="0" smtClean="0">
                <a:ln w="0"/>
                <a:solidFill>
                  <a:srgbClr val="00B05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সময়ঃ ১০ মিনিট </a:t>
            </a:r>
            <a:endParaRPr lang="en-US" sz="3600" b="1" spc="50" dirty="0">
              <a:ln w="0"/>
              <a:solidFill>
                <a:srgbClr val="00B05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10435" y="2464598"/>
            <a:ext cx="4021347" cy="19389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IN" sz="4000" b="1" dirty="0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bn-IN" sz="4000" b="1" dirty="0" smtClean="0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গ্রুপ, </a:t>
            </a:r>
          </a:p>
          <a:p>
            <a:pPr algn="ctr"/>
            <a:r>
              <a:rPr lang="bn-IN" sz="4000" b="1" dirty="0" smtClean="0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অহংকার থেকে বাচার উপায় লিখ ৫ টি লিখ ।</a:t>
            </a:r>
            <a:endParaRPr lang="en-US" sz="4000" b="1" dirty="0">
              <a:ln/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13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5980" y="1877156"/>
            <a:ext cx="1125329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buClr>
                <a:srgbClr val="0070C0"/>
              </a:buClr>
            </a:pP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 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07541" y="195517"/>
            <a:ext cx="16417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spc="50" dirty="0">
                <a:ln w="0"/>
                <a:solidFill>
                  <a:srgbClr val="7030A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4000" spc="50" dirty="0">
              <a:ln w="0"/>
              <a:solidFill>
                <a:srgbClr val="7030A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36071" y="1052946"/>
            <a:ext cx="1316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89016" y="1011383"/>
            <a:ext cx="9421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/>
              <a:t>الكبر</a:t>
            </a:r>
            <a:endParaRPr lang="en-US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3159250" y="1013753"/>
            <a:ext cx="21387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70C0"/>
              </a:buClr>
            </a:pP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89652" y="1928152"/>
            <a:ext cx="76915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গর্ব ,অহমিকা,দম্ভ</a:t>
            </a:r>
            <a:r>
              <a:rPr lang="bn-IN" sz="32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bn-IN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বড়াই ,নিজেকে বড় মনে করা,আত্মাভিমান।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38998" y="3442720"/>
            <a:ext cx="1125329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buClr>
                <a:srgbClr val="0070C0"/>
              </a:buClr>
            </a:pP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 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69817" y="2632365"/>
            <a:ext cx="1316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80923" y="2579317"/>
            <a:ext cx="32752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70C0"/>
              </a:buClr>
            </a:pP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অহংকারের পর্যায় কয়টি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11325" y="3493716"/>
            <a:ext cx="8787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৩টি ।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77543" y="5146828"/>
            <a:ext cx="1125329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buClr>
                <a:srgbClr val="0070C0"/>
              </a:buClr>
            </a:pP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 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66798" y="4308764"/>
            <a:ext cx="1316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70086" y="4297280"/>
            <a:ext cx="47404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70C0"/>
              </a:buClr>
            </a:pP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অহংকারের উপর একটি আয়াত বল 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752888" y="5170115"/>
            <a:ext cx="23631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انه لا يحب المتكبرين</a:t>
            </a:r>
            <a:endParaRPr lang="en-US" sz="32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271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07382" y="656360"/>
            <a:ext cx="5084618" cy="120060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spc="50" dirty="0" err="1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spc="50" dirty="0" err="1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spc="50" dirty="0" err="1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25616" y="2765280"/>
            <a:ext cx="3782291" cy="189770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6600" b="1" dirty="0" err="1" smtClean="0">
                <a:ln/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6600" b="1" dirty="0" smtClean="0">
                <a:ln/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600" b="1" dirty="0">
              <a:ln/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0"/>
            <a:ext cx="6599527" cy="634538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265708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715" y="922193"/>
            <a:ext cx="7371053" cy="42932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68872" y="219101"/>
            <a:ext cx="2895600" cy="769441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152400" dist="317500" dir="5400000" sx="90000" sy="-19000" rotWithShape="0">
              <a:srgbClr val="FF0000">
                <a:alpha val="1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4400" b="1" dirty="0" smtClean="0">
                <a:ln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4400" b="1" dirty="0">
              <a:ln/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4713" y="5015296"/>
            <a:ext cx="9986565" cy="144655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152400" dist="317500" dir="5400000" sx="90000" sy="-19000" rotWithShape="0">
              <a:srgbClr val="FF0000">
                <a:alpha val="1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4400" b="1" dirty="0" smtClean="0">
                <a:ln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“অহংকার সমাজ ধ্বংসের অন্যতম কারণ”কুরআন ও হাদিসের আলোকে ব্যাখ্যা কর।</a:t>
            </a:r>
            <a:endParaRPr lang="en-US" sz="4400" b="1" dirty="0">
              <a:ln/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72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57699" y="360219"/>
            <a:ext cx="4090555" cy="2216726"/>
          </a:xfrm>
          <a:prstGeom prst="downArrowCallout">
            <a:avLst>
              <a:gd name="adj1" fmla="val 16250"/>
              <a:gd name="adj2" fmla="val 29375"/>
              <a:gd name="adj3" fmla="val 25000"/>
              <a:gd name="adj4" fmla="val 64977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prstTxWarp prst="textChevron">
              <a:avLst/>
            </a:prstTxWarp>
            <a:spAutoFit/>
            <a:scene3d>
              <a:camera prst="isometricOffAxis2Lef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dirty="0" err="1">
                <a:ln/>
                <a:solidFill>
                  <a:schemeClr val="accent4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নীতিবাক্য</a:t>
            </a:r>
            <a:endParaRPr lang="en-US" sz="7200" b="1" dirty="0">
              <a:ln/>
              <a:solidFill>
                <a:schemeClr val="accent4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5999" y="3020289"/>
            <a:ext cx="11074111" cy="20664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prstTxWarp prst="textCanUp">
              <a:avLst>
                <a:gd name="adj" fmla="val 88678"/>
              </a:avLst>
            </a:prstTxWarp>
            <a:spAutoFit/>
          </a:bodyPr>
          <a:lstStyle/>
          <a:p>
            <a:pPr algn="ctr"/>
            <a:r>
              <a:rPr lang="bn-IN" sz="4000" b="1" spc="50" dirty="0" smtClean="0">
                <a:ln w="0"/>
                <a:solidFill>
                  <a:srgbClr val="00B05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অহংকার পতনের মূল</a:t>
            </a:r>
            <a:endParaRPr lang="en-US" sz="4000" b="1" spc="50" dirty="0">
              <a:ln w="0"/>
              <a:solidFill>
                <a:srgbClr val="00B05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77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15775" cy="667283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28974" y="5158292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BD" sz="8000" b="1" spc="50" dirty="0">
                <a:ln w="0"/>
                <a:solidFill>
                  <a:schemeClr val="accent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 সবাইকে </a:t>
            </a:r>
            <a:endParaRPr lang="en-US" sz="8000" b="1" spc="50" dirty="0">
              <a:ln w="0"/>
              <a:solidFill>
                <a:schemeClr val="accent6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61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20291" y="290945"/>
            <a:ext cx="5084618" cy="71569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b="1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016112" y="3594339"/>
            <a:ext cx="70423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মুহাম্মদ শাহ্‌ জাহান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কুতুবী</a:t>
            </a:r>
            <a:endParaRPr lang="bn-BD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আধুনগর ইসলামিয়া ফাজিল মাদ্‌রাসা</a:t>
            </a:r>
            <a:endParaRPr lang="en-US" sz="3200" b="1" dirty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লোহাগাড়া</a:t>
            </a:r>
            <a:r>
              <a:rPr lang="en-US" sz="32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r>
              <a:rPr lang="en-US" sz="32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3200" b="1" dirty="0" err="1" smtClean="0">
                <a:ln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মোবঃ</a:t>
            </a:r>
            <a:r>
              <a:rPr lang="en-US" sz="3200" b="1" dirty="0" smtClean="0">
                <a:ln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০১৮১৬৮৩০২৪৯</a:t>
            </a:r>
            <a:r>
              <a:rPr lang="bn-BD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ইমেইল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mdshahjahankutuby@gmail.com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982373"/>
            <a:ext cx="2560493" cy="241502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172200" y="4098650"/>
            <a:ext cx="6019800" cy="264687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40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IN" sz="40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 </a:t>
            </a:r>
            <a:r>
              <a:rPr lang="en-US" sz="4000" b="1" dirty="0" err="1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</a:t>
            </a:r>
            <a:r>
              <a:rPr lang="bn-IN" sz="40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en-US" sz="40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bn-IN" sz="40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ওয়াল</a:t>
            </a:r>
            <a:r>
              <a:rPr lang="en-US" sz="40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ফিকহ</a:t>
            </a:r>
            <a:endParaRPr lang="en-US" sz="4000" b="1" dirty="0">
              <a:ln/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5400" b="1" dirty="0">
                <a:ln/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r>
              <a:rPr lang="en-US" sz="5400" b="1" dirty="0">
                <a:ln/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2700" b="1" dirty="0">
                <a:ln/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5400" b="1" dirty="0">
                <a:ln/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৬ষ্ঠ শ্রেণী</a:t>
            </a:r>
            <a:r>
              <a:rPr lang="en-US" sz="2700" b="1" dirty="0">
                <a:ln/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>
                <a:ln/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bn-BD" sz="3600" b="1" dirty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600" b="1" dirty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bn-IN" sz="3600" b="1" dirty="0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২য়</a:t>
            </a:r>
            <a:r>
              <a:rPr lang="en-US" sz="3600" b="1" dirty="0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bn-IN" sz="3600" b="1" dirty="0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b="1" dirty="0">
              <a:ln/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r>
              <a:rPr lang="en-US" sz="3600" b="1" dirty="0" err="1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3600" b="1" dirty="0">
              <a:ln/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203" y="858981"/>
            <a:ext cx="2971749" cy="322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0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81656" y="403497"/>
            <a:ext cx="19250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err="1">
                <a:ln/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চলো</a:t>
            </a:r>
            <a:r>
              <a:rPr lang="en-US" sz="6000" b="1" dirty="0">
                <a:ln/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b="1" dirty="0" err="1">
                <a:ln/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6000" b="1" dirty="0">
                <a:ln/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n/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চিত্র</a:t>
            </a:r>
            <a:r>
              <a:rPr lang="bn-IN" sz="6000" b="1" dirty="0">
                <a:ln/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n/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6000" b="1" dirty="0">
                <a:ln/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6000" b="1" dirty="0">
              <a:ln/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208" y="-526471"/>
            <a:ext cx="5032719" cy="39208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982"/>
            <a:ext cx="4572000" cy="50707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034" y="3422073"/>
            <a:ext cx="5103867" cy="28895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610582" y="5250873"/>
            <a:ext cx="509748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ভিডিও ও ছবি</a:t>
            </a:r>
            <a:r>
              <a:rPr lang="en-U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</a:t>
            </a:r>
            <a:r>
              <a:rPr lang="bn-IN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মাধ্যমে কি বুঝলাম 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0802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0240" y="468022"/>
            <a:ext cx="5001034" cy="1534559"/>
          </a:xfrm>
          <a:prstGeom prst="rect">
            <a:avLst/>
          </a:prstGeom>
          <a:noFill/>
        </p:spPr>
        <p:txBody>
          <a:bodyPr wrap="square" rtlCol="0">
            <a:prstTxWarp prst="textDeflateInflate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8000" b="1" spc="50" dirty="0" err="1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bn-IN" sz="80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পাঠ </a:t>
            </a:r>
            <a:endParaRPr lang="en-US" sz="8000" b="1" dirty="0">
              <a:ln/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9453" y="2327627"/>
            <a:ext cx="6206353" cy="2466046"/>
          </a:xfrm>
          <a:prstGeom prst="rect">
            <a:avLst/>
          </a:prstGeom>
        </p:spPr>
        <p:txBody>
          <a:bodyPr wrap="none">
            <a:prstTxWarp prst="textPlain">
              <a:avLst>
                <a:gd name="adj" fmla="val 47544"/>
              </a:avLst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bn-IN" sz="148100" b="1" spc="50" dirty="0" smtClean="0">
                <a:ln w="0"/>
                <a:solidFill>
                  <a:srgbClr val="00B05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অহংকার</a:t>
            </a:r>
            <a:endParaRPr lang="en-US" sz="148100" b="1" spc="50" dirty="0" smtClean="0">
              <a:ln w="0"/>
              <a:solidFill>
                <a:srgbClr val="00B05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1481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9600" b="1" dirty="0">
              <a:ln/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b="1" dirty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33452" y="3532908"/>
            <a:ext cx="3020293" cy="2105891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200" b="1" dirty="0" err="1" smtClean="0">
                <a:ln/>
                <a:solidFill>
                  <a:srgbClr val="00B050"/>
                </a:solidFill>
              </a:rPr>
              <a:t>الكبر</a:t>
            </a:r>
            <a:endParaRPr lang="en-US" sz="3200" b="1" dirty="0">
              <a:ln/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07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5002" y="938153"/>
            <a:ext cx="10032708" cy="5162613"/>
          </a:xfrm>
          <a:prstGeom prst="rect">
            <a:avLst/>
          </a:prstGeom>
          <a:noFill/>
        </p:spPr>
        <p:txBody>
          <a:bodyPr wrap="square" lIns="94914" tIns="47457" rIns="94914" bIns="47457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625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625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48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পাঠ শেষে </a:t>
            </a:r>
            <a:r>
              <a:rPr lang="bn-BD" sz="4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শিক্ষার্থীরা-</a:t>
            </a:r>
            <a:r>
              <a:rPr lang="bn-IN" sz="4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------</a:t>
            </a:r>
            <a:endParaRPr lang="bn-BD" sz="48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1200" b="1" u="sng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bn-IN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অহংকারের পরিচয় </a:t>
            </a:r>
            <a:r>
              <a:rPr lang="bn-BD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BD" sz="4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bn-IN" sz="4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অহংকারের </a:t>
            </a:r>
            <a:r>
              <a:rPr lang="bn-IN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স্তর বর্ণনা </a:t>
            </a:r>
            <a:r>
              <a:rPr lang="bn-BD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4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IN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bn-IN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অহংকার প্রকাশের স্থান </a:t>
            </a:r>
            <a:r>
              <a:rPr lang="bn-BD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 করতে</a:t>
            </a:r>
            <a:r>
              <a:rPr lang="bn-IN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পারবে।</a:t>
            </a:r>
            <a:endParaRPr lang="bn-IN" sz="4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bn-IN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অহংকারের অপকারীতা বিশ্লেষণ </a:t>
            </a:r>
            <a:r>
              <a:rPr lang="bn-BD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bn-IN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IN" sz="4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85800" indent="-685800">
              <a:buFont typeface="Wingdings" panose="05000000000000000000" pitchFamily="2" charset="2"/>
              <a:buChar char="q"/>
            </a:pPr>
            <a:endParaRPr lang="bn-BD" sz="45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94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6425" y="99351"/>
            <a:ext cx="51122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bn-IN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অহংকারের </a:t>
            </a:r>
            <a:r>
              <a:rPr lang="bn-IN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শব্দের অর্থ</a:t>
            </a:r>
            <a:endParaRPr lang="bn-BD" sz="4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28653" y="1537855"/>
            <a:ext cx="8451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/>
              <a:t>الكبر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910234" y="1498661"/>
            <a:ext cx="30732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অহংকার কে আরবীতে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177434" y="1540225"/>
            <a:ext cx="9332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 ।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951798" y="2316079"/>
            <a:ext cx="191430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শাব্দিক অর্থঃ-</a:t>
            </a:r>
          </a:p>
          <a:p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2766743" y="2690152"/>
            <a:ext cx="3408305" cy="40318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গর্ব 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অহমিকা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দম্ভ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বড়াই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নিজেকে বড় মনে করা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আত্মাভিমান।</a:t>
            </a:r>
          </a:p>
          <a:p>
            <a:r>
              <a:rPr lang="bn-IN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2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438" y="590550"/>
            <a:ext cx="5053013" cy="505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0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353" y="210189"/>
            <a:ext cx="68018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bn-IN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অহংকারের </a:t>
            </a:r>
            <a:r>
              <a:rPr lang="bn-IN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পারিভাষিক সংজ্ঞাঃ</a:t>
            </a:r>
            <a:endParaRPr lang="bn-BD" sz="4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636" y="3435927"/>
            <a:ext cx="4156364" cy="322810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2014" y="4283426"/>
            <a:ext cx="759326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অহংকার এমন একটি চারিত্রিক রোগ যা মানুষ অন্তরে লুকায়িত থাকে এবং তার নিজস্ব ক্রিয়াকলাপের মাধ্যমে প্রকাশ ঘটে ।</a:t>
            </a:r>
            <a:endParaRPr lang="bn-BD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804" y="1204513"/>
            <a:ext cx="3277594" cy="23976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7" y="1039091"/>
            <a:ext cx="2868842" cy="2355273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2889662" y="1939636"/>
            <a:ext cx="773876" cy="5403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608618" y="2147455"/>
            <a:ext cx="955964" cy="678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307" y="489671"/>
            <a:ext cx="3717640" cy="232280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64911" y="3493716"/>
            <a:ext cx="9729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টাকা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4565298" y="3756952"/>
            <a:ext cx="13329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সৌন্দয্য 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8724197" y="2911825"/>
            <a:ext cx="10967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ক্ষমতা </a:t>
            </a:r>
            <a:endParaRPr lang="en-US" sz="3200" dirty="0"/>
          </a:p>
        </p:txBody>
      </p:sp>
      <p:sp>
        <p:nvSpPr>
          <p:cNvPr id="13" name="Bent-Up Arrow 12"/>
          <p:cNvSpPr/>
          <p:nvPr/>
        </p:nvSpPr>
        <p:spPr>
          <a:xfrm rot="10800000" flipH="1">
            <a:off x="11416146" y="1676400"/>
            <a:ext cx="401781" cy="177338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3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10" grpId="0"/>
      <p:bldP spid="11" grpId="0"/>
      <p:bldP spid="12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399" y="1624879"/>
            <a:ext cx="6562726" cy="39979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9034" y="5696385"/>
            <a:ext cx="5859371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bn-IN" sz="4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অহংকারের পারিভাষিক </a:t>
            </a:r>
            <a:r>
              <a:rPr lang="bn-IN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সংজ্ঞা বল ।</a:t>
            </a:r>
            <a:endParaRPr lang="bn-BD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01143" y="214234"/>
            <a:ext cx="256512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5400" b="1" spc="50" dirty="0">
                <a:ln w="0"/>
                <a:solidFill>
                  <a:srgbClr val="00B0F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b="1" spc="50" dirty="0">
              <a:ln w="0"/>
              <a:solidFill>
                <a:srgbClr val="00B0F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73834" y="823834"/>
            <a:ext cx="2422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b="1" spc="50" dirty="0" smtClean="0">
                <a:ln w="0"/>
                <a:solidFill>
                  <a:srgbClr val="00B05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সময়ঃ ৫মিনিট </a:t>
            </a:r>
            <a:endParaRPr lang="en-US" sz="3600" b="1" spc="50" dirty="0">
              <a:ln w="0"/>
              <a:solidFill>
                <a:srgbClr val="00B05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60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420</Words>
  <Application>Microsoft Office PowerPoint</Application>
  <PresentationFormat>Widescreen</PresentationFormat>
  <Paragraphs>104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Adobe Arabic</vt:lpstr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ASUS-PC</dc:creator>
  <cp:lastModifiedBy>ASUS-PC</cp:lastModifiedBy>
  <cp:revision>50</cp:revision>
  <dcterms:created xsi:type="dcterms:W3CDTF">2018-10-24T05:51:31Z</dcterms:created>
  <dcterms:modified xsi:type="dcterms:W3CDTF">2019-02-04T12:48:23Z</dcterms:modified>
</cp:coreProperties>
</file>